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7" r:id="rId2"/>
    <p:sldId id="390" r:id="rId3"/>
    <p:sldId id="394" r:id="rId4"/>
    <p:sldId id="391" r:id="rId5"/>
    <p:sldId id="396" r:id="rId6"/>
    <p:sldId id="356" r:id="rId7"/>
    <p:sldId id="392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  <p15:guide id="5" pos="40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3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FFCC"/>
    <a:srgbClr val="FF66CC"/>
    <a:srgbClr val="CCFFFF"/>
    <a:srgbClr val="1940E7"/>
    <a:srgbClr val="2DF387"/>
    <a:srgbClr val="FFFFCC"/>
    <a:srgbClr val="FFCCFF"/>
    <a:srgbClr val="FF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76334" autoAdjust="0"/>
  </p:normalViewPr>
  <p:slideViewPr>
    <p:cSldViewPr snapToGrid="0">
      <p:cViewPr varScale="1">
        <p:scale>
          <a:sx n="112" d="100"/>
          <a:sy n="112" d="100"/>
        </p:scale>
        <p:origin x="294" y="96"/>
      </p:cViewPr>
      <p:guideLst>
        <p:guide orient="horz" pos="2160"/>
        <p:guide pos="3840"/>
        <p:guide pos="3940"/>
        <p:guide orient="horz" pos="2260"/>
        <p:guide pos="4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Случаи, с летальным исходом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летальность!$J$22</c:f>
              <c:strCache>
                <c:ptCount val="1"/>
                <c:pt idx="0">
                  <c:v>Общий итог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-9.166666666666666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E6-47ED-AF84-4AB0675FFC32}"/>
                </c:ext>
              </c:extLst>
            </c:dLbl>
            <c:dLbl>
              <c:idx val="2"/>
              <c:layout>
                <c:manualLayout>
                  <c:x val="-7.7777777777777876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E6-47ED-AF84-4AB0675FFC32}"/>
                </c:ext>
              </c:extLst>
            </c:dLbl>
            <c:dLbl>
              <c:idx val="3"/>
              <c:layout>
                <c:manualLayout>
                  <c:x val="-9.1666666666666771E-2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E6-47ED-AF84-4AB0675FFC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летальность!$K$21:$N$21</c:f>
              <c:strCache>
                <c:ptCount val="4"/>
                <c:pt idx="1">
                  <c:v>апрель 2025</c:v>
                </c:pt>
                <c:pt idx="2">
                  <c:v>март 2025</c:v>
                </c:pt>
                <c:pt idx="3">
                  <c:v>апрель 2024</c:v>
                </c:pt>
              </c:strCache>
            </c:strRef>
          </c:cat>
          <c:val>
            <c:numRef>
              <c:f>летальность!$K$22:$N$22</c:f>
              <c:numCache>
                <c:formatCode>General</c:formatCode>
                <c:ptCount val="4"/>
                <c:pt idx="1">
                  <c:v>862</c:v>
                </c:pt>
                <c:pt idx="2">
                  <c:v>1026</c:v>
                </c:pt>
                <c:pt idx="3">
                  <c:v>1554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B9E6-47ED-AF84-4AB0675FFC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8328104"/>
        <c:axId val="478334664"/>
        <c:axId val="0"/>
      </c:bar3DChart>
      <c:catAx>
        <c:axId val="478328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8334664"/>
        <c:crosses val="autoZero"/>
        <c:auto val="1"/>
        <c:lblAlgn val="ctr"/>
        <c:lblOffset val="100"/>
        <c:noMultiLvlLbl val="0"/>
      </c:catAx>
      <c:valAx>
        <c:axId val="478334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8328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28T15:19:09.663" idx="3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9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7810" y="327990"/>
            <a:ext cx="80722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95901" y="5983305"/>
            <a:ext cx="1111828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27811" y="1197754"/>
            <a:ext cx="1128638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Координационный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</a:t>
            </a: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прав застрахованных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 в сфере ОМС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роста заболеваемости и летальности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приказа ФОМС от 04.06.2018 № 104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отчета за </a:t>
            </a: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2025 года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классам заболеваний и  результатов ЭКМП по Поручениям ТФОМС по случаям оказания медицинской помощи в </a:t>
            </a: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феврале-марте 2025г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ru-RU" altLang="ru-RU" b="1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59561" y="5983305"/>
            <a:ext cx="6888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специалист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отдела ККМП и ЗПЗ Черноног О.А.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40697" y="6121804"/>
            <a:ext cx="1416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29.05.2025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0660" y="359100"/>
            <a:ext cx="10401848" cy="5908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застрахованным лицам, окончившихся летальным исходом принятые по результатам МЭК за апрель 2025 года.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64524"/>
              </p:ext>
            </p:extLst>
          </p:nvPr>
        </p:nvGraphicFramePr>
        <p:xfrm>
          <a:off x="1136506" y="1093150"/>
          <a:ext cx="5597579" cy="5497317"/>
        </p:xfrm>
        <a:graphic>
          <a:graphicData uri="http://schemas.openxmlformats.org/drawingml/2006/table">
            <a:tbl>
              <a:tblPr/>
              <a:tblGrid>
                <a:gridCol w="1420981">
                  <a:extLst>
                    <a:ext uri="{9D8B030D-6E8A-4147-A177-3AD203B41FA5}">
                      <a16:colId xmlns:a16="http://schemas.microsoft.com/office/drawing/2014/main" val="1193855720"/>
                    </a:ext>
                  </a:extLst>
                </a:gridCol>
                <a:gridCol w="977891">
                  <a:extLst>
                    <a:ext uri="{9D8B030D-6E8A-4147-A177-3AD203B41FA5}">
                      <a16:colId xmlns:a16="http://schemas.microsoft.com/office/drawing/2014/main" val="941924930"/>
                    </a:ext>
                  </a:extLst>
                </a:gridCol>
                <a:gridCol w="475235">
                  <a:extLst>
                    <a:ext uri="{9D8B030D-6E8A-4147-A177-3AD203B41FA5}">
                      <a16:colId xmlns:a16="http://schemas.microsoft.com/office/drawing/2014/main" val="1704162146"/>
                    </a:ext>
                  </a:extLst>
                </a:gridCol>
                <a:gridCol w="712855">
                  <a:extLst>
                    <a:ext uri="{9D8B030D-6E8A-4147-A177-3AD203B41FA5}">
                      <a16:colId xmlns:a16="http://schemas.microsoft.com/office/drawing/2014/main" val="836370495"/>
                    </a:ext>
                  </a:extLst>
                </a:gridCol>
                <a:gridCol w="703716">
                  <a:extLst>
                    <a:ext uri="{9D8B030D-6E8A-4147-A177-3AD203B41FA5}">
                      <a16:colId xmlns:a16="http://schemas.microsoft.com/office/drawing/2014/main" val="1862075443"/>
                    </a:ext>
                  </a:extLst>
                </a:gridCol>
                <a:gridCol w="612326">
                  <a:extLst>
                    <a:ext uri="{9D8B030D-6E8A-4147-A177-3AD203B41FA5}">
                      <a16:colId xmlns:a16="http://schemas.microsoft.com/office/drawing/2014/main" val="4277215949"/>
                    </a:ext>
                  </a:extLst>
                </a:gridCol>
                <a:gridCol w="694575">
                  <a:extLst>
                    <a:ext uri="{9D8B030D-6E8A-4147-A177-3AD203B41FA5}">
                      <a16:colId xmlns:a16="http://schemas.microsoft.com/office/drawing/2014/main" val="3389219671"/>
                    </a:ext>
                  </a:extLst>
                </a:gridCol>
              </a:tblGrid>
              <a:tr h="20829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Случаи с летальным исходом по счетам за апрель 2025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491021"/>
                  </a:ext>
                </a:extLst>
              </a:tr>
              <a:tr h="3584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Группа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заболеваний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АМП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от общего числа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67474"/>
                  </a:ext>
                </a:extLst>
              </a:tr>
              <a:tr h="3590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системы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кровообращения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I00-I99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43954"/>
                  </a:ext>
                </a:extLst>
              </a:tr>
              <a:tr h="3002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C00-C97, D00-D48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176321"/>
                  </a:ext>
                </a:extLst>
              </a:tr>
              <a:tr h="3293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нервной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G00-G98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06429"/>
                  </a:ext>
                </a:extLst>
              </a:tr>
              <a:tr h="3293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органов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дыхания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J00-J99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679750"/>
                  </a:ext>
                </a:extLst>
              </a:tr>
              <a:tr h="3590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органов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пищеварения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K00-K93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199577"/>
                  </a:ext>
                </a:extLst>
              </a:tr>
              <a:tr h="533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Коронавирусная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инфекция неуточненная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B34.2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643864"/>
                  </a:ext>
                </a:extLst>
              </a:tr>
              <a:tr h="337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Гепатит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B16, B18.0, B18.1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085869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Гепатит С 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B17.1,B18.2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041054"/>
                  </a:ext>
                </a:extLst>
              </a:tr>
              <a:tr h="337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Эндокринология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E00-E90,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21358"/>
                  </a:ext>
                </a:extLst>
              </a:tr>
              <a:tr h="3584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типа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E10.2-E10.9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796593"/>
                  </a:ext>
                </a:extLst>
              </a:tr>
              <a:tr h="3584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типа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196945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Предиабет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966236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U07.1, U07.2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854108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020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337888"/>
                  </a:ext>
                </a:extLst>
              </a:tr>
            </a:tbl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11120592" y="1093150"/>
            <a:ext cx="627338" cy="34525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417608" y="4688863"/>
            <a:ext cx="3102123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количества случаев по принятым счетам: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16% относительно марта 2025г.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45% относительно апреля 2024г.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824504"/>
              </p:ext>
            </p:extLst>
          </p:nvPr>
        </p:nvGraphicFramePr>
        <p:xfrm>
          <a:off x="6862261" y="152182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490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644" y="242796"/>
            <a:ext cx="10384456" cy="95659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лучаи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помощи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апрель 2025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2024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2" y="99436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15142" y="6015762"/>
            <a:ext cx="11064240" cy="5569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">
              <a:spcBef>
                <a:spcPts val="0"/>
              </a:spcBef>
            </a:pP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 рост заболеваемости на 10% и более по отношению к предыдущему месяцу и аналогичному периоду предыдущего года по двум группам: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типа (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E11.2-E11.9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Предиабет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R73.0, </a:t>
            </a:r>
            <a:r>
              <a:rPr lang="en-US" sz="16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R73.9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437529"/>
              </p:ext>
            </p:extLst>
          </p:nvPr>
        </p:nvGraphicFramePr>
        <p:xfrm>
          <a:off x="615142" y="1199395"/>
          <a:ext cx="10831958" cy="4711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0798">
                  <a:extLst>
                    <a:ext uri="{9D8B030D-6E8A-4147-A177-3AD203B41FA5}">
                      <a16:colId xmlns:a16="http://schemas.microsoft.com/office/drawing/2014/main" val="4252163200"/>
                    </a:ext>
                  </a:extLst>
                </a:gridCol>
                <a:gridCol w="882423">
                  <a:extLst>
                    <a:ext uri="{9D8B030D-6E8A-4147-A177-3AD203B41FA5}">
                      <a16:colId xmlns:a16="http://schemas.microsoft.com/office/drawing/2014/main" val="204553488"/>
                    </a:ext>
                  </a:extLst>
                </a:gridCol>
                <a:gridCol w="750910">
                  <a:extLst>
                    <a:ext uri="{9D8B030D-6E8A-4147-A177-3AD203B41FA5}">
                      <a16:colId xmlns:a16="http://schemas.microsoft.com/office/drawing/2014/main" val="4004590675"/>
                    </a:ext>
                  </a:extLst>
                </a:gridCol>
                <a:gridCol w="704203">
                  <a:extLst>
                    <a:ext uri="{9D8B030D-6E8A-4147-A177-3AD203B41FA5}">
                      <a16:colId xmlns:a16="http://schemas.microsoft.com/office/drawing/2014/main" val="108480477"/>
                    </a:ext>
                  </a:extLst>
                </a:gridCol>
                <a:gridCol w="783327">
                  <a:extLst>
                    <a:ext uri="{9D8B030D-6E8A-4147-A177-3AD203B41FA5}">
                      <a16:colId xmlns:a16="http://schemas.microsoft.com/office/drawing/2014/main" val="1536146859"/>
                    </a:ext>
                  </a:extLst>
                </a:gridCol>
                <a:gridCol w="1321369">
                  <a:extLst>
                    <a:ext uri="{9D8B030D-6E8A-4147-A177-3AD203B41FA5}">
                      <a16:colId xmlns:a16="http://schemas.microsoft.com/office/drawing/2014/main" val="3976962552"/>
                    </a:ext>
                  </a:extLst>
                </a:gridCol>
                <a:gridCol w="1192577">
                  <a:extLst>
                    <a:ext uri="{9D8B030D-6E8A-4147-A177-3AD203B41FA5}">
                      <a16:colId xmlns:a16="http://schemas.microsoft.com/office/drawing/2014/main" val="1606611812"/>
                    </a:ext>
                  </a:extLst>
                </a:gridCol>
                <a:gridCol w="2336351">
                  <a:extLst>
                    <a:ext uri="{9D8B030D-6E8A-4147-A177-3AD203B41FA5}">
                      <a16:colId xmlns:a16="http://schemas.microsoft.com/office/drawing/2014/main" val="534246953"/>
                    </a:ext>
                  </a:extLst>
                </a:gridCol>
              </a:tblGrid>
              <a:tr h="56924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Нозологии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2025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 20</a:t>
                      </a:r>
                      <a:r>
                        <a:rPr lang="en-US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r>
                        <a:rPr lang="ru-RU" sz="11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к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предыдущему месяцу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прошлому году</a:t>
                      </a:r>
                    </a:p>
                    <a:p>
                      <a:pPr algn="ctr" fontAlgn="t"/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превышение более 10%  по отношению к предыдущему месяцу и аналогичному периоду предыдущего года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914045"/>
                  </a:ext>
                </a:extLst>
              </a:tr>
              <a:tr h="2438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системы кровообращения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I00-I99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73 646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74 616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456845"/>
                  </a:ext>
                </a:extLst>
              </a:tr>
              <a:tr h="3145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Новообразования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C00-C97, D00-D48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23 970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19 647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161730"/>
                  </a:ext>
                </a:extLst>
              </a:tr>
              <a:tr h="1925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нервной системы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G00-G98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110441"/>
                  </a:ext>
                </a:extLst>
              </a:tr>
              <a:tr h="1925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органов дыхания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J00-J99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47 754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98631"/>
                  </a:ext>
                </a:extLst>
              </a:tr>
              <a:tr h="1979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органов пищеварения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K00-K93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37 897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41 481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921587"/>
                  </a:ext>
                </a:extLst>
              </a:tr>
              <a:tr h="3755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Коронавирусная инфекция неуточненная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B34.2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456438"/>
                  </a:ext>
                </a:extLst>
              </a:tr>
              <a:tr h="3615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Гепатит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B16, B18.0, B18.1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80198"/>
                  </a:ext>
                </a:extLst>
              </a:tr>
              <a:tr h="2055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Гепатит С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B17.1,B18.2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12018"/>
                  </a:ext>
                </a:extLst>
              </a:tr>
              <a:tr h="31458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Эндокринология всего, в т.ч.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E00-E90,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14 536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15 301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033317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E10.2-E10.9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482948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7 636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7 507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041060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Предиабет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257120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COVID-19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U07.1, U07.2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377200"/>
                  </a:ext>
                </a:extLst>
              </a:tr>
              <a:tr h="2096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126 866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143 587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132 241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264827"/>
                  </a:ext>
                </a:extLst>
              </a:tr>
              <a:tr h="34131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Общий 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344 332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391 415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342 075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25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72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7032" y="94087"/>
            <a:ext cx="105568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случаев оказания медицинской помощи застрахованным лицам </a:t>
            </a:r>
            <a:b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18 до 60 лет/старше 60 лет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ростом случаев на 10% и более</a:t>
            </a:r>
            <a:endParaRPr lang="ru-RU" dirty="0"/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 оказания медицинской помощи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апреле 2025г.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" y="172296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760577" y="4388080"/>
            <a:ext cx="2858540" cy="17162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908719" y="4525435"/>
            <a:ext cx="24619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В </a:t>
            </a:r>
            <a:r>
              <a:rPr lang="ru-RU" sz="1400" i="1" dirty="0"/>
              <a:t>страховые </a:t>
            </a:r>
            <a:r>
              <a:rPr lang="ru-RU" sz="1400" i="1" dirty="0" smtClean="0"/>
              <a:t>медицинские организации направлены Поручения ТФОМС ЛО на проведение тематической ЭКМП в срок </a:t>
            </a:r>
            <a:r>
              <a:rPr lang="ru-RU" sz="1400" b="1" i="1" u="sng" dirty="0" smtClean="0"/>
              <a:t>до 19.06.2025 и 27.06.2025г.  </a:t>
            </a:r>
            <a:endParaRPr lang="ru-RU" sz="1400" i="1" dirty="0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3767259" y="4815114"/>
            <a:ext cx="1599499" cy="862187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721834" y="2666906"/>
            <a:ext cx="5880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случаев (не менее), подлежащих тематической ЭКМП в амбулаторно-поликлинических условиях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0577" y="2928517"/>
            <a:ext cx="4606182" cy="10612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072007" y="3035655"/>
            <a:ext cx="42007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В условиях </a:t>
            </a:r>
            <a:r>
              <a:rPr lang="ru-RU" sz="1400" i="1" dirty="0" smtClean="0"/>
              <a:t>круглосуточного стационара, дневного стационара, СМП </a:t>
            </a:r>
            <a:r>
              <a:rPr lang="ru-RU" sz="1400" i="1" dirty="0"/>
              <a:t>превышения </a:t>
            </a:r>
            <a:r>
              <a:rPr lang="ru-RU" sz="1400" i="1" dirty="0" smtClean="0"/>
              <a:t>случаев оказания медицинской помощи в апреле 2025 г. не </a:t>
            </a:r>
            <a:r>
              <a:rPr lang="ru-RU" sz="1400" i="1" dirty="0"/>
              <a:t>выявлено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00473"/>
              </p:ext>
            </p:extLst>
          </p:nvPr>
        </p:nvGraphicFramePr>
        <p:xfrm>
          <a:off x="846748" y="987456"/>
          <a:ext cx="10843902" cy="1672009"/>
        </p:xfrm>
        <a:graphic>
          <a:graphicData uri="http://schemas.openxmlformats.org/drawingml/2006/table">
            <a:tbl>
              <a:tblPr/>
              <a:tblGrid>
                <a:gridCol w="1202235">
                  <a:extLst>
                    <a:ext uri="{9D8B030D-6E8A-4147-A177-3AD203B41FA5}">
                      <a16:colId xmlns:a16="http://schemas.microsoft.com/office/drawing/2014/main" val="3472844439"/>
                    </a:ext>
                  </a:extLst>
                </a:gridCol>
                <a:gridCol w="890864">
                  <a:extLst>
                    <a:ext uri="{9D8B030D-6E8A-4147-A177-3AD203B41FA5}">
                      <a16:colId xmlns:a16="http://schemas.microsoft.com/office/drawing/2014/main" val="3529780801"/>
                    </a:ext>
                  </a:extLst>
                </a:gridCol>
                <a:gridCol w="454082">
                  <a:extLst>
                    <a:ext uri="{9D8B030D-6E8A-4147-A177-3AD203B41FA5}">
                      <a16:colId xmlns:a16="http://schemas.microsoft.com/office/drawing/2014/main" val="975157820"/>
                    </a:ext>
                  </a:extLst>
                </a:gridCol>
                <a:gridCol w="252988">
                  <a:extLst>
                    <a:ext uri="{9D8B030D-6E8A-4147-A177-3AD203B41FA5}">
                      <a16:colId xmlns:a16="http://schemas.microsoft.com/office/drawing/2014/main" val="2743356145"/>
                    </a:ext>
                  </a:extLst>
                </a:gridCol>
                <a:gridCol w="395700">
                  <a:extLst>
                    <a:ext uri="{9D8B030D-6E8A-4147-A177-3AD203B41FA5}">
                      <a16:colId xmlns:a16="http://schemas.microsoft.com/office/drawing/2014/main" val="1416718306"/>
                    </a:ext>
                  </a:extLst>
                </a:gridCol>
                <a:gridCol w="380564">
                  <a:extLst>
                    <a:ext uri="{9D8B030D-6E8A-4147-A177-3AD203B41FA5}">
                      <a16:colId xmlns:a16="http://schemas.microsoft.com/office/drawing/2014/main" val="2657197164"/>
                    </a:ext>
                  </a:extLst>
                </a:gridCol>
                <a:gridCol w="376239">
                  <a:extLst>
                    <a:ext uri="{9D8B030D-6E8A-4147-A177-3AD203B41FA5}">
                      <a16:colId xmlns:a16="http://schemas.microsoft.com/office/drawing/2014/main" val="2181308912"/>
                    </a:ext>
                  </a:extLst>
                </a:gridCol>
                <a:gridCol w="201093">
                  <a:extLst>
                    <a:ext uri="{9D8B030D-6E8A-4147-A177-3AD203B41FA5}">
                      <a16:colId xmlns:a16="http://schemas.microsoft.com/office/drawing/2014/main" val="3835746582"/>
                    </a:ext>
                  </a:extLst>
                </a:gridCol>
                <a:gridCol w="306425">
                  <a:extLst>
                    <a:ext uri="{9D8B030D-6E8A-4147-A177-3AD203B41FA5}">
                      <a16:colId xmlns:a16="http://schemas.microsoft.com/office/drawing/2014/main" val="2331436715"/>
                    </a:ext>
                  </a:extLst>
                </a:gridCol>
                <a:gridCol w="299103">
                  <a:extLst>
                    <a:ext uri="{9D8B030D-6E8A-4147-A177-3AD203B41FA5}">
                      <a16:colId xmlns:a16="http://schemas.microsoft.com/office/drawing/2014/main" val="2851599163"/>
                    </a:ext>
                  </a:extLst>
                </a:gridCol>
                <a:gridCol w="589660">
                  <a:extLst>
                    <a:ext uri="{9D8B030D-6E8A-4147-A177-3AD203B41FA5}">
                      <a16:colId xmlns:a16="http://schemas.microsoft.com/office/drawing/2014/main" val="1849419032"/>
                    </a:ext>
                  </a:extLst>
                </a:gridCol>
                <a:gridCol w="569244">
                  <a:extLst>
                    <a:ext uri="{9D8B030D-6E8A-4147-A177-3AD203B41FA5}">
                      <a16:colId xmlns:a16="http://schemas.microsoft.com/office/drawing/2014/main" val="4046574334"/>
                    </a:ext>
                  </a:extLst>
                </a:gridCol>
                <a:gridCol w="181633">
                  <a:extLst>
                    <a:ext uri="{9D8B030D-6E8A-4147-A177-3AD203B41FA5}">
                      <a16:colId xmlns:a16="http://schemas.microsoft.com/office/drawing/2014/main" val="4217029037"/>
                    </a:ext>
                  </a:extLst>
                </a:gridCol>
                <a:gridCol w="181633">
                  <a:extLst>
                    <a:ext uri="{9D8B030D-6E8A-4147-A177-3AD203B41FA5}">
                      <a16:colId xmlns:a16="http://schemas.microsoft.com/office/drawing/2014/main" val="3767045924"/>
                    </a:ext>
                  </a:extLst>
                </a:gridCol>
                <a:gridCol w="280993">
                  <a:extLst>
                    <a:ext uri="{9D8B030D-6E8A-4147-A177-3AD203B41FA5}">
                      <a16:colId xmlns:a16="http://schemas.microsoft.com/office/drawing/2014/main" val="884490208"/>
                    </a:ext>
                  </a:extLst>
                </a:gridCol>
                <a:gridCol w="557977">
                  <a:extLst>
                    <a:ext uri="{9D8B030D-6E8A-4147-A177-3AD203B41FA5}">
                      <a16:colId xmlns:a16="http://schemas.microsoft.com/office/drawing/2014/main" val="2220216269"/>
                    </a:ext>
                  </a:extLst>
                </a:gridCol>
                <a:gridCol w="449757">
                  <a:extLst>
                    <a:ext uri="{9D8B030D-6E8A-4147-A177-3AD203B41FA5}">
                      <a16:colId xmlns:a16="http://schemas.microsoft.com/office/drawing/2014/main" val="2350408956"/>
                    </a:ext>
                  </a:extLst>
                </a:gridCol>
                <a:gridCol w="168659">
                  <a:extLst>
                    <a:ext uri="{9D8B030D-6E8A-4147-A177-3AD203B41FA5}">
                      <a16:colId xmlns:a16="http://schemas.microsoft.com/office/drawing/2014/main" val="2869146038"/>
                    </a:ext>
                  </a:extLst>
                </a:gridCol>
                <a:gridCol w="168659">
                  <a:extLst>
                    <a:ext uri="{9D8B030D-6E8A-4147-A177-3AD203B41FA5}">
                      <a16:colId xmlns:a16="http://schemas.microsoft.com/office/drawing/2014/main" val="1217232744"/>
                    </a:ext>
                  </a:extLst>
                </a:gridCol>
                <a:gridCol w="253011">
                  <a:extLst>
                    <a:ext uri="{9D8B030D-6E8A-4147-A177-3AD203B41FA5}">
                      <a16:colId xmlns:a16="http://schemas.microsoft.com/office/drawing/2014/main" val="1510515338"/>
                    </a:ext>
                  </a:extLst>
                </a:gridCol>
                <a:gridCol w="585959">
                  <a:extLst>
                    <a:ext uri="{9D8B030D-6E8A-4147-A177-3AD203B41FA5}">
                      <a16:colId xmlns:a16="http://schemas.microsoft.com/office/drawing/2014/main" val="2846720872"/>
                    </a:ext>
                  </a:extLst>
                </a:gridCol>
                <a:gridCol w="449757">
                  <a:extLst>
                    <a:ext uri="{9D8B030D-6E8A-4147-A177-3AD203B41FA5}">
                      <a16:colId xmlns:a16="http://schemas.microsoft.com/office/drawing/2014/main" val="2101191860"/>
                    </a:ext>
                  </a:extLst>
                </a:gridCol>
                <a:gridCol w="246501">
                  <a:extLst>
                    <a:ext uri="{9D8B030D-6E8A-4147-A177-3AD203B41FA5}">
                      <a16:colId xmlns:a16="http://schemas.microsoft.com/office/drawing/2014/main" val="874191455"/>
                    </a:ext>
                  </a:extLst>
                </a:gridCol>
                <a:gridCol w="246501">
                  <a:extLst>
                    <a:ext uri="{9D8B030D-6E8A-4147-A177-3AD203B41FA5}">
                      <a16:colId xmlns:a16="http://schemas.microsoft.com/office/drawing/2014/main" val="3736264817"/>
                    </a:ext>
                  </a:extLst>
                </a:gridCol>
                <a:gridCol w="389213">
                  <a:extLst>
                    <a:ext uri="{9D8B030D-6E8A-4147-A177-3AD203B41FA5}">
                      <a16:colId xmlns:a16="http://schemas.microsoft.com/office/drawing/2014/main" val="1547401182"/>
                    </a:ext>
                  </a:extLst>
                </a:gridCol>
                <a:gridCol w="389213">
                  <a:extLst>
                    <a:ext uri="{9D8B030D-6E8A-4147-A177-3AD203B41FA5}">
                      <a16:colId xmlns:a16="http://schemas.microsoft.com/office/drawing/2014/main" val="772122705"/>
                    </a:ext>
                  </a:extLst>
                </a:gridCol>
                <a:gridCol w="376239">
                  <a:extLst>
                    <a:ext uri="{9D8B030D-6E8A-4147-A177-3AD203B41FA5}">
                      <a16:colId xmlns:a16="http://schemas.microsoft.com/office/drawing/2014/main" val="368652156"/>
                    </a:ext>
                  </a:extLst>
                </a:gridCol>
              </a:tblGrid>
              <a:tr h="139218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Группа заболеваний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МКБ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Поликлиника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Дневной стационар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Стационар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СМП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351450"/>
                  </a:ext>
                </a:extLst>
              </a:tr>
              <a:tr h="7239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март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2024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март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2024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март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2024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март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2024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март 2025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2024</a:t>
                      </a:r>
                    </a:p>
                  </a:txBody>
                  <a:tcPr marL="6961" marR="6961" marT="6961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436277"/>
                  </a:ext>
                </a:extLst>
              </a:tr>
              <a:tr h="146179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Предиабет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-4,1%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843809"/>
                  </a:ext>
                </a:extLst>
              </a:tr>
              <a:tr h="410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R73.9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Гипергликемия неуточненная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107%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-46,2%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-36,4%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666922"/>
                  </a:ext>
                </a:extLst>
              </a:tr>
              <a:tr h="25198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8011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6907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6796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341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-18,6%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-21,4%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-10,6%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-8,2%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8 638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7 636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7 507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961" marR="6961" marT="69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26235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63816"/>
              </p:ext>
            </p:extLst>
          </p:nvPr>
        </p:nvGraphicFramePr>
        <p:xfrm>
          <a:off x="5526574" y="3167258"/>
          <a:ext cx="6227276" cy="3302992"/>
        </p:xfrm>
        <a:graphic>
          <a:graphicData uri="http://schemas.openxmlformats.org/drawingml/2006/table">
            <a:tbl>
              <a:tblPr/>
              <a:tblGrid>
                <a:gridCol w="2079183">
                  <a:extLst>
                    <a:ext uri="{9D8B030D-6E8A-4147-A177-3AD203B41FA5}">
                      <a16:colId xmlns:a16="http://schemas.microsoft.com/office/drawing/2014/main" val="3151174102"/>
                    </a:ext>
                  </a:extLst>
                </a:gridCol>
                <a:gridCol w="1298961">
                  <a:extLst>
                    <a:ext uri="{9D8B030D-6E8A-4147-A177-3AD203B41FA5}">
                      <a16:colId xmlns:a16="http://schemas.microsoft.com/office/drawing/2014/main" val="1209769628"/>
                    </a:ext>
                  </a:extLst>
                </a:gridCol>
                <a:gridCol w="962811">
                  <a:extLst>
                    <a:ext uri="{9D8B030D-6E8A-4147-A177-3AD203B41FA5}">
                      <a16:colId xmlns:a16="http://schemas.microsoft.com/office/drawing/2014/main" val="1008539502"/>
                    </a:ext>
                  </a:extLst>
                </a:gridCol>
                <a:gridCol w="1011267">
                  <a:extLst>
                    <a:ext uri="{9D8B030D-6E8A-4147-A177-3AD203B41FA5}">
                      <a16:colId xmlns:a16="http://schemas.microsoft.com/office/drawing/2014/main" val="675022727"/>
                    </a:ext>
                  </a:extLst>
                </a:gridCol>
                <a:gridCol w="875054">
                  <a:extLst>
                    <a:ext uri="{9D8B030D-6E8A-4147-A177-3AD203B41FA5}">
                      <a16:colId xmlns:a16="http://schemas.microsoft.com/office/drawing/2014/main" val="3325763186"/>
                    </a:ext>
                  </a:extLst>
                </a:gridCol>
              </a:tblGrid>
              <a:tr h="40876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Санкт-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Петрбургский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филиал АО «Страховая компания «СОГАЗ-Мед»</a:t>
                      </a:r>
                    </a:p>
                  </a:txBody>
                  <a:tcPr marL="7996" marR="7996" marT="79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ООО «Капитал МС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96" marR="7996" marT="79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Северо-Западный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ООО "СМК РЕСО-Мед"</a:t>
                      </a:r>
                    </a:p>
                  </a:txBody>
                  <a:tcPr marL="7996" marR="7996" marT="79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996" marR="7996" marT="79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43471"/>
                  </a:ext>
                </a:extLst>
              </a:tr>
              <a:tr h="16128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II типа (E11.2-E11.9)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928017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"ВЫБОРГСКАЯ 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312504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"ГАТЧИНСКАЯ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783632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"КИРОВСКАЯ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439220"/>
                  </a:ext>
                </a:extLst>
              </a:tr>
              <a:tr h="16040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"ПОДПОРОЖСКАЯ 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818108"/>
                  </a:ext>
                </a:extLst>
              </a:tr>
              <a:tr h="18058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"СЕРТОЛОВСКАЯ ГБ"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315000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"ТИХВИНСКАЯ 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431962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"ТОКСОВСКАЯ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964663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«МЕДЭКСПЕРТ»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384064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978766"/>
                  </a:ext>
                </a:extLst>
              </a:tr>
              <a:tr h="16128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Предиабет (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R73.9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Гипергликемия неуточненная)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607282"/>
                  </a:ext>
                </a:extLst>
              </a:tr>
              <a:tr h="19650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"ВСЕВОЛОЖСКАЯ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621309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"КИРОВСКАЯ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72741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"ЛУЖСКАЯ 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346694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"ТИХВИНСКАЯ 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249497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"ТОКСОВСКАЯ КМБ"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4988960"/>
                  </a:ext>
                </a:extLst>
              </a:tr>
              <a:tr h="1536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151495"/>
                  </a:ext>
                </a:extLst>
              </a:tr>
              <a:tr h="1605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случаев: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7996" marR="7996" marT="79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453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3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7" y="115138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трелка вниз 10"/>
          <p:cNvSpPr/>
          <p:nvPr/>
        </p:nvSpPr>
        <p:spPr>
          <a:xfrm>
            <a:off x="11051966" y="3307187"/>
            <a:ext cx="468933" cy="907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72837" y="243067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Результаты тематической ЭКМП по случаям оказания медицинской помощи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 февраль-март 2025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г.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19259" y="4324171"/>
            <a:ext cx="3056287" cy="16322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9002444" y="4461647"/>
            <a:ext cx="27822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i="1" dirty="0">
                <a:solidFill>
                  <a:prstClr val="black"/>
                </a:solidFill>
              </a:rPr>
              <a:t>В условиях </a:t>
            </a:r>
            <a:r>
              <a:rPr lang="ru-RU" b="1" i="1" dirty="0" smtClean="0">
                <a:solidFill>
                  <a:prstClr val="black"/>
                </a:solidFill>
              </a:rPr>
              <a:t>АМП </a:t>
            </a:r>
            <a:r>
              <a:rPr lang="ru-RU" b="1" i="1" dirty="0" smtClean="0">
                <a:solidFill>
                  <a:prstClr val="black"/>
                </a:solidFill>
              </a:rPr>
              <a:t>1</a:t>
            </a:r>
            <a:r>
              <a:rPr lang="ru-RU" b="1" i="1" dirty="0" smtClean="0">
                <a:solidFill>
                  <a:prstClr val="black"/>
                </a:solidFill>
              </a:rPr>
              <a:t>5 случаев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с </a:t>
            </a:r>
            <a:r>
              <a:rPr lang="ru-RU" dirty="0" smtClean="0">
                <a:solidFill>
                  <a:prstClr val="black"/>
                </a:solidFill>
              </a:rPr>
              <a:t>нарушениями:</a:t>
            </a:r>
          </a:p>
          <a:p>
            <a:r>
              <a:rPr lang="ru-RU" sz="1200" b="1" dirty="0" smtClean="0">
                <a:solidFill>
                  <a:prstClr val="black"/>
                </a:solidFill>
              </a:rPr>
              <a:t>2.12</a:t>
            </a:r>
            <a:r>
              <a:rPr lang="ru-RU" sz="1200" dirty="0" smtClean="0">
                <a:solidFill>
                  <a:prstClr val="black"/>
                </a:solidFill>
              </a:rPr>
              <a:t> </a:t>
            </a:r>
            <a:r>
              <a:rPr lang="ru-RU" sz="1200" dirty="0">
                <a:solidFill>
                  <a:prstClr val="black"/>
                </a:solidFill>
              </a:rPr>
              <a:t>(Непредставление медицинской документации)</a:t>
            </a:r>
            <a:r>
              <a:rPr lang="ru-RU" sz="1200" b="1" dirty="0">
                <a:solidFill>
                  <a:prstClr val="black"/>
                </a:solidFill>
              </a:rPr>
              <a:t>- </a:t>
            </a:r>
            <a:r>
              <a:rPr lang="ru-RU" sz="1200" b="1" dirty="0" smtClean="0">
                <a:solidFill>
                  <a:prstClr val="black"/>
                </a:solidFill>
              </a:rPr>
              <a:t>4</a:t>
            </a:r>
            <a:endParaRPr lang="ru-RU" sz="1200" b="1" dirty="0">
              <a:solidFill>
                <a:prstClr val="black"/>
              </a:solidFill>
            </a:endParaRPr>
          </a:p>
          <a:p>
            <a:r>
              <a:rPr lang="ru-RU" sz="1200" b="1" dirty="0" smtClean="0">
                <a:solidFill>
                  <a:prstClr val="black"/>
                </a:solidFill>
              </a:rPr>
              <a:t>3.2.1</a:t>
            </a:r>
            <a:r>
              <a:rPr lang="ru-RU" sz="1200" dirty="0" smtClean="0">
                <a:solidFill>
                  <a:prstClr val="black"/>
                </a:solidFill>
              </a:rPr>
              <a:t> </a:t>
            </a:r>
            <a:r>
              <a:rPr lang="ru-RU" sz="1200" dirty="0">
                <a:solidFill>
                  <a:prstClr val="black"/>
                </a:solidFill>
              </a:rPr>
              <a:t>(не повлиявшее на состояние здоровья застрахованного </a:t>
            </a:r>
            <a:r>
              <a:rPr lang="ru-RU" sz="1200" dirty="0" smtClean="0">
                <a:solidFill>
                  <a:prstClr val="black"/>
                </a:solidFill>
              </a:rPr>
              <a:t>лица</a:t>
            </a:r>
            <a:r>
              <a:rPr lang="ru-RU" sz="1200" dirty="0" smtClean="0">
                <a:solidFill>
                  <a:prstClr val="black"/>
                </a:solidFill>
              </a:rPr>
              <a:t>)</a:t>
            </a:r>
            <a:r>
              <a:rPr lang="ru-RU" sz="1200" b="1" dirty="0" smtClean="0">
                <a:solidFill>
                  <a:prstClr val="black"/>
                </a:solidFill>
              </a:rPr>
              <a:t>-11</a:t>
            </a:r>
            <a:endParaRPr lang="ru-RU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220615"/>
              </p:ext>
            </p:extLst>
          </p:nvPr>
        </p:nvGraphicFramePr>
        <p:xfrm>
          <a:off x="1038854" y="699398"/>
          <a:ext cx="10967986" cy="2470312"/>
        </p:xfrm>
        <a:graphic>
          <a:graphicData uri="http://schemas.openxmlformats.org/drawingml/2006/table">
            <a:tbl>
              <a:tblPr/>
              <a:tblGrid>
                <a:gridCol w="2240623">
                  <a:extLst>
                    <a:ext uri="{9D8B030D-6E8A-4147-A177-3AD203B41FA5}">
                      <a16:colId xmlns:a16="http://schemas.microsoft.com/office/drawing/2014/main" val="439447285"/>
                    </a:ext>
                  </a:extLst>
                </a:gridCol>
                <a:gridCol w="525578">
                  <a:extLst>
                    <a:ext uri="{9D8B030D-6E8A-4147-A177-3AD203B41FA5}">
                      <a16:colId xmlns:a16="http://schemas.microsoft.com/office/drawing/2014/main" val="1159810052"/>
                    </a:ext>
                  </a:extLst>
                </a:gridCol>
                <a:gridCol w="518663">
                  <a:extLst>
                    <a:ext uri="{9D8B030D-6E8A-4147-A177-3AD203B41FA5}">
                      <a16:colId xmlns:a16="http://schemas.microsoft.com/office/drawing/2014/main" val="4231790688"/>
                    </a:ext>
                  </a:extLst>
                </a:gridCol>
                <a:gridCol w="627006">
                  <a:extLst>
                    <a:ext uri="{9D8B030D-6E8A-4147-A177-3AD203B41FA5}">
                      <a16:colId xmlns:a16="http://schemas.microsoft.com/office/drawing/2014/main" val="1660344679"/>
                    </a:ext>
                  </a:extLst>
                </a:gridCol>
                <a:gridCol w="656973">
                  <a:extLst>
                    <a:ext uri="{9D8B030D-6E8A-4147-A177-3AD203B41FA5}">
                      <a16:colId xmlns:a16="http://schemas.microsoft.com/office/drawing/2014/main" val="1918225364"/>
                    </a:ext>
                  </a:extLst>
                </a:gridCol>
                <a:gridCol w="525578">
                  <a:extLst>
                    <a:ext uri="{9D8B030D-6E8A-4147-A177-3AD203B41FA5}">
                      <a16:colId xmlns:a16="http://schemas.microsoft.com/office/drawing/2014/main" val="1232959559"/>
                    </a:ext>
                  </a:extLst>
                </a:gridCol>
                <a:gridCol w="474617">
                  <a:extLst>
                    <a:ext uri="{9D8B030D-6E8A-4147-A177-3AD203B41FA5}">
                      <a16:colId xmlns:a16="http://schemas.microsoft.com/office/drawing/2014/main" val="2029104805"/>
                    </a:ext>
                  </a:extLst>
                </a:gridCol>
                <a:gridCol w="646528">
                  <a:extLst>
                    <a:ext uri="{9D8B030D-6E8A-4147-A177-3AD203B41FA5}">
                      <a16:colId xmlns:a16="http://schemas.microsoft.com/office/drawing/2014/main" val="198801803"/>
                    </a:ext>
                  </a:extLst>
                </a:gridCol>
                <a:gridCol w="732482">
                  <a:extLst>
                    <a:ext uri="{9D8B030D-6E8A-4147-A177-3AD203B41FA5}">
                      <a16:colId xmlns:a16="http://schemas.microsoft.com/office/drawing/2014/main" val="625875802"/>
                    </a:ext>
                  </a:extLst>
                </a:gridCol>
                <a:gridCol w="610403">
                  <a:extLst>
                    <a:ext uri="{9D8B030D-6E8A-4147-A177-3AD203B41FA5}">
                      <a16:colId xmlns:a16="http://schemas.microsoft.com/office/drawing/2014/main" val="3640837257"/>
                    </a:ext>
                  </a:extLst>
                </a:gridCol>
                <a:gridCol w="461237">
                  <a:extLst>
                    <a:ext uri="{9D8B030D-6E8A-4147-A177-3AD203B41FA5}">
                      <a16:colId xmlns:a16="http://schemas.microsoft.com/office/drawing/2014/main" val="1015960096"/>
                    </a:ext>
                  </a:extLst>
                </a:gridCol>
                <a:gridCol w="564022">
                  <a:extLst>
                    <a:ext uri="{9D8B030D-6E8A-4147-A177-3AD203B41FA5}">
                      <a16:colId xmlns:a16="http://schemas.microsoft.com/office/drawing/2014/main" val="4219930520"/>
                    </a:ext>
                  </a:extLst>
                </a:gridCol>
                <a:gridCol w="519396">
                  <a:extLst>
                    <a:ext uri="{9D8B030D-6E8A-4147-A177-3AD203B41FA5}">
                      <a16:colId xmlns:a16="http://schemas.microsoft.com/office/drawing/2014/main" val="3125301040"/>
                    </a:ext>
                  </a:extLst>
                </a:gridCol>
                <a:gridCol w="518663">
                  <a:extLst>
                    <a:ext uri="{9D8B030D-6E8A-4147-A177-3AD203B41FA5}">
                      <a16:colId xmlns:a16="http://schemas.microsoft.com/office/drawing/2014/main" val="3485771310"/>
                    </a:ext>
                  </a:extLst>
                </a:gridCol>
                <a:gridCol w="442592">
                  <a:extLst>
                    <a:ext uri="{9D8B030D-6E8A-4147-A177-3AD203B41FA5}">
                      <a16:colId xmlns:a16="http://schemas.microsoft.com/office/drawing/2014/main" val="4139111631"/>
                    </a:ext>
                  </a:extLst>
                </a:gridCol>
                <a:gridCol w="348149">
                  <a:extLst>
                    <a:ext uri="{9D8B030D-6E8A-4147-A177-3AD203B41FA5}">
                      <a16:colId xmlns:a16="http://schemas.microsoft.com/office/drawing/2014/main" val="854609449"/>
                    </a:ext>
                  </a:extLst>
                </a:gridCol>
                <a:gridCol w="555476">
                  <a:extLst>
                    <a:ext uri="{9D8B030D-6E8A-4147-A177-3AD203B41FA5}">
                      <a16:colId xmlns:a16="http://schemas.microsoft.com/office/drawing/2014/main" val="2183963360"/>
                    </a:ext>
                  </a:extLst>
                </a:gridCol>
              </a:tblGrid>
              <a:tr h="700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СМО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Санкт-</a:t>
                      </a:r>
                      <a:r>
                        <a:rPr lang="ru-RU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Петрбургский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 филиал АО «Страховая компания «СОГАЗ-Мед»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 ООО «Капитал МС» в г. Санкт-Петербурге и Ленинградской области»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Северо-Западный филиал ООО "СМК РЕСО-Мед"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285566"/>
                  </a:ext>
                </a:extLst>
              </a:tr>
              <a:tr h="7263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Группа заболеваний</a:t>
                      </a:r>
                    </a:p>
                  </a:txBody>
                  <a:tcPr marL="6639" marR="6639" marT="66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поручению ТФОМС ЛО 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проведено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поручению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проведено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поручению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проведено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по поручению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проведено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 случаев с нарушениями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327288"/>
                  </a:ext>
                </a:extLst>
              </a:tr>
              <a:tr h="16891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Сахарный диабет II типа (E11.2-E11.9)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36390"/>
                  </a:ext>
                </a:extLst>
              </a:tr>
              <a:tr h="16891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Предиабет (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R73.9)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728076"/>
                  </a:ext>
                </a:extLst>
              </a:tr>
              <a:tr h="40539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Общий итог</a:t>
                      </a:r>
                    </a:p>
                  </a:txBody>
                  <a:tcPr marL="6639" marR="6639" marT="66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93,7%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32,6%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195148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260029"/>
              </p:ext>
            </p:extLst>
          </p:nvPr>
        </p:nvGraphicFramePr>
        <p:xfrm>
          <a:off x="1038854" y="3256709"/>
          <a:ext cx="6991708" cy="3398118"/>
        </p:xfrm>
        <a:graphic>
          <a:graphicData uri="http://schemas.openxmlformats.org/drawingml/2006/table">
            <a:tbl>
              <a:tblPr/>
              <a:tblGrid>
                <a:gridCol w="2174365">
                  <a:extLst>
                    <a:ext uri="{9D8B030D-6E8A-4147-A177-3AD203B41FA5}">
                      <a16:colId xmlns:a16="http://schemas.microsoft.com/office/drawing/2014/main" val="4294476039"/>
                    </a:ext>
                  </a:extLst>
                </a:gridCol>
                <a:gridCol w="1504060">
                  <a:extLst>
                    <a:ext uri="{9D8B030D-6E8A-4147-A177-3AD203B41FA5}">
                      <a16:colId xmlns:a16="http://schemas.microsoft.com/office/drawing/2014/main" val="1206765882"/>
                    </a:ext>
                  </a:extLst>
                </a:gridCol>
                <a:gridCol w="1572426">
                  <a:extLst>
                    <a:ext uri="{9D8B030D-6E8A-4147-A177-3AD203B41FA5}">
                      <a16:colId xmlns:a16="http://schemas.microsoft.com/office/drawing/2014/main" val="834616421"/>
                    </a:ext>
                  </a:extLst>
                </a:gridCol>
                <a:gridCol w="1740857">
                  <a:extLst>
                    <a:ext uri="{9D8B030D-6E8A-4147-A177-3AD203B41FA5}">
                      <a16:colId xmlns:a16="http://schemas.microsoft.com/office/drawing/2014/main" val="2359163793"/>
                    </a:ext>
                  </a:extLst>
                </a:gridCol>
              </a:tblGrid>
              <a:tr h="31493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Сахарный диабет II типа (E11.2-E11.9)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Предиабет (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68276"/>
                  </a:ext>
                </a:extLst>
              </a:tr>
              <a:tr h="73543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Медицинская организация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 (Непредставление медицинской документации)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3.2.1 (не повлиявшее на состояние здоровья застрахованного лица)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3.2.1 (не повлиявшее на состояние здоровья застрахованного лица)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291811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"БОКСИТОГОРСКАЯ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532355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"ВОЛОСОВСКАЯ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118281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"ВОЛХОВСКАЯ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300345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"ВСЕВОЛОЖСКАЯ КМБ"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854012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"КИРОВСКАЯ КМБ"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619096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«КИНГИСЕППСКАЯ МБ»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685165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"ЛОМОНОСОВСКАЯ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866151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"ЛУЖСКАЯ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977319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"СЕРТОЛОВСКАЯ ГБ"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10336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"ТИХВИНСКАЯ 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54869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"ТОСНЕНСКАЯ КМБ"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59832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«МЕДИЦЕНТР ЮЗ»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011130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итог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29260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71904" y="4828889"/>
            <a:ext cx="506012" cy="62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0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>
            <a:extLst>
              <a:ext uri="{FF2B5EF4-FFF2-40B4-BE49-F238E27FC236}">
                <a16:creationId xmlns:a16="http://schemas.microsoft.com/office/drawing/2014/main" id="{26555F5D-A873-41B8-A453-F4FC4448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327" y="1076097"/>
            <a:ext cx="1020384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ЛО: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и направить в СМО поручения на проведение тематической экспертизы качества по случаям роста заболеваемости по случаям лечения диагноза «Сахарный диабет II типа» (E11.2-E11.9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«Предиабет» (R73.0, R73.9) за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организациям: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ЭКМП и передавать информацию о результатах, в том числе по случаям лечения, закончившихся летальным исходом, в ТФОМС ЛО.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организациям: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фактам выявленных нарушений и дефектов при оказании медицинской помощи по «Сахарный диабет II типа» (E11.2-E11.9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«Предиабет» (R73.0, R73.9), осуществлять мероприятия по устранению нарушений с целью улучшения качества медицинской помощи.</a:t>
            </a:r>
          </a:p>
        </p:txBody>
      </p:sp>
      <p:pic>
        <p:nvPicPr>
          <p:cNvPr id="14339" name="Рисунок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2" y="161132"/>
            <a:ext cx="948011" cy="91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579101" y="402432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16A0032-3DD8-45AC-AF01-13D0E16F66DE}"/>
              </a:ext>
            </a:extLst>
          </p:cNvPr>
          <p:cNvCxnSpPr>
            <a:cxnSpLocks/>
          </p:cNvCxnSpPr>
          <p:nvPr/>
        </p:nvCxnSpPr>
        <p:spPr>
          <a:xfrm>
            <a:off x="434975" y="949528"/>
            <a:ext cx="11434763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4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44189" y="1629295"/>
            <a:ext cx="7406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57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41910</TotalTime>
  <Words>1476</Words>
  <Application>Microsoft Office PowerPoint</Application>
  <PresentationFormat>Широкоэкранный</PresentationFormat>
  <Paragraphs>607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Территориальный фонд обязательного медицинского страхования Ленинградской области</vt:lpstr>
      <vt:lpstr>Случаи оказания медицинской помощи застрахованным лицам, окончившихся летальным исходом принятые по результатам МЭК за апрель 2025 года.</vt:lpstr>
      <vt:lpstr>Случаи оказания медицинской помощи за апрель 2025 года, март 2025 года, апрель 2024 года.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Брискина Бэлла Израилевна</cp:lastModifiedBy>
  <cp:revision>1177</cp:revision>
  <cp:lastPrinted>2025-04-23T14:23:28Z</cp:lastPrinted>
  <dcterms:created xsi:type="dcterms:W3CDTF">2018-08-28T09:05:47Z</dcterms:created>
  <dcterms:modified xsi:type="dcterms:W3CDTF">2025-05-29T08:00:32Z</dcterms:modified>
</cp:coreProperties>
</file>