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2" r:id="rId13"/>
    <p:sldId id="271" r:id="rId14"/>
    <p:sldId id="274" r:id="rId15"/>
    <p:sldId id="275" r:id="rId16"/>
    <p:sldId id="269" r:id="rId17"/>
    <p:sldId id="270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25200000000034E-2"/>
          <c:y val="4.7422200000000039E-2"/>
          <c:w val="0.92217499999999997"/>
          <c:h val="0.916366999999999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9ACBE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0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СОГАЗ </c:v>
                </c:pt>
                <c:pt idx="1">
                  <c:v>КАПИТАЛ</c:v>
                </c:pt>
                <c:pt idx="2">
                  <c:v>РЕСО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3349</c:v>
                </c:pt>
                <c:pt idx="1">
                  <c:v>436</c:v>
                </c:pt>
                <c:pt idx="2">
                  <c:v>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8-4215-A411-E89CEC611BF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002BF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0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Sheet1!$B$1:$D$1</c:f>
              <c:strCache>
                <c:ptCount val="3"/>
                <c:pt idx="0">
                  <c:v>СОГАЗ </c:v>
                </c:pt>
                <c:pt idx="1">
                  <c:v>КАПИТАЛ</c:v>
                </c:pt>
                <c:pt idx="2">
                  <c:v>РЕСО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3450</c:v>
                </c:pt>
                <c:pt idx="1">
                  <c:v>539</c:v>
                </c:pt>
                <c:pt idx="2">
                  <c:v>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28-4215-A411-E89CEC611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81934976"/>
        <c:axId val="81953152"/>
      </c:barChart>
      <c:catAx>
        <c:axId val="819349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5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81953152"/>
        <c:crosses val="autoZero"/>
        <c:auto val="1"/>
        <c:lblAlgn val="ctr"/>
        <c:lblOffset val="100"/>
        <c:noMultiLvlLbl val="1"/>
      </c:catAx>
      <c:valAx>
        <c:axId val="81953152"/>
        <c:scaling>
          <c:orientation val="minMax"/>
          <c:max val="3500"/>
        </c:scaling>
        <c:delete val="0"/>
        <c:axPos val="l"/>
        <c:majorGridlines>
          <c:spPr>
            <a:ln w="12700" cap="flat">
              <a:solidFill>
                <a:srgbClr val="767171"/>
              </a:solidFill>
              <a:prstDash val="solid"/>
              <a:miter lim="400000"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5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81934976"/>
        <c:crosses val="autoZero"/>
        <c:crossBetween val="between"/>
        <c:majorUnit val="875"/>
        <c:minorUnit val="437.5"/>
      </c:valAx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74388699999999996"/>
          <c:y val="3.2135400000000022E-2"/>
          <c:w val="0.20950900000000008"/>
          <c:h val="0.1198440000000000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500" b="0" i="0" u="none" strike="noStrike">
              <a:solidFill>
                <a:srgbClr val="000000"/>
              </a:solidFill>
              <a:latin typeface="Avenir Next Cy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36800000000081E-2"/>
          <c:y val="5.2760600000000046E-2"/>
          <c:w val="0.91136299999999948"/>
          <c:h val="0.849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9ACBE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1">
                  <c:v>1274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24-446A-84C4-ACFFEEFC3B9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2025 год</c:v>
                </c:pt>
              </c:strCache>
            </c:strRef>
          </c:tx>
          <c:spPr>
            <a:solidFill>
              <a:srgbClr val="002BF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1">
                  <c:v>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24-446A-84C4-ACFFEEFC3B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0"/>
        <c:axId val="94863360"/>
        <c:axId val="94864896"/>
      </c:barChart>
      <c:catAx>
        <c:axId val="94863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94864896"/>
        <c:crosses val="autoZero"/>
        <c:auto val="1"/>
        <c:lblAlgn val="ctr"/>
        <c:lblOffset val="100"/>
        <c:noMultiLvlLbl val="1"/>
      </c:catAx>
      <c:valAx>
        <c:axId val="94864896"/>
        <c:scaling>
          <c:orientation val="minMax"/>
          <c:max val="1300"/>
        </c:scaling>
        <c:delete val="0"/>
        <c:axPos val="l"/>
        <c:majorGridlines>
          <c:spPr>
            <a:ln w="12700" cap="flat">
              <a:solidFill>
                <a:srgbClr val="767171"/>
              </a:solidFill>
              <a:prstDash val="solid"/>
              <a:miter lim="400000"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94863360"/>
        <c:crosses val="autoZero"/>
        <c:crossBetween val="between"/>
        <c:majorUnit val="325"/>
        <c:minorUnit val="162.5"/>
      </c:valAx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32705900000000027"/>
          <c:y val="0.88822900000000005"/>
          <c:w val="0.33855300000000027"/>
          <c:h val="0.1117710000000000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 b="0" i="0" u="none" strike="noStrike">
              <a:solidFill>
                <a:srgbClr val="000000"/>
              </a:solidFill>
              <a:latin typeface="Avenir Next Cy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536100000000043E-2"/>
          <c:y val="5.1086100000000002E-2"/>
          <c:w val="0.9124639999999995"/>
          <c:h val="0.857006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9ACBE9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1">
                  <c:v>1625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FA-428F-BBF3-2756EA4BB48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2BFF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1">
                  <c:v>2153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FA-428F-BBF3-2756EA4BB48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1-й квартал 2024</c:v>
                </c:pt>
              </c:strCache>
            </c:strRef>
          </c:tx>
          <c:spPr>
            <a:solidFill>
              <a:srgbClr val="54B7EE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1">
                  <c:v>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FA-428F-BBF3-2756EA4BB487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1-й квартал 2025 </c:v>
                </c:pt>
              </c:strCache>
            </c:strRef>
          </c:tx>
          <c:spPr>
            <a:solidFill>
              <a:srgbClr val="002060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  <c:pt idx="1">
                  <c:v>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FA-428F-BBF3-2756EA4B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20"/>
        <c:axId val="94947584"/>
        <c:axId val="94969856"/>
      </c:barChart>
      <c:catAx>
        <c:axId val="94947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94969856"/>
        <c:crosses val="autoZero"/>
        <c:auto val="1"/>
        <c:lblAlgn val="ctr"/>
        <c:lblOffset val="100"/>
        <c:noMultiLvlLbl val="1"/>
      </c:catAx>
      <c:valAx>
        <c:axId val="94969856"/>
        <c:scaling>
          <c:orientation val="minMax"/>
          <c:max val="22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0.#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94947584"/>
        <c:crosses val="autoZero"/>
        <c:crossBetween val="between"/>
        <c:majorUnit val="550"/>
        <c:minorUnit val="2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5.80489E-2"/>
          <c:y val="0.93641399999999952"/>
          <c:w val="0.92407600000000001"/>
          <c:h val="6.3586100000000007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 b="0" i="0" u="none" strike="noStrike">
              <a:solidFill>
                <a:srgbClr val="000000"/>
              </a:solidFill>
              <a:latin typeface="Avenir Next Cy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200700000000002E-2"/>
          <c:y val="5.0764100000000013E-2"/>
          <c:w val="0.91179900000000036"/>
          <c:h val="0.83957499999999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9ACBE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</c:strCache>
            </c:strRef>
          </c:cat>
          <c:val>
            <c:numRef>
              <c:f>Sheet1!$B$2:$E$2</c:f>
              <c:numCache>
                <c:formatCode>General</c:formatCode>
                <c:ptCount val="2"/>
                <c:pt idx="1">
                  <c:v>1550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42-47AF-A8AC-F378D18AB7D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2BF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</c:strCache>
            </c:strRef>
          </c:cat>
          <c:val>
            <c:numRef>
              <c:f>Sheet1!$B$3:$E$3</c:f>
              <c:numCache>
                <c:formatCode>General</c:formatCode>
                <c:ptCount val="2"/>
                <c:pt idx="1">
                  <c:v>1831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42-47AF-A8AC-F378D18AB7D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1-й квартал 2024</c:v>
                </c:pt>
              </c:strCache>
            </c:strRef>
          </c:tx>
          <c:spPr>
            <a:solidFill>
              <a:srgbClr val="54B7EE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</c:strCache>
            </c:strRef>
          </c:cat>
          <c:val>
            <c:numRef>
              <c:f>Sheet1!$B$4:$E$4</c:f>
              <c:numCache>
                <c:formatCode>General</c:formatCode>
                <c:ptCount val="2"/>
                <c:pt idx="1">
                  <c:v>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42-47AF-A8AC-F378D18AB7D9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1-й квартал 2025</c:v>
                </c:pt>
              </c:strCache>
            </c:strRef>
          </c:tx>
          <c:spPr>
            <a:solidFill>
              <a:srgbClr val="00206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</c:strCache>
            </c:strRef>
          </c:cat>
          <c:val>
            <c:numRef>
              <c:f>Sheet1!$B$5:$E$5</c:f>
              <c:numCache>
                <c:formatCode>General</c:formatCode>
                <c:ptCount val="2"/>
                <c:pt idx="1">
                  <c:v>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42-47AF-A8AC-F378D18A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30"/>
        <c:axId val="115468160"/>
        <c:axId val="115469696"/>
      </c:barChart>
      <c:catAx>
        <c:axId val="115468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115469696"/>
        <c:crosses val="autoZero"/>
        <c:auto val="1"/>
        <c:lblAlgn val="ctr"/>
        <c:lblOffset val="100"/>
        <c:noMultiLvlLbl val="1"/>
      </c:catAx>
      <c:valAx>
        <c:axId val="115469696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767171"/>
              </a:solidFill>
              <a:prstDash val="solid"/>
              <a:round/>
            </a:ln>
          </c:spPr>
        </c:majorGridlines>
        <c:numFmt formatCode="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115468160"/>
        <c:crosses val="autoZero"/>
        <c:crossBetween val="between"/>
        <c:majorUnit val="500"/>
        <c:minorUnit val="250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3.7380299999999998E-2"/>
          <c:y val="0.93673600000000001"/>
          <c:w val="0.92588899999999996"/>
          <c:h val="6.3264100000000004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 b="0" i="0" u="none" strike="noStrike">
              <a:solidFill>
                <a:srgbClr val="000000"/>
              </a:solidFill>
              <a:latin typeface="Avenir Next Cyr"/>
            </a:defRPr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107200000000022E-2"/>
          <c:y val="8.506370000000002E-2"/>
          <c:w val="0.82978600000000002"/>
          <c:h val="0.81686099999999962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Область 1</c:v>
                </c:pt>
              </c:strCache>
            </c:strRef>
          </c:tx>
          <c:spPr>
            <a:solidFill>
              <a:srgbClr val="5E86B8"/>
            </a:solidFill>
            <a:ln w="6350" cap="flat">
              <a:solidFill>
                <a:srgbClr val="FFFFFF"/>
              </a:solidFill>
              <a:prstDash val="solid"/>
              <a:miter lim="800000"/>
            </a:ln>
            <a:effectLst/>
          </c:spPr>
          <c:dPt>
            <c:idx val="1"/>
            <c:bubble3D val="0"/>
            <c:spPr>
              <a:solidFill>
                <a:srgbClr val="94B9DA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4F-43F8-889F-EDE084D4BD50}"/>
              </c:ext>
            </c:extLst>
          </c:dPt>
          <c:dPt>
            <c:idx val="2"/>
            <c:bubble3D val="0"/>
            <c:spPr>
              <a:solidFill>
                <a:srgbClr val="002C64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4F-43F8-889F-EDE084D4BD50}"/>
              </c:ext>
            </c:extLst>
          </c:dPt>
          <c:dPt>
            <c:idx val="3"/>
            <c:bubble3D val="0"/>
            <c:spPr>
              <a:solidFill>
                <a:srgbClr val="5B9AD1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4B4F-43F8-889F-EDE084D4BD50}"/>
              </c:ext>
            </c:extLst>
          </c:dPt>
          <c:dPt>
            <c:idx val="4"/>
            <c:bubble3D val="0"/>
            <c:spPr>
              <a:solidFill>
                <a:srgbClr val="00070E"/>
              </a:solidFill>
              <a:ln w="6350" cap="flat">
                <a:solidFill>
                  <a:srgbClr val="FFFFFF"/>
                </a:solidFill>
                <a:prstDash val="solid"/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4B4F-43F8-889F-EDE084D4BD50}"/>
              </c:ext>
            </c:extLst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sz="1460" b="0" i="0" u="none" strike="noStrike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DD5A-4C7E-AE9A-C9E66D9F13A9}"/>
                </c:ext>
              </c:extLst>
            </c:dLbl>
            <c:dLbl>
              <c:idx val="1"/>
              <c:numFmt formatCode="#,##0" sourceLinked="0"/>
              <c:spPr/>
              <c:txPr>
                <a:bodyPr/>
                <a:lstStyle/>
                <a:p>
                  <a:pPr>
                    <a:defRPr sz="1460" b="0" i="0" u="none" strike="noStrike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4F-43F8-889F-EDE084D4BD50}"/>
                </c:ext>
              </c:extLst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1460" b="0" i="0" u="none" strike="noStrike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4F-43F8-889F-EDE084D4BD50}"/>
                </c:ext>
              </c:extLst>
            </c:dLbl>
            <c:dLbl>
              <c:idx val="3"/>
              <c:numFmt formatCode="#,##0%" sourceLinked="0"/>
              <c:spPr/>
              <c:txPr>
                <a:bodyPr/>
                <a:lstStyle/>
                <a:p>
                  <a:pPr>
                    <a:defRPr sz="1460" b="0" i="0" u="none" strike="noStrike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B4F-43F8-889F-EDE084D4BD50}"/>
                </c:ext>
              </c:extLst>
            </c:dLbl>
            <c:dLbl>
              <c:idx val="4"/>
              <c:numFmt formatCode="#,##0" sourceLinked="0"/>
              <c:spPr/>
              <c:txPr>
                <a:bodyPr/>
                <a:lstStyle/>
                <a:p>
                  <a:pPr>
                    <a:defRPr sz="1460" b="0" i="0" u="none" strike="noStrike">
                      <a:solidFill>
                        <a:srgbClr val="000000"/>
                      </a:solidFill>
                      <a:latin typeface="Calibri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4F-43F8-889F-EDE084D4BD50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60" b="0" i="0" u="none" strike="noStrike">
                    <a:solidFill>
                      <a:srgbClr val="000000"/>
                    </a:solidFill>
                    <a:latin typeface="Calibri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3.2.1</c:v>
                </c:pt>
                <c:pt idx="1">
                  <c:v>3.2.2</c:v>
                </c:pt>
                <c:pt idx="2">
                  <c:v>3.11</c:v>
                </c:pt>
                <c:pt idx="3">
                  <c:v>3.4</c:v>
                </c:pt>
                <c:pt idx="4">
                  <c:v>Прочие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1783</c:v>
                </c:pt>
                <c:pt idx="1">
                  <c:v>45</c:v>
                </c:pt>
                <c:pt idx="2">
                  <c:v>92</c:v>
                </c:pt>
                <c:pt idx="3">
                  <c:v>2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B4F-43F8-889F-EDE084D4BD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4934100000000008"/>
          <c:y val="0.94815099999999997"/>
          <c:w val="0.84117399999999998"/>
          <c:h val="5.1848899999999983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460" b="0" i="0" u="none" strike="noStrike">
              <a:solidFill>
                <a:srgbClr val="000000"/>
              </a:solidFill>
              <a:latin typeface="Calibri"/>
            </a:defRPr>
          </a:pPr>
          <a:endParaRPr lang="ru-RU"/>
        </a:p>
      </c:txPr>
    </c:legend>
    <c:plotVisOnly val="1"/>
    <c:dispBlanksAs val="zero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920" b="1" i="0" u="none" strike="noStrike">
                <a:solidFill>
                  <a:srgbClr val="000000"/>
                </a:solidFill>
                <a:latin typeface="Avenir Next Cyr"/>
              </a:defRPr>
            </a:pPr>
            <a:r>
              <a:rPr lang="ru-RU" sz="1920" b="1" i="0" u="none" strike="noStrike">
                <a:solidFill>
                  <a:srgbClr val="000000"/>
                </a:solidFill>
                <a:latin typeface="Avenir Next Cyr"/>
              </a:rPr>
              <a:t>2025 год</a:t>
            </a:r>
          </a:p>
        </c:rich>
      </c:tx>
      <c:layout>
        <c:manualLayout>
          <c:xMode val="edge"/>
          <c:yMode val="edge"/>
          <c:x val="0.43031500000000017"/>
          <c:y val="0"/>
          <c:w val="0.13937099999999997"/>
          <c:h val="0.10848200000000002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7.0379700000000003E-2"/>
          <c:y val="0.10848200000000002"/>
          <c:w val="0.92462000000000033"/>
          <c:h val="0.80152999999999996"/>
        </c:manualLayout>
      </c:layout>
      <c:barChart>
        <c:barDir val="col"/>
        <c:grouping val="clustered"/>
        <c:varyColors val="0"/>
        <c:ser>
          <c:idx val="0"/>
          <c:order val="0"/>
          <c:tx>
            <c:v>2025 год</c:v>
          </c:tx>
          <c:spPr>
            <a:solidFill>
              <a:srgbClr val="002BFF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1"/>
            <c:bubble3D val="0"/>
            <c:extLst>
              <c:ext xmlns:c16="http://schemas.microsoft.com/office/drawing/2014/chart" uri="{C3380CC4-5D6E-409C-BE32-E72D297353CC}">
                <c16:uniqueId val="{00000001-8498-48C2-9EFC-E2B8C59600F5}"/>
              </c:ext>
            </c:extLst>
          </c:dPt>
          <c:dPt>
            <c:idx val="1"/>
            <c:invertIfNegative val="1"/>
            <c:bubble3D val="0"/>
            <c:spPr>
              <a:solidFill>
                <a:srgbClr val="9ACBE9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98-48C2-9EFC-E2B8C59600F5}"/>
              </c:ext>
            </c:extLst>
          </c:dPt>
          <c:dPt>
            <c:idx val="2"/>
            <c:invertIfNegative val="1"/>
            <c:bubble3D val="0"/>
            <c:spPr>
              <a:solidFill>
                <a:srgbClr val="54B7EE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498-48C2-9EFC-E2B8C59600F5}"/>
              </c:ext>
            </c:extLst>
          </c:dPt>
          <c:dPt>
            <c:idx val="3"/>
            <c:invertIfNegative val="1"/>
            <c:bubble3D val="0"/>
            <c:spPr>
              <a:solidFill>
                <a:srgbClr val="0020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8498-48C2-9EFC-E2B8C59600F5}"/>
              </c:ext>
            </c:extLst>
          </c:dPt>
          <c:dPt>
            <c:idx val="4"/>
            <c:invertIfNegative val="1"/>
            <c:bubble3D val="0"/>
            <c:spPr>
              <a:solidFill>
                <a:srgbClr val="7030A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9-8498-48C2-9EFC-E2B8C59600F5}"/>
              </c:ext>
            </c:extLst>
          </c:dPt>
          <c:dLbls>
            <c:dLbl>
              <c:idx val="0"/>
              <c:numFmt formatCode="0.#" sourceLinked="0"/>
              <c:spPr/>
              <c:txPr>
                <a:bodyPr/>
                <a:lstStyle/>
                <a:p>
                  <a:pPr>
                    <a:defRPr sz="1600" b="1" i="0" u="none" strike="noStrike">
                      <a:solidFill>
                        <a:srgbClr val="000000"/>
                      </a:solidFill>
                      <a:latin typeface="Avenir Next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498-48C2-9EFC-E2B8C59600F5}"/>
                </c:ext>
              </c:extLst>
            </c:dLbl>
            <c:dLbl>
              <c:idx val="1"/>
              <c:numFmt formatCode="0.#" sourceLinked="0"/>
              <c:spPr/>
              <c:txPr>
                <a:bodyPr/>
                <a:lstStyle/>
                <a:p>
                  <a:pPr>
                    <a:defRPr sz="1600" b="1" i="0" u="none" strike="noStrike">
                      <a:solidFill>
                        <a:srgbClr val="000000"/>
                      </a:solidFill>
                      <a:latin typeface="Avenir Next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498-48C2-9EFC-E2B8C59600F5}"/>
                </c:ext>
              </c:extLst>
            </c:dLbl>
            <c:dLbl>
              <c:idx val="2"/>
              <c:numFmt formatCode="#,##0" sourceLinked="0"/>
              <c:spPr/>
              <c:txPr>
                <a:bodyPr/>
                <a:lstStyle/>
                <a:p>
                  <a:pPr>
                    <a:defRPr sz="1600" b="1" i="0" u="none" strike="noStrike">
                      <a:solidFill>
                        <a:srgbClr val="000000"/>
                      </a:solidFill>
                      <a:latin typeface="Avenir Next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8498-48C2-9EFC-E2B8C59600F5}"/>
                </c:ext>
              </c:extLst>
            </c:dLbl>
            <c:dLbl>
              <c:idx val="3"/>
              <c:numFmt formatCode="#,##0" sourceLinked="0"/>
              <c:spPr/>
              <c:txPr>
                <a:bodyPr/>
                <a:lstStyle/>
                <a:p>
                  <a:pPr>
                    <a:defRPr sz="1600" b="1" i="0" u="none" strike="noStrike">
                      <a:solidFill>
                        <a:srgbClr val="000000"/>
                      </a:solidFill>
                      <a:latin typeface="Avenir Next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498-48C2-9EFC-E2B8C59600F5}"/>
                </c:ext>
              </c:extLst>
            </c:dLbl>
            <c:dLbl>
              <c:idx val="4"/>
              <c:numFmt formatCode="#,##0" sourceLinked="0"/>
              <c:spPr/>
              <c:txPr>
                <a:bodyPr/>
                <a:lstStyle/>
                <a:p>
                  <a:pPr>
                    <a:defRPr sz="1600" b="1" i="0" u="none" strike="noStrike">
                      <a:solidFill>
                        <a:srgbClr val="000000"/>
                      </a:solidFill>
                      <a:latin typeface="Avenir Next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8498-48C2-9EFC-E2B8C59600F5}"/>
                </c:ext>
              </c:extLst>
            </c:dLbl>
            <c:numFmt formatCode="0.#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i="0" u="none" strike="noStrike">
                    <a:solidFill>
                      <a:srgbClr val="000000"/>
                    </a:solidFill>
                    <a:latin typeface="Avenir Next Cyr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5"/>
              <c:pt idx="0">
                <c:v>Всего 3.2</c:v>
              </c:pt>
              <c:pt idx="1">
                <c:v>3.21</c:v>
              </c:pt>
              <c:pt idx="2">
                <c:v>3.22</c:v>
              </c:pt>
              <c:pt idx="3">
                <c:v>3.11</c:v>
              </c:pt>
              <c:pt idx="4">
                <c:v>Прочее </c:v>
              </c:pt>
            </c:strLit>
          </c:cat>
          <c:val>
            <c:numLit>
              <c:formatCode>General</c:formatCode>
              <c:ptCount val="5"/>
              <c:pt idx="0">
                <c:v>327</c:v>
              </c:pt>
              <c:pt idx="1">
                <c:v>319</c:v>
              </c:pt>
              <c:pt idx="2">
                <c:v>8</c:v>
              </c:pt>
              <c:pt idx="3">
                <c:v>11</c:v>
              </c:pt>
              <c:pt idx="4">
                <c:v>5</c:v>
              </c:pt>
            </c:numLit>
          </c:val>
          <c:extLst>
            <c:ext xmlns:c16="http://schemas.microsoft.com/office/drawing/2014/chart" uri="{C3380CC4-5D6E-409C-BE32-E72D297353CC}">
              <c16:uniqueId val="{0000000A-8498-48C2-9EFC-E2B8C59600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overlap val="-100"/>
        <c:axId val="117728768"/>
        <c:axId val="117730304"/>
      </c:barChart>
      <c:catAx>
        <c:axId val="1177287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117730304"/>
        <c:crosses val="autoZero"/>
        <c:auto val="1"/>
        <c:lblAlgn val="ctr"/>
        <c:lblOffset val="100"/>
        <c:noMultiLvlLbl val="1"/>
      </c:catAx>
      <c:valAx>
        <c:axId val="117730304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000000"/>
              </a:solidFill>
              <a:prstDash val="solid"/>
              <a:miter lim="400000"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miter lim="800000"/>
          </a:ln>
        </c:spPr>
        <c:txPr>
          <a:bodyPr rot="0"/>
          <a:lstStyle/>
          <a:p>
            <a:pPr>
              <a:defRPr sz="1600" b="0" i="0" u="none" strike="noStrike">
                <a:solidFill>
                  <a:srgbClr val="000000"/>
                </a:solidFill>
                <a:latin typeface="Avenir Next Cyr"/>
              </a:defRPr>
            </a:pPr>
            <a:endParaRPr lang="ru-RU"/>
          </a:p>
        </c:txPr>
        <c:crossAx val="117728768"/>
        <c:crosses val="autoZero"/>
        <c:crossBetween val="between"/>
        <c:majorUnit val="100"/>
        <c:minorUnit val="5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27E-3"/>
          <c:y val="5.0000000000000027E-3"/>
          <c:w val="0.51976800000000001"/>
          <c:h val="0.9874999999999997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4B7EE"/>
            </a:solidFill>
            <a:ln w="12700" cap="flat">
              <a:noFill/>
              <a:miter lim="400000"/>
            </a:ln>
            <a:effectLst/>
          </c:spPr>
          <c:dPt>
            <c:idx val="1"/>
            <c:bubble3D val="0"/>
            <c:spPr>
              <a:solidFill>
                <a:srgbClr val="002060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4063-46E6-9530-3DDF0B439EA8}"/>
              </c:ext>
            </c:extLst>
          </c:dPt>
          <c:dPt>
            <c:idx val="2"/>
            <c:bubble3D val="0"/>
            <c:spPr>
              <a:solidFill>
                <a:srgbClr val="9ACBE9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4063-46E6-9530-3DDF0B439EA8}"/>
              </c:ext>
            </c:extLst>
          </c:dPt>
          <c:dPt>
            <c:idx val="3"/>
            <c:bubble3D val="0"/>
            <c:spPr>
              <a:solidFill>
                <a:srgbClr val="002BFF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7-4063-46E6-9530-3DDF0B439EA8}"/>
              </c:ext>
            </c:extLst>
          </c:dPt>
          <c:cat>
            <c:strRef>
              <c:f>Sheet1!$B$1:$E$1</c:f>
              <c:strCache>
                <c:ptCount val="4"/>
                <c:pt idx="0">
                  <c:v>2023</c:v>
                </c:pt>
                <c:pt idx="1">
                  <c:v>2024</c:v>
                </c:pt>
                <c:pt idx="2">
                  <c:v>1-й квартал 2024 </c:v>
                </c:pt>
                <c:pt idx="3">
                  <c:v>1-й квартал 2025 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35.200000000000003</c:v>
                </c:pt>
                <c:pt idx="1">
                  <c:v>40.5</c:v>
                </c:pt>
                <c:pt idx="2">
                  <c:v>27.6</c:v>
                </c:pt>
                <c:pt idx="3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63-46E6-9530-3DDF0B439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64054000000000033"/>
          <c:y val="5.2588200000000022E-2"/>
          <c:w val="0.35946000000000017"/>
          <c:h val="0.287557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 b="0" i="0" u="none" strike="noStrike">
              <a:solidFill>
                <a:srgbClr val="000000"/>
              </a:solidFill>
              <a:latin typeface="Avenir Next Cyr"/>
            </a:defRPr>
          </a:pPr>
          <a:endParaRPr lang="ru-RU"/>
        </a:p>
      </c:txPr>
    </c:legend>
    <c:plotVisOnly val="1"/>
    <c:dispBlanksAs val="zero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Прямоугольник 6"/>
          <p:cNvSpPr/>
          <p:nvPr/>
        </p:nvSpPr>
        <p:spPr>
          <a:xfrm>
            <a:off x="0" y="0"/>
            <a:ext cx="12192000" cy="620112"/>
          </a:xfrm>
          <a:prstGeom prst="rect">
            <a:avLst/>
          </a:prstGeom>
          <a:solidFill>
            <a:srgbClr val="002B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02" name="Рисунок 7" descr="Рисунок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9697" y="126368"/>
            <a:ext cx="6873765" cy="36189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205284" cy="156865"/>
          </a:xfrm>
          <a:prstGeom prst="rect">
            <a:avLst/>
          </a:prstGeom>
        </p:spPr>
        <p:txBody>
          <a:bodyPr lIns="0" tIns="0" rIns="0" bIns="0"/>
          <a:lstStyle>
            <a:lvl1pPr indent="38100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53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62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6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7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7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80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8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90" name="Текст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9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9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214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15" name="Текст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21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224" name="Рисунок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25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205284" cy="156865"/>
          </a:xfrm>
          <a:prstGeom prst="rect">
            <a:avLst/>
          </a:prstGeom>
        </p:spPr>
        <p:txBody>
          <a:bodyPr lIns="0" tIns="0" rIns="0" bIns="0"/>
          <a:lstStyle>
            <a:lvl1pPr indent="38100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3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1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1" name="Текст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7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Текст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Текст заголовка</a:t>
            </a:r>
          </a:p>
        </p:txBody>
      </p:sp>
      <p:sp>
        <p:nvSpPr>
          <p:cNvPr id="85" name="Рисунок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6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/>
          <p:cNvSpPr/>
          <p:nvPr/>
        </p:nvSpPr>
        <p:spPr>
          <a:xfrm>
            <a:off x="0" y="0"/>
            <a:ext cx="12192000" cy="620112"/>
          </a:xfrm>
          <a:prstGeom prst="rect">
            <a:avLst/>
          </a:prstGeom>
          <a:solidFill>
            <a:srgbClr val="002B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" name="Рисунок 7" descr="Рисунок 7"/>
          <p:cNvPicPr>
            <a:picLocks noChangeAspect="1"/>
          </p:cNvPicPr>
          <p:nvPr/>
        </p:nvPicPr>
        <p:blipFill>
          <a:blip r:embed="rId36" cstate="print"/>
          <a:stretch>
            <a:fillRect/>
          </a:stretch>
        </p:blipFill>
        <p:spPr>
          <a:xfrm>
            <a:off x="199697" y="126368"/>
            <a:ext cx="6873765" cy="36189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610600" y="6356350"/>
            <a:ext cx="335866" cy="33308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ru/doc/FZ-ob-osnovah-ohrany-zdorovja-grazhdan/" TargetMode="Externa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Заголовок 1"/>
          <p:cNvSpPr txBox="1"/>
          <p:nvPr/>
        </p:nvSpPr>
        <p:spPr>
          <a:xfrm>
            <a:off x="1957016" y="2151732"/>
            <a:ext cx="8088188" cy="33886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lnSpc>
                <a:spcPct val="90000"/>
              </a:lnSpc>
              <a:defRPr sz="4000" b="1">
                <a:solidFill>
                  <a:srgbClr val="FFFF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rPr sz="3400" dirty="0" err="1"/>
              <a:t>Анализ</a:t>
            </a:r>
            <a:r>
              <a:rPr sz="3400" dirty="0"/>
              <a:t> </a:t>
            </a:r>
            <a:r>
              <a:rPr sz="3400" dirty="0" err="1" smtClean="0"/>
              <a:t>результатов</a:t>
            </a:r>
            <a:r>
              <a:rPr lang="ru-RU" sz="3400" dirty="0" smtClean="0"/>
              <a:t> и принятые меры по снижению количества нарушений, </a:t>
            </a:r>
            <a:r>
              <a:rPr lang="ru-RU" sz="3400" dirty="0" err="1" smtClean="0"/>
              <a:t>выявленых</a:t>
            </a:r>
            <a:r>
              <a:rPr sz="3400" dirty="0" smtClean="0"/>
              <a:t> </a:t>
            </a:r>
            <a:r>
              <a:rPr lang="ru-RU" sz="3400" dirty="0" smtClean="0"/>
              <a:t>при проведении </a:t>
            </a:r>
            <a:r>
              <a:rPr sz="3400" dirty="0" err="1" smtClean="0"/>
              <a:t>экспертизы</a:t>
            </a:r>
            <a:r>
              <a:rPr sz="3400" dirty="0" smtClean="0"/>
              <a:t> </a:t>
            </a:r>
            <a:r>
              <a:rPr sz="3400" dirty="0" err="1"/>
              <a:t>качества</a:t>
            </a:r>
            <a:r>
              <a:rPr sz="3400" dirty="0"/>
              <a:t> </a:t>
            </a:r>
            <a:r>
              <a:rPr sz="3400" dirty="0" err="1"/>
              <a:t>медицинской</a:t>
            </a:r>
            <a:r>
              <a:rPr sz="3400" dirty="0"/>
              <a:t> </a:t>
            </a:r>
            <a:r>
              <a:rPr sz="3400" dirty="0" err="1"/>
              <a:t>помощи</a:t>
            </a:r>
            <a:r>
              <a:rPr sz="3400" dirty="0"/>
              <a:t> в ГБУЗ ЛО «</a:t>
            </a:r>
            <a:r>
              <a:rPr sz="3400" dirty="0" err="1"/>
              <a:t>Гатчинская</a:t>
            </a:r>
            <a:r>
              <a:rPr sz="3400" dirty="0"/>
              <a:t> КМБ</a:t>
            </a:r>
            <a:r>
              <a:rPr sz="3400" dirty="0" smtClean="0"/>
              <a:t>»</a:t>
            </a:r>
            <a:r>
              <a:rPr lang="ru-RU" sz="3400" dirty="0" smtClean="0"/>
              <a:t> </a:t>
            </a:r>
          </a:p>
          <a:p>
            <a:r>
              <a:rPr lang="ru-RU" sz="3400" smtClean="0"/>
              <a:t>1квартал </a:t>
            </a:r>
            <a:r>
              <a:rPr lang="ru-RU" sz="3400" dirty="0" smtClean="0"/>
              <a:t>2025 года</a:t>
            </a:r>
            <a:endParaRPr sz="3400" dirty="0"/>
          </a:p>
        </p:txBody>
      </p:sp>
      <p:pic>
        <p:nvPicPr>
          <p:cNvPr id="292" name="Рисунок 6" descr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28198" y="984369"/>
            <a:ext cx="590550" cy="581026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Заголовок 1"/>
          <p:cNvSpPr txBox="1"/>
          <p:nvPr/>
        </p:nvSpPr>
        <p:spPr>
          <a:xfrm>
            <a:off x="3782099" y="5735319"/>
            <a:ext cx="524890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FFFF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endParaRPr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96000" y="146975"/>
            <a:ext cx="55558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 err="1" smtClean="0">
                <a:solidFill>
                  <a:schemeClr val="bg1"/>
                </a:solidFill>
                <a:latin typeface="Avenir Next Cyr"/>
              </a:rPr>
              <a:t>Врио</a:t>
            </a:r>
            <a:r>
              <a:rPr lang="ru-RU" sz="1400" b="1" dirty="0" smtClean="0">
                <a:solidFill>
                  <a:schemeClr val="bg1"/>
                </a:solidFill>
                <a:latin typeface="Avenir Next Cyr"/>
              </a:rPr>
              <a:t> главного врача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  <a:latin typeface="Avenir Next Cyr"/>
              </a:rPr>
              <a:t> ГБУЗ ЛО «Гатчинская КМБ»</a:t>
            </a:r>
          </a:p>
          <a:p>
            <a:pPr algn="r"/>
            <a:r>
              <a:rPr lang="ru-RU" sz="1400" b="1" dirty="0" smtClean="0">
                <a:solidFill>
                  <a:schemeClr val="bg1"/>
                </a:solidFill>
                <a:latin typeface="Avenir Next Cyr"/>
              </a:rPr>
              <a:t>Павлов Ростислав Владимирович</a:t>
            </a:r>
          </a:p>
          <a:p>
            <a:endParaRPr lang="ru-RU" dirty="0" smtClean="0">
              <a:latin typeface="Avenir Next Cyr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Заголовок 1"/>
          <p:cNvSpPr txBox="1"/>
          <p:nvPr/>
        </p:nvSpPr>
        <p:spPr>
          <a:xfrm>
            <a:off x="476287" y="824701"/>
            <a:ext cx="11243273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Процент нарушений по разделу 3 (от общего количества ЭКМП)</a:t>
            </a:r>
          </a:p>
        </p:txBody>
      </p:sp>
      <p:graphicFrame>
        <p:nvGraphicFramePr>
          <p:cNvPr id="324" name="Двухмерная круговая диаграмма"/>
          <p:cNvGraphicFramePr/>
          <p:nvPr/>
        </p:nvGraphicFramePr>
        <p:xfrm>
          <a:off x="2522823" y="2210053"/>
          <a:ext cx="7072682" cy="3676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5" name="40,5%"/>
          <p:cNvSpPr txBox="1"/>
          <p:nvPr/>
        </p:nvSpPr>
        <p:spPr>
          <a:xfrm>
            <a:off x="4703536" y="4724575"/>
            <a:ext cx="67218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40,5%</a:t>
            </a:r>
          </a:p>
        </p:txBody>
      </p:sp>
      <p:sp>
        <p:nvSpPr>
          <p:cNvPr id="326" name="59,4%"/>
          <p:cNvSpPr txBox="1"/>
          <p:nvPr/>
        </p:nvSpPr>
        <p:spPr>
          <a:xfrm>
            <a:off x="3337826" y="3055226"/>
            <a:ext cx="672181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59,4%</a:t>
            </a:r>
          </a:p>
        </p:txBody>
      </p:sp>
      <p:sp>
        <p:nvSpPr>
          <p:cNvPr id="327" name="27,6%"/>
          <p:cNvSpPr txBox="1"/>
          <p:nvPr/>
        </p:nvSpPr>
        <p:spPr>
          <a:xfrm>
            <a:off x="3057213" y="4275578"/>
            <a:ext cx="67218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27,6%</a:t>
            </a:r>
          </a:p>
        </p:txBody>
      </p:sp>
      <p:sp>
        <p:nvSpPr>
          <p:cNvPr id="328" name="35,2%"/>
          <p:cNvSpPr txBox="1"/>
          <p:nvPr/>
        </p:nvSpPr>
        <p:spPr>
          <a:xfrm>
            <a:off x="4887740" y="3262456"/>
            <a:ext cx="672181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35,2%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Box 4"/>
          <p:cNvSpPr txBox="1"/>
          <p:nvPr/>
        </p:nvSpPr>
        <p:spPr>
          <a:xfrm>
            <a:off x="147319" y="798403"/>
            <a:ext cx="1149096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rPr lang="ru-RU" dirty="0" smtClean="0"/>
              <a:t>Анализ причин роста нарушений при ЭКМП</a:t>
            </a:r>
            <a:r>
              <a:rPr dirty="0" smtClean="0"/>
              <a:t>:</a:t>
            </a:r>
            <a:endParaRPr dirty="0"/>
          </a:p>
        </p:txBody>
      </p:sp>
      <p:sp>
        <p:nvSpPr>
          <p:cNvPr id="331" name="TextBox 2"/>
          <p:cNvSpPr txBox="1"/>
          <p:nvPr/>
        </p:nvSpPr>
        <p:spPr>
          <a:xfrm>
            <a:off x="147319" y="1260068"/>
            <a:ext cx="11826242" cy="4801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dirty="0"/>
              <a:t> </a:t>
            </a:r>
            <a:r>
              <a:rPr lang="ru-RU" dirty="0" smtClean="0"/>
              <a:t>    </a:t>
            </a:r>
            <a:r>
              <a:rPr lang="ru-RU" dirty="0" smtClean="0">
                <a:latin typeface="Avenir Next Cyr"/>
              </a:rPr>
              <a:t>В 2024 году страховыми компаниями проведено 4828 ЭКМП, что закономерно привело к росту числа выявленных дефектов (2153), которые обусловлены следующими факторами:</a:t>
            </a:r>
          </a:p>
          <a:p>
            <a:r>
              <a:rPr lang="ru-RU" dirty="0" smtClean="0">
                <a:latin typeface="Avenir Next Cyr"/>
              </a:rPr>
              <a:t>1. Увеличением нагрузки на медицинский персонал, в связи с кадровым дефицитом (это общая тенденция бюджетных ЛПУ).</a:t>
            </a:r>
          </a:p>
          <a:p>
            <a:r>
              <a:rPr lang="ru-RU" dirty="0" smtClean="0">
                <a:latin typeface="Avenir Next Cyr"/>
              </a:rPr>
              <a:t>2. Наличие объективных технических сложностей при адаптации к использованию МИС «АРИДНА», а также  повышение требований к корректному заполнению информированного добровольного согласия. Наибольшее количество выявленных дефектов при оформлении медицинской документации, не оказывает негативного влияния на процесс оказания медицинской помощи и исходы</a:t>
            </a:r>
            <a:r>
              <a:rPr lang="ru-RU" dirty="0" smtClean="0"/>
              <a:t>. </a:t>
            </a:r>
            <a:endParaRPr lang="ru-RU" dirty="0" smtClean="0">
              <a:latin typeface="Avenir Next Cyr"/>
            </a:endParaRPr>
          </a:p>
          <a:p>
            <a:r>
              <a:rPr lang="ru-RU" dirty="0" smtClean="0">
                <a:latin typeface="Avenir Next Cyr"/>
              </a:rPr>
              <a:t>3. Прирост нарушений в 2024 году на10% по сравнению с 2023 годом в части недостаточного соблюдения требований раздела 3 (качество медицинской помощи) обусловлен:</a:t>
            </a:r>
          </a:p>
          <a:p>
            <a:r>
              <a:rPr lang="ru-RU" dirty="0" smtClean="0">
                <a:latin typeface="Avenir Next Cyr"/>
              </a:rPr>
              <a:t>- Не в полном объеме реализованы требования к выполнению медицинской помощи надлежащего качества в соответствии с клиническими рекомендациями. </a:t>
            </a:r>
          </a:p>
          <a:p>
            <a:r>
              <a:rPr lang="ru-RU" dirty="0" smtClean="0">
                <a:latin typeface="Avenir Next Cyr"/>
              </a:rPr>
              <a:t>- В части несоответствия стандартам оказания помощи по пунктам 3.2.1, 3.2.2, 3.4, 3.11: утратило силу в связи с вступлением  Приказа МЗ РФ от 30 июля 2024 г №397н «О признании утратившими силу некоторых Приказов и отдельных положений Приказов  Министерства здравоохранения РФ о стандартах медицинской помощи». Кроме того, стандарты медицинской помощи выведены из под действия Федеральным Законом  №247-ФЗ от 31.07.2020 «Об обязательных требованиях в РФ п. 6, ч.2, ст.1.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Box 4"/>
          <p:cNvSpPr txBox="1"/>
          <p:nvPr/>
        </p:nvSpPr>
        <p:spPr>
          <a:xfrm>
            <a:off x="147319" y="798403"/>
            <a:ext cx="11490962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rPr lang="ru-RU" dirty="0" smtClean="0"/>
              <a:t>Анализ причин роста нарушений при ЭКМП</a:t>
            </a:r>
            <a:r>
              <a:rPr dirty="0" smtClean="0"/>
              <a:t>:</a:t>
            </a:r>
            <a:endParaRPr dirty="0"/>
          </a:p>
        </p:txBody>
      </p:sp>
      <p:sp>
        <p:nvSpPr>
          <p:cNvPr id="331" name="TextBox 2"/>
          <p:cNvSpPr txBox="1"/>
          <p:nvPr/>
        </p:nvSpPr>
        <p:spPr>
          <a:xfrm>
            <a:off x="112814" y="1268694"/>
            <a:ext cx="11826242" cy="5355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ru-RU" dirty="0" smtClean="0">
                <a:latin typeface="Avenir Next Cyr"/>
              </a:rPr>
              <a:t>4. Имеет место несвоевременное выполнение инструментальных исследований, в связи с независящим от медицинской организации причинами (невозможность в кратчайшие сроки выполнения ремонта, вышедшей из строя техники, организациями выполняющими данные работы). Данный факт снизил возможность своевременного выполнения надлежащего диагностического поиска.</a:t>
            </a:r>
          </a:p>
          <a:p>
            <a:r>
              <a:rPr lang="ru-RU" dirty="0" smtClean="0">
                <a:latin typeface="Avenir Next Cyr"/>
              </a:rPr>
              <a:t>5. Несвоевременное выполнение оперативных вмешательств связано с одновременным поступлением пациентов, требующих экстренных и неотложных хирургических операций, особенно в выходные и праздничные дни, несмотря на возможность вызова дополнительных хирургических бригад из дома. Задержка хирургического лечения приводит к дополнительной нагрузкой на анестезиологическую  и реанимационную службу, которая проводит предоперационную подготовку и наблюдение за пациентами, ожидающими хирургическое лечение.</a:t>
            </a:r>
          </a:p>
          <a:p>
            <a:r>
              <a:rPr lang="ru-RU" dirty="0" smtClean="0">
                <a:latin typeface="Avenir Next Cyr"/>
              </a:rPr>
              <a:t>6.  Дефицит ресурсов и оборудования:</a:t>
            </a:r>
          </a:p>
          <a:p>
            <a:r>
              <a:rPr lang="ru-RU" dirty="0" smtClean="0">
                <a:latin typeface="Avenir Next Cyr"/>
              </a:rPr>
              <a:t>Частичное отсутствие современного оборудования и расходных материалов влияет на качество услуг, особенно в случаях, требующих специализированного подхода (запланировано приобретение аппаратов для проведения ЭЭГ, НМГ и т.д.).</a:t>
            </a:r>
          </a:p>
          <a:p>
            <a:r>
              <a:rPr lang="ru-RU" dirty="0" smtClean="0">
                <a:latin typeface="Avenir Next Cyr"/>
              </a:rPr>
              <a:t>7. Ужесточение критериев экспертной оценки в 2024–2025 гг., в связи с изменениями в нормативной базе ОМС и повышение профессионального уровня экспертов по сравнению с 2023 г., привело к отражению ранее не выявляемых дефектов. 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Box 4"/>
          <p:cNvSpPr txBox="1"/>
          <p:nvPr/>
        </p:nvSpPr>
        <p:spPr>
          <a:xfrm>
            <a:off x="147319" y="798403"/>
            <a:ext cx="1149096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Принятые меры по снижению количества нарушений:</a:t>
            </a:r>
          </a:p>
        </p:txBody>
      </p:sp>
      <p:sp>
        <p:nvSpPr>
          <p:cNvPr id="331" name="TextBox 2"/>
          <p:cNvSpPr txBox="1"/>
          <p:nvPr/>
        </p:nvSpPr>
        <p:spPr>
          <a:xfrm>
            <a:off x="147319" y="1260068"/>
            <a:ext cx="11826242" cy="316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dirty="0"/>
              <a:t> </a:t>
            </a:r>
            <a:r>
              <a:rPr dirty="0" err="1"/>
              <a:t>Экспертиза</a:t>
            </a:r>
            <a:r>
              <a:rPr dirty="0"/>
              <a:t> </a:t>
            </a:r>
            <a:r>
              <a:rPr dirty="0" err="1"/>
              <a:t>качества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 - </a:t>
            </a:r>
            <a:r>
              <a:rPr dirty="0" err="1"/>
              <a:t>выявление</a:t>
            </a:r>
            <a:r>
              <a:rPr dirty="0"/>
              <a:t> </a:t>
            </a:r>
            <a:r>
              <a:rPr dirty="0" err="1"/>
              <a:t>нарушений</a:t>
            </a:r>
            <a:r>
              <a:rPr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оказании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, в </a:t>
            </a:r>
            <a:r>
              <a:rPr dirty="0" err="1"/>
              <a:t>том</a:t>
            </a:r>
            <a:r>
              <a:rPr dirty="0"/>
              <a:t> </a:t>
            </a:r>
            <a:r>
              <a:rPr dirty="0" err="1"/>
              <a:t>числе</a:t>
            </a:r>
            <a:r>
              <a:rPr dirty="0"/>
              <a:t> </a:t>
            </a:r>
            <a:r>
              <a:rPr dirty="0" err="1"/>
              <a:t>оценка</a:t>
            </a:r>
            <a:r>
              <a:rPr dirty="0"/>
              <a:t> </a:t>
            </a:r>
            <a:r>
              <a:rPr dirty="0" err="1"/>
              <a:t>своевременности</a:t>
            </a:r>
            <a:r>
              <a:rPr dirty="0"/>
              <a:t> </a:t>
            </a:r>
            <a:r>
              <a:rPr dirty="0" err="1"/>
              <a:t>ее</a:t>
            </a:r>
            <a:r>
              <a:rPr dirty="0"/>
              <a:t> </a:t>
            </a:r>
            <a:r>
              <a:rPr dirty="0" err="1"/>
              <a:t>оказания</a:t>
            </a:r>
            <a:r>
              <a:rPr dirty="0"/>
              <a:t>, </a:t>
            </a:r>
            <a:r>
              <a:rPr dirty="0" err="1"/>
              <a:t>правильности</a:t>
            </a:r>
            <a:r>
              <a:rPr dirty="0"/>
              <a:t> </a:t>
            </a:r>
            <a:r>
              <a:rPr dirty="0" err="1"/>
              <a:t>выбора</a:t>
            </a:r>
            <a:r>
              <a:rPr dirty="0"/>
              <a:t> </a:t>
            </a:r>
            <a:r>
              <a:rPr dirty="0" err="1"/>
              <a:t>методов</a:t>
            </a:r>
            <a:r>
              <a:rPr dirty="0"/>
              <a:t> </a:t>
            </a:r>
            <a:r>
              <a:rPr dirty="0" err="1"/>
              <a:t>профилактики</a:t>
            </a:r>
            <a:r>
              <a:rPr dirty="0"/>
              <a:t>, </a:t>
            </a:r>
            <a:r>
              <a:rPr dirty="0" err="1"/>
              <a:t>диагностики</a:t>
            </a:r>
            <a:r>
              <a:rPr dirty="0"/>
              <a:t>, </a:t>
            </a:r>
            <a:r>
              <a:rPr dirty="0" err="1"/>
              <a:t>лечения</a:t>
            </a:r>
            <a:r>
              <a:rPr dirty="0"/>
              <a:t> и </a:t>
            </a:r>
            <a:r>
              <a:rPr dirty="0" err="1"/>
              <a:t>реабилитации</a:t>
            </a:r>
            <a:r>
              <a:rPr dirty="0"/>
              <a:t>, </a:t>
            </a:r>
            <a:r>
              <a:rPr dirty="0" err="1"/>
              <a:t>степени</a:t>
            </a:r>
            <a:r>
              <a:rPr dirty="0"/>
              <a:t> </a:t>
            </a:r>
            <a:r>
              <a:rPr dirty="0" err="1"/>
              <a:t>достижения</a:t>
            </a:r>
            <a:r>
              <a:rPr dirty="0"/>
              <a:t> </a:t>
            </a:r>
            <a:r>
              <a:rPr dirty="0" err="1"/>
              <a:t>запланированного</a:t>
            </a:r>
            <a:r>
              <a:rPr dirty="0"/>
              <a:t> </a:t>
            </a:r>
            <a:r>
              <a:rPr dirty="0" err="1"/>
              <a:t>результата</a:t>
            </a:r>
            <a:r>
              <a:rPr dirty="0"/>
              <a:t>. </a:t>
            </a:r>
            <a:br>
              <a:rPr dirty="0"/>
            </a:br>
            <a:r>
              <a:rPr dirty="0"/>
              <a:t>      </a:t>
            </a:r>
            <a:r>
              <a:rPr dirty="0" err="1"/>
              <a:t>Экспертиза</a:t>
            </a:r>
            <a:r>
              <a:rPr dirty="0"/>
              <a:t> </a:t>
            </a:r>
            <a:r>
              <a:rPr dirty="0" err="1"/>
              <a:t>качества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 </a:t>
            </a:r>
            <a:r>
              <a:rPr dirty="0" err="1"/>
              <a:t>проводится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основании</a:t>
            </a:r>
            <a:r>
              <a:rPr dirty="0"/>
              <a:t> </a:t>
            </a:r>
            <a:r>
              <a:rPr dirty="0" err="1"/>
              <a:t>критериев</a:t>
            </a:r>
            <a:r>
              <a:rPr dirty="0"/>
              <a:t> </a:t>
            </a:r>
            <a:r>
              <a:rPr dirty="0" err="1"/>
              <a:t>оценки</a:t>
            </a:r>
            <a:r>
              <a:rPr dirty="0"/>
              <a:t> </a:t>
            </a:r>
            <a:r>
              <a:rPr dirty="0" err="1"/>
              <a:t>качества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, </a:t>
            </a:r>
            <a:r>
              <a:rPr dirty="0" err="1"/>
              <a:t>утвержденных</a:t>
            </a:r>
            <a:r>
              <a:rPr dirty="0"/>
              <a:t> в </a:t>
            </a:r>
            <a:r>
              <a:rPr dirty="0" err="1"/>
              <a:t>соответствии</a:t>
            </a:r>
            <a:r>
              <a:rPr dirty="0"/>
              <a:t> с </a:t>
            </a:r>
            <a:r>
              <a:rPr u="sng" dirty="0" err="1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частью</a:t>
            </a:r>
            <a:r>
              <a: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 2 </a:t>
            </a:r>
            <a:r>
              <a:rPr u="sng" dirty="0" err="1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статьи</a:t>
            </a:r>
            <a:r>
              <a:rPr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 64</a:t>
            </a:r>
            <a:r>
              <a:rPr dirty="0"/>
              <a:t> 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закона</a:t>
            </a:r>
            <a:r>
              <a:rPr dirty="0"/>
              <a:t> №323-ФЗ.</a:t>
            </a:r>
          </a:p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endParaRPr dirty="0"/>
          </a:p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dirty="0" err="1"/>
              <a:t>Повышение</a:t>
            </a:r>
            <a:r>
              <a:rPr dirty="0"/>
              <a:t> </a:t>
            </a:r>
            <a:r>
              <a:rPr dirty="0" err="1"/>
              <a:t>качества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 - </a:t>
            </a:r>
            <a:r>
              <a:rPr dirty="0" err="1"/>
              <a:t>одна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ключевых</a:t>
            </a:r>
            <a:r>
              <a:rPr dirty="0"/>
              <a:t> </a:t>
            </a:r>
            <a:r>
              <a:rPr dirty="0" err="1"/>
              <a:t>задач</a:t>
            </a:r>
            <a:r>
              <a:rPr dirty="0"/>
              <a:t> </a:t>
            </a:r>
            <a:r>
              <a:rPr dirty="0" err="1"/>
              <a:t>работников</a:t>
            </a:r>
            <a:r>
              <a:rPr dirty="0"/>
              <a:t/>
            </a:r>
            <a:br>
              <a:rPr dirty="0"/>
            </a:br>
            <a:r>
              <a:rPr dirty="0"/>
              <a:t>ГБУЗ ЛО «</a:t>
            </a:r>
            <a:r>
              <a:rPr dirty="0" err="1"/>
              <a:t>Гатчинская</a:t>
            </a:r>
            <a:r>
              <a:rPr dirty="0"/>
              <a:t> КМБ».  </a:t>
            </a:r>
            <a:r>
              <a:rPr dirty="0" err="1"/>
              <a:t>Эффективное</a:t>
            </a:r>
            <a:r>
              <a:rPr dirty="0"/>
              <a:t> </a:t>
            </a:r>
            <a:r>
              <a:rPr dirty="0" err="1"/>
              <a:t>решение</a:t>
            </a:r>
            <a:r>
              <a:rPr dirty="0"/>
              <a:t> </a:t>
            </a:r>
            <a:r>
              <a:rPr lang="ru-RU" dirty="0" smtClean="0"/>
              <a:t>данной </a:t>
            </a:r>
            <a:r>
              <a:rPr dirty="0" err="1" smtClean="0"/>
              <a:t>проблемы</a:t>
            </a:r>
            <a:r>
              <a:rPr dirty="0" smtClean="0"/>
              <a:t> </a:t>
            </a:r>
            <a:r>
              <a:rPr dirty="0" err="1"/>
              <a:t>достигается</a:t>
            </a:r>
            <a:r>
              <a:rPr dirty="0"/>
              <a:t> </a:t>
            </a:r>
            <a:r>
              <a:rPr dirty="0" err="1"/>
              <a:t>разработкой</a:t>
            </a:r>
            <a:r>
              <a:rPr dirty="0"/>
              <a:t/>
            </a:r>
            <a:br>
              <a:rPr dirty="0"/>
            </a:br>
            <a:r>
              <a:rPr dirty="0"/>
              <a:t>и </a:t>
            </a:r>
            <a:r>
              <a:rPr dirty="0" err="1"/>
              <a:t>внедрением</a:t>
            </a:r>
            <a:r>
              <a:rPr dirty="0"/>
              <a:t> </a:t>
            </a:r>
            <a:r>
              <a:rPr dirty="0" err="1"/>
              <a:t>новых</a:t>
            </a:r>
            <a:r>
              <a:rPr dirty="0"/>
              <a:t> </a:t>
            </a:r>
            <a:r>
              <a:rPr dirty="0" err="1"/>
              <a:t>методологических</a:t>
            </a:r>
            <a:r>
              <a:rPr dirty="0"/>
              <a:t> и </a:t>
            </a:r>
            <a:r>
              <a:rPr dirty="0" err="1"/>
              <a:t>методических</a:t>
            </a:r>
            <a:r>
              <a:rPr dirty="0"/>
              <a:t> </a:t>
            </a:r>
            <a:r>
              <a:rPr dirty="0" err="1"/>
              <a:t>подходов</a:t>
            </a:r>
            <a:r>
              <a:rPr dirty="0"/>
              <a:t> к </a:t>
            </a:r>
            <a:r>
              <a:rPr dirty="0" err="1"/>
              <a:t>стратегическому</a:t>
            </a:r>
            <a:r>
              <a:rPr dirty="0"/>
              <a:t> и </a:t>
            </a:r>
            <a:r>
              <a:rPr dirty="0" err="1"/>
              <a:t>текущему</a:t>
            </a:r>
            <a:r>
              <a:rPr dirty="0"/>
              <a:t> </a:t>
            </a:r>
            <a:r>
              <a:rPr dirty="0" err="1"/>
              <a:t>планированию</a:t>
            </a:r>
            <a:r>
              <a:rPr dirty="0"/>
              <a:t>, </a:t>
            </a:r>
            <a:r>
              <a:rPr dirty="0" err="1"/>
              <a:t>организации</a:t>
            </a:r>
            <a:r>
              <a:rPr dirty="0"/>
              <a:t> и </a:t>
            </a:r>
            <a:r>
              <a:rPr dirty="0" err="1"/>
              <a:t>финансированию</a:t>
            </a:r>
            <a:r>
              <a:rPr dirty="0"/>
              <a:t>, </a:t>
            </a:r>
            <a:r>
              <a:rPr dirty="0" err="1"/>
              <a:t>изучением</a:t>
            </a:r>
            <a:r>
              <a:rPr dirty="0"/>
              <a:t> и </a:t>
            </a:r>
            <a:r>
              <a:rPr dirty="0" err="1"/>
              <a:t>оценке</a:t>
            </a:r>
            <a:r>
              <a:rPr dirty="0"/>
              <a:t> </a:t>
            </a:r>
            <a:r>
              <a:rPr dirty="0" err="1"/>
              <a:t>удовлетворенности</a:t>
            </a:r>
            <a:r>
              <a:rPr dirty="0"/>
              <a:t> </a:t>
            </a:r>
            <a:r>
              <a:rPr dirty="0" err="1" smtClean="0"/>
              <a:t>качеством</a:t>
            </a:r>
            <a:r>
              <a:rPr lang="ru-RU" dirty="0" smtClean="0"/>
              <a:t>,</a:t>
            </a:r>
            <a:r>
              <a:rPr dirty="0" smtClean="0"/>
              <a:t> </a:t>
            </a:r>
            <a:r>
              <a:rPr dirty="0" err="1"/>
              <a:t>предоставляемой</a:t>
            </a:r>
            <a:r>
              <a:rPr dirty="0"/>
              <a:t> </a:t>
            </a:r>
            <a:r>
              <a:rPr dirty="0" err="1"/>
              <a:t>населению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/>
              <a:t>помощи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Box 4"/>
          <p:cNvSpPr txBox="1"/>
          <p:nvPr/>
        </p:nvSpPr>
        <p:spPr>
          <a:xfrm>
            <a:off x="147319" y="798403"/>
            <a:ext cx="1149096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Принятые меры по снижению количества нарушений:</a:t>
            </a:r>
          </a:p>
        </p:txBody>
      </p:sp>
      <p:sp>
        <p:nvSpPr>
          <p:cNvPr id="331" name="TextBox 2"/>
          <p:cNvSpPr txBox="1"/>
          <p:nvPr/>
        </p:nvSpPr>
        <p:spPr>
          <a:xfrm>
            <a:off x="155945" y="1225689"/>
            <a:ext cx="11826242" cy="5078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lang="ru-RU" dirty="0" smtClean="0">
                <a:latin typeface="Avenir Next Cyr"/>
              </a:rPr>
              <a:t>1. Усиление контроля за исполнением требований по соблюдению клинических рекомендаций при оказании медицинской помощи. </a:t>
            </a:r>
          </a:p>
          <a:p>
            <a:pPr lvl="0"/>
            <a:r>
              <a:rPr lang="ru-RU" dirty="0" smtClean="0">
                <a:latin typeface="Avenir Next Cyr"/>
              </a:rPr>
              <a:t>2. Усиление контроля за ведением медицинской документации.</a:t>
            </a:r>
          </a:p>
          <a:p>
            <a:pPr lvl="0"/>
            <a:r>
              <a:rPr lang="ru-RU" dirty="0" smtClean="0">
                <a:latin typeface="Avenir Next Cyr"/>
              </a:rPr>
              <a:t>3. Активное использование консультативной помощи посредством ТМК, с целью повышения возможности оказания надлежащей специализированной помощи.</a:t>
            </a:r>
          </a:p>
          <a:p>
            <a:pPr lvl="0"/>
            <a:r>
              <a:rPr lang="ru-RU" dirty="0" smtClean="0">
                <a:latin typeface="Avenir Next Cyr"/>
              </a:rPr>
              <a:t>4. Повышение роли проведения внутреннего контроля качества для соблюдения нормативно-правовой базы. </a:t>
            </a:r>
          </a:p>
          <a:p>
            <a:pPr lvl="0"/>
            <a:r>
              <a:rPr lang="ru-RU" dirty="0" smtClean="0">
                <a:latin typeface="Avenir Next Cyr"/>
              </a:rPr>
              <a:t>5. Оптимизация процесса оказания медицинской помощи за счет внедрения </a:t>
            </a:r>
            <a:r>
              <a:rPr lang="ru-RU" dirty="0" err="1" smtClean="0">
                <a:latin typeface="Avenir Next Cyr"/>
              </a:rPr>
              <a:t>СОПов</a:t>
            </a:r>
            <a:endParaRPr lang="ru-RU" dirty="0" smtClean="0">
              <a:latin typeface="Avenir Next Cyr"/>
            </a:endParaRPr>
          </a:p>
          <a:p>
            <a:pPr lvl="0"/>
            <a:r>
              <a:rPr lang="ru-RU" dirty="0" smtClean="0">
                <a:latin typeface="Avenir Next Cyr"/>
              </a:rPr>
              <a:t>6. Внедрение электронной системы учёта страховых случаев для минимизации ошибок.</a:t>
            </a:r>
          </a:p>
          <a:p>
            <a:pPr lvl="0"/>
            <a:r>
              <a:rPr lang="ru-RU" dirty="0" smtClean="0">
                <a:latin typeface="Avenir Next Cyr"/>
              </a:rPr>
              <a:t>7. Улучшение материально-технической базы путем закупки нового диагностического оборудования в рамках использования средств страхового запаса ТФОМС ЛО (закуплены аппараты «</a:t>
            </a:r>
            <a:r>
              <a:rPr lang="en-US" dirty="0" smtClean="0">
                <a:latin typeface="Avenir Next Cyr"/>
              </a:rPr>
              <a:t>LUCAS</a:t>
            </a:r>
            <a:r>
              <a:rPr lang="ru-RU" dirty="0" smtClean="0">
                <a:latin typeface="Avenir Next Cyr"/>
              </a:rPr>
              <a:t>»,  которые позволят улучшить качество оказания  медицинской помощи пациентам </a:t>
            </a:r>
            <a:r>
              <a:rPr lang="ru-RU" dirty="0" err="1" smtClean="0">
                <a:latin typeface="Avenir Next Cyr"/>
              </a:rPr>
              <a:t>сердечно-сосудистого</a:t>
            </a:r>
            <a:r>
              <a:rPr lang="ru-RU" dirty="0" smtClean="0">
                <a:latin typeface="Avenir Next Cyr"/>
              </a:rPr>
              <a:t> профиля). </a:t>
            </a:r>
          </a:p>
          <a:p>
            <a:pPr lvl="0"/>
            <a:r>
              <a:rPr lang="ru-RU" dirty="0" smtClean="0">
                <a:latin typeface="Avenir Next Cyr"/>
              </a:rPr>
              <a:t>8. Выполнен косметический ремонт в структурных подразделениях, что позволяет обеспечить комфортность пребывания пациентов при оказании медицинской помощи.</a:t>
            </a:r>
          </a:p>
          <a:p>
            <a:pPr lvl="0"/>
            <a:r>
              <a:rPr lang="ru-RU" dirty="0" smtClean="0">
                <a:latin typeface="Avenir Next Cyr"/>
              </a:rPr>
              <a:t>9. Усиление работы с обращениями пациентов в различные инстанции в связи с повышением их юридической грамотности и увеличения негативной тенденции в освещении медицинской деятельности со стороны СМИ. </a:t>
            </a:r>
          </a:p>
          <a:p>
            <a:pPr lvl="0"/>
            <a:endParaRPr lang="ru-RU" dirty="0" smtClean="0">
              <a:latin typeface="Avenir Next Cyr"/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Box 4"/>
          <p:cNvSpPr txBox="1"/>
          <p:nvPr/>
        </p:nvSpPr>
        <p:spPr>
          <a:xfrm>
            <a:off x="147319" y="798403"/>
            <a:ext cx="1149096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Принятые меры по снижению количества нарушений:</a:t>
            </a:r>
          </a:p>
        </p:txBody>
      </p:sp>
      <p:sp>
        <p:nvSpPr>
          <p:cNvPr id="331" name="TextBox 2"/>
          <p:cNvSpPr txBox="1"/>
          <p:nvPr/>
        </p:nvSpPr>
        <p:spPr>
          <a:xfrm>
            <a:off x="147319" y="1260068"/>
            <a:ext cx="11826242" cy="5632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ru-RU" dirty="0" smtClean="0">
                <a:latin typeface="Avenir Next Cyr"/>
              </a:rPr>
              <a:t>10. Создание алгоритма оперативного реагирования на обращения (жалобы) через Контакт-центр ТФОМС ЛО, СЭД.</a:t>
            </a:r>
          </a:p>
          <a:p>
            <a:pPr lvl="0"/>
            <a:r>
              <a:rPr lang="ru-RU" dirty="0" smtClean="0">
                <a:latin typeface="Avenir Next Cyr"/>
              </a:rPr>
              <a:t>11. Проведение разборов всех летальных исходов с привлечением рецензентов с целью  уменьшения расхождения клинических и патологоанатомических диагнозов.</a:t>
            </a:r>
          </a:p>
          <a:p>
            <a:pPr lvl="0"/>
            <a:r>
              <a:rPr lang="ru-RU" dirty="0" smtClean="0">
                <a:latin typeface="Avenir Next Cyr"/>
              </a:rPr>
              <a:t>12. Минимизация технических дефектов по выставлению счетов за оказанные услуги. </a:t>
            </a:r>
          </a:p>
          <a:p>
            <a:pPr lvl="0"/>
            <a:r>
              <a:rPr lang="ru-RU" dirty="0" smtClean="0">
                <a:latin typeface="Avenir Next Cyr"/>
              </a:rPr>
              <a:t>13. Проведение проверки медицинской документации проводится согласно разработанным </a:t>
            </a:r>
            <a:r>
              <a:rPr lang="ru-RU" dirty="0" err="1" smtClean="0">
                <a:latin typeface="Avenir Next Cyr"/>
              </a:rPr>
              <a:t>чек-листам</a:t>
            </a:r>
            <a:r>
              <a:rPr lang="ru-RU" dirty="0" smtClean="0">
                <a:latin typeface="Avenir Next Cyr"/>
              </a:rPr>
              <a:t>, сформированным на основании требований Приказа МЗ РФ от 10.05.2017 г. №203н, клинических рекомендаций, иных регламентирующих критерии качества оказания медицинской помощи и требованиям ТФОМС ЛО по результатам проверок.</a:t>
            </a:r>
          </a:p>
          <a:p>
            <a:r>
              <a:rPr lang="ru-RU" dirty="0" smtClean="0">
                <a:latin typeface="Avenir Next Cyr"/>
              </a:rPr>
              <a:t>14. Внесены предложения Главному врачу об изменении в стратегического развития ГБУЗ ЛО «Гатчинская КМБ» с целью повышения уровня удовлетворенности качеством медицинской помощи (проведение ремонтов, разработки диетического питания, бесперебойное обеспечение отечественными лекарственными препаратами, обеспечение доступности оказания скорой медицинской помощи в части сокращения сроков ожидания, устранение кадрового дефицита, особенного в приемном покое стационара и т.д.).</a:t>
            </a:r>
          </a:p>
          <a:p>
            <a:r>
              <a:rPr lang="ru-RU" dirty="0" smtClean="0">
                <a:latin typeface="Avenir Next Cyr"/>
              </a:rPr>
              <a:t>15. Интенсификации  работы отдела контроля качества по своевременному предупреждению и выявлению дефектов(недостатков) оказания медицинской помощи, и их устранению (выявленные ТФОМС ЛО и страховыми медицинскими организациями нарушения рассматриваются сотрудниками отдела контроля качества с привлечением заместителей Главного врача и заведующих отделениями, ведется в электронном </a:t>
            </a:r>
            <a:br>
              <a:rPr lang="ru-RU" dirty="0" smtClean="0">
                <a:latin typeface="Avenir Next Cyr"/>
              </a:rPr>
            </a:br>
            <a:endParaRPr lang="ru-RU" dirty="0" smtClean="0">
              <a:latin typeface="Avenir Next Cyr"/>
            </a:endParaRPr>
          </a:p>
          <a:p>
            <a:pPr lvl="0"/>
            <a:endParaRPr lang="ru-RU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4"/>
          <p:cNvSpPr txBox="1"/>
          <p:nvPr/>
        </p:nvSpPr>
        <p:spPr>
          <a:xfrm>
            <a:off x="147319" y="798403"/>
            <a:ext cx="1149096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Принятые меры по снижению количества нарушений:</a:t>
            </a:r>
          </a:p>
        </p:txBody>
      </p:sp>
      <p:sp>
        <p:nvSpPr>
          <p:cNvPr id="337" name="TextBox 2"/>
          <p:cNvSpPr txBox="1"/>
          <p:nvPr/>
        </p:nvSpPr>
        <p:spPr>
          <a:xfrm>
            <a:off x="147319" y="1260068"/>
            <a:ext cx="11826242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lang="ru-RU" dirty="0" smtClean="0">
                <a:latin typeface="Avenir Next Cyr"/>
              </a:rPr>
              <a:t>виде таблица выявленных дефектов с целью систематизации аналитической работы).</a:t>
            </a:r>
          </a:p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lang="ru-RU" dirty="0" smtClean="0">
                <a:latin typeface="Avenir Next Cyr"/>
              </a:rPr>
              <a:t>16. Формирование бланков осмотров  в  МИС «АРИАДНА» согласно требованиям Приказа МЗ РФ от 5 августа 2022 г. №530н, Приказа МЗ РФ от 20.10.2020  №1130н и Приказа от 15 декабря 2014 г. №834н.</a:t>
            </a:r>
            <a:endParaRPr lang="ru-RU" dirty="0" smtClean="0"/>
          </a:p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lang="ru-RU" dirty="0" smtClean="0"/>
              <a:t>17. Проведение работы по внедрению «стоп сигнала» при ведении медицинской документации, не допускающего закрытие страхового случая без назначения обязательных исследований и консультаций. </a:t>
            </a:r>
            <a:r>
              <a:rPr dirty="0"/>
              <a:t/>
            </a:r>
            <a:br>
              <a:rPr dirty="0"/>
            </a:br>
            <a:r>
              <a:rPr lang="ru-RU" dirty="0" smtClean="0"/>
              <a:t>18. </a:t>
            </a:r>
            <a:r>
              <a:rPr dirty="0" err="1" smtClean="0"/>
              <a:t>Пров</a:t>
            </a:r>
            <a:r>
              <a:rPr lang="ru-RU" dirty="0" err="1" smtClean="0"/>
              <a:t>едение</a:t>
            </a:r>
            <a:r>
              <a:rPr dirty="0" smtClean="0"/>
              <a:t> </a:t>
            </a:r>
            <a:r>
              <a:rPr dirty="0" err="1" smtClean="0"/>
              <a:t>претензионн</a:t>
            </a:r>
            <a:r>
              <a:rPr lang="ru-RU" dirty="0" smtClean="0"/>
              <a:t>ой</a:t>
            </a:r>
            <a:r>
              <a:rPr dirty="0" smtClean="0"/>
              <a:t> </a:t>
            </a:r>
            <a:r>
              <a:rPr dirty="0" err="1" smtClean="0"/>
              <a:t>работ</a:t>
            </a:r>
            <a:r>
              <a:rPr lang="ru-RU" dirty="0" err="1" smtClean="0"/>
              <a:t>ы</a:t>
            </a:r>
            <a:r>
              <a:rPr dirty="0" smtClean="0"/>
              <a:t> </a:t>
            </a:r>
            <a:r>
              <a:rPr dirty="0"/>
              <a:t>в </a:t>
            </a:r>
            <a:r>
              <a:rPr dirty="0" err="1"/>
              <a:t>спорных</a:t>
            </a:r>
            <a:r>
              <a:rPr dirty="0"/>
              <a:t> </a:t>
            </a:r>
            <a:r>
              <a:rPr dirty="0" err="1"/>
              <a:t>случаях</a:t>
            </a:r>
            <a:r>
              <a:rPr dirty="0"/>
              <a:t> </a:t>
            </a:r>
            <a:r>
              <a:rPr dirty="0" err="1"/>
              <a:t>со</a:t>
            </a:r>
            <a:r>
              <a:rPr dirty="0"/>
              <a:t> </a:t>
            </a:r>
            <a:r>
              <a:rPr dirty="0" err="1"/>
              <a:t>страховыми</a:t>
            </a:r>
            <a:r>
              <a:rPr dirty="0"/>
              <a:t> </a:t>
            </a:r>
            <a:r>
              <a:rPr dirty="0" err="1"/>
              <a:t>медицинскими</a:t>
            </a:r>
            <a:r>
              <a:rPr dirty="0"/>
              <a:t> </a:t>
            </a:r>
            <a:r>
              <a:rPr dirty="0" err="1" smtClean="0"/>
              <a:t>организациями</a:t>
            </a:r>
            <a:r>
              <a:rPr lang="ru-RU" dirty="0" smtClean="0"/>
              <a:t> с целью снижения количества штрафных санкций</a:t>
            </a:r>
            <a:r>
              <a:rPr dirty="0" smtClean="0"/>
              <a:t>.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  <p:sp>
        <p:nvSpPr>
          <p:cNvPr id="338" name="TextBox 1"/>
          <p:cNvSpPr txBox="1"/>
          <p:nvPr/>
        </p:nvSpPr>
        <p:spPr>
          <a:xfrm>
            <a:off x="112813" y="3672688"/>
            <a:ext cx="11490962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rPr dirty="0" err="1"/>
              <a:t>Цель</a:t>
            </a:r>
            <a:r>
              <a:rPr dirty="0"/>
              <a:t> </a:t>
            </a:r>
            <a:r>
              <a:rPr dirty="0" err="1"/>
              <a:t>проводимой</a:t>
            </a:r>
            <a:r>
              <a:rPr dirty="0"/>
              <a:t> </a:t>
            </a:r>
            <a:r>
              <a:rPr dirty="0" err="1"/>
              <a:t>работы</a:t>
            </a:r>
            <a:r>
              <a:rPr dirty="0"/>
              <a:t>:</a:t>
            </a:r>
          </a:p>
        </p:txBody>
      </p:sp>
      <p:sp>
        <p:nvSpPr>
          <p:cNvPr id="339" name="TextBox 3"/>
          <p:cNvSpPr txBox="1"/>
          <p:nvPr/>
        </p:nvSpPr>
        <p:spPr>
          <a:xfrm>
            <a:off x="164572" y="4203365"/>
            <a:ext cx="11826242" cy="1477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rPr lang="ru-RU" dirty="0" smtClean="0">
                <a:latin typeface="Avenir Next Cyr"/>
              </a:rPr>
              <a:t>1. Снижение выявляемых нарушений по разделу 3 </a:t>
            </a:r>
            <a:r>
              <a:rPr lang="ru-RU" dirty="0" smtClean="0"/>
              <a:t>(качество медицинской помощи)</a:t>
            </a:r>
            <a:r>
              <a:rPr lang="ru-RU" dirty="0" smtClean="0">
                <a:latin typeface="Avenir Next Cyr"/>
              </a:rPr>
              <a:t> к концу 2025 г.</a:t>
            </a:r>
          </a:p>
          <a:p>
            <a:r>
              <a:rPr lang="ru-RU" dirty="0" smtClean="0">
                <a:latin typeface="Avenir Next Cyr"/>
              </a:rPr>
              <a:t>2. Повышения удовлетворенности пациентов за счет надлежащего оказания медицинской помощи и сервисных услуг.</a:t>
            </a:r>
          </a:p>
          <a:p>
            <a:pPr>
              <a:defRPr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rPr lang="ru-RU" dirty="0" smtClean="0"/>
              <a:t>3. Минимизация рисков неоплаты </a:t>
            </a:r>
            <a:r>
              <a:rPr dirty="0" err="1" smtClean="0"/>
              <a:t>выставленных</a:t>
            </a:r>
            <a:r>
              <a:rPr dirty="0" smtClean="0"/>
              <a:t> </a:t>
            </a:r>
            <a:r>
              <a:rPr dirty="0" err="1"/>
              <a:t>счетов</a:t>
            </a:r>
            <a:r>
              <a:rPr dirty="0"/>
              <a:t>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оказание</a:t>
            </a:r>
            <a:r>
              <a:rPr dirty="0"/>
              <a:t> </a:t>
            </a:r>
            <a:r>
              <a:rPr dirty="0" err="1"/>
              <a:t>медицинской</a:t>
            </a:r>
            <a:r>
              <a:rPr dirty="0"/>
              <a:t> </a:t>
            </a:r>
            <a:r>
              <a:rPr dirty="0" err="1" smtClean="0"/>
              <a:t>помощи</a:t>
            </a:r>
            <a:r>
              <a:rPr lang="ru-RU" dirty="0" smtClean="0"/>
              <a:t>.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Заголовок 1"/>
          <p:cNvSpPr txBox="1"/>
          <p:nvPr/>
        </p:nvSpPr>
        <p:spPr>
          <a:xfrm>
            <a:off x="2051906" y="3212894"/>
            <a:ext cx="8088188" cy="76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lnSpc>
                <a:spcPct val="90000"/>
              </a:lnSpc>
              <a:defRPr sz="4400" b="1">
                <a:solidFill>
                  <a:srgbClr val="FFFF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СПАСИБО ЗА ВНИМАНИЕ</a:t>
            </a:r>
          </a:p>
        </p:txBody>
      </p:sp>
      <p:pic>
        <p:nvPicPr>
          <p:cNvPr id="342" name="Рисунок 6" descr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00725" y="639313"/>
            <a:ext cx="590550" cy="581026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Прямоугольник 3"/>
          <p:cNvSpPr/>
          <p:nvPr/>
        </p:nvSpPr>
        <p:spPr>
          <a:xfrm>
            <a:off x="7660258" y="5297420"/>
            <a:ext cx="408029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Заместитель главного врача </a:t>
            </a:r>
          </a:p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по контролю качества</a:t>
            </a:r>
          </a:p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оказания медицинской помощи </a:t>
            </a:r>
          </a:p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ГБУЗ ЛО «Гатчинская КМБ»</a:t>
            </a:r>
          </a:p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 Трегубова Наталья Александровна.</a:t>
            </a:r>
          </a:p>
          <a:p>
            <a:pPr algn="r"/>
            <a:r>
              <a:rPr lang="ru-RU" sz="1000" b="1" dirty="0" smtClean="0">
                <a:solidFill>
                  <a:schemeClr val="bg1"/>
                </a:solidFill>
                <a:latin typeface="Avenir Next Cyr"/>
              </a:rPr>
              <a:t>Контактный телефон: 8-950-025-89-69</a:t>
            </a:r>
          </a:p>
          <a:p>
            <a:endParaRPr lang="ru-RU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Заголовок 1"/>
          <p:cNvSpPr txBox="1"/>
          <p:nvPr/>
        </p:nvSpPr>
        <p:spPr>
          <a:xfrm>
            <a:off x="130847" y="824701"/>
            <a:ext cx="11243273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Сравнение количества ЭКМП по страховым компаниям</a:t>
            </a:r>
          </a:p>
        </p:txBody>
      </p:sp>
      <p:graphicFrame>
        <p:nvGraphicFramePr>
          <p:cNvPr id="296" name="Двухмерная столбчатая диаграмма"/>
          <p:cNvGraphicFramePr/>
          <p:nvPr/>
        </p:nvGraphicFramePr>
        <p:xfrm>
          <a:off x="2053793" y="1642646"/>
          <a:ext cx="8173525" cy="482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7" name="CОГАЗ"/>
          <p:cNvSpPr txBox="1"/>
          <p:nvPr/>
        </p:nvSpPr>
        <p:spPr>
          <a:xfrm>
            <a:off x="3621338" y="6451487"/>
            <a:ext cx="69896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CОГАЗ</a:t>
            </a:r>
          </a:p>
        </p:txBody>
      </p:sp>
      <p:sp>
        <p:nvSpPr>
          <p:cNvPr id="298" name="КАПИТАЛ"/>
          <p:cNvSpPr txBox="1"/>
          <p:nvPr/>
        </p:nvSpPr>
        <p:spPr>
          <a:xfrm>
            <a:off x="6139422" y="6451487"/>
            <a:ext cx="101842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КАПИТАЛ</a:t>
            </a:r>
          </a:p>
        </p:txBody>
      </p:sp>
      <p:sp>
        <p:nvSpPr>
          <p:cNvPr id="299" name="РЕСО"/>
          <p:cNvSpPr txBox="1"/>
          <p:nvPr/>
        </p:nvSpPr>
        <p:spPr>
          <a:xfrm>
            <a:off x="8594845" y="6451487"/>
            <a:ext cx="601859" cy="3330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r>
              <a:t>РЕСО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Заголовок 1"/>
          <p:cNvSpPr txBox="1"/>
          <p:nvPr/>
        </p:nvSpPr>
        <p:spPr>
          <a:xfrm>
            <a:off x="151167" y="855181"/>
            <a:ext cx="11243273" cy="79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Сравнительная характеристика рассмотренных случаев ЭКМП </a:t>
            </a:r>
            <a:endParaRPr sz="4400">
              <a:latin typeface="Carlito"/>
              <a:ea typeface="Carlito"/>
              <a:cs typeface="Carlito"/>
              <a:sym typeface="Carlito"/>
            </a:endParaRPr>
          </a:p>
          <a:p>
            <a:pPr algn="ctr"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за 1 кв. 2024 и 1 кв.2025</a:t>
            </a:r>
          </a:p>
        </p:txBody>
      </p:sp>
      <p:graphicFrame>
        <p:nvGraphicFramePr>
          <p:cNvPr id="302" name="Двухмерная столбчатая диаграмма"/>
          <p:cNvGraphicFramePr/>
          <p:nvPr/>
        </p:nvGraphicFramePr>
        <p:xfrm>
          <a:off x="2357876" y="1846566"/>
          <a:ext cx="7530669" cy="4573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Заголовок 1"/>
          <p:cNvSpPr txBox="1"/>
          <p:nvPr/>
        </p:nvSpPr>
        <p:spPr>
          <a:xfrm>
            <a:off x="130847" y="824702"/>
            <a:ext cx="11243273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Общее количество выявленных нарушений ТФОМС и СМО </a:t>
            </a:r>
          </a:p>
        </p:txBody>
      </p:sp>
      <p:graphicFrame>
        <p:nvGraphicFramePr>
          <p:cNvPr id="308" name="Двухмерная столбчатая диаграмма"/>
          <p:cNvGraphicFramePr/>
          <p:nvPr/>
        </p:nvGraphicFramePr>
        <p:xfrm>
          <a:off x="1874202" y="1841788"/>
          <a:ext cx="8092714" cy="4723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extBox 4"/>
          <p:cNvSpPr txBox="1"/>
          <p:nvPr/>
        </p:nvSpPr>
        <p:spPr>
          <a:xfrm>
            <a:off x="137159" y="808562"/>
            <a:ext cx="11490961" cy="593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Раздел 3 Нарушения, выявляемые при проведении экспертизы качества медицинской помощи: </a:t>
            </a:r>
          </a:p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endParaRPr/>
          </a:p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Код дефекта 3.2.</a:t>
            </a:r>
            <a:br/>
            <a:r>
              <a:rPr sz="1800" b="0">
                <a:solidFill>
                  <a:srgbClr val="000000"/>
                </a:solidFill>
              </a:rPr>
              <a:t>Невыполнение, несвоевременное или ненадлежащее выполнение необходимых пациенту диагностических и (или) лечебных мероприятий, оперативных вмешательств в соответствии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>с порядками оказания МП, на основе клинических рекомендаций и с учетом стандартов МП,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>в том числе по результатам проведенного диспансерного наблюдения, рекомендаций по применению методов профилактики, диагностики, лечения и реабилитации, данных медицинскими работниками национальных медицинских исследовательских центров в ходе консультаций/консилиумов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>с применением телемедицинских технологий: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/>
            </a:r>
            <a:br>
              <a:rPr sz="1800" b="0">
                <a:solidFill>
                  <a:srgbClr val="000000"/>
                </a:solidFill>
              </a:rPr>
            </a:br>
            <a:r>
              <a:t>3.2.1.</a:t>
            </a:r>
            <a:br/>
            <a:r>
              <a:rPr sz="1800" b="0">
                <a:solidFill>
                  <a:srgbClr val="000000"/>
                </a:solidFill>
              </a:rPr>
              <a:t>не повлиявшее на состояние здоровья застрахованного лица;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/>
            </a:r>
            <a:br>
              <a:rPr sz="1800" b="0">
                <a:solidFill>
                  <a:srgbClr val="000000"/>
                </a:solidFill>
              </a:rPr>
            </a:br>
            <a:r>
              <a:t>3.2.2.</a:t>
            </a:r>
            <a:br/>
            <a:r>
              <a:rPr sz="1800" b="0">
                <a:solidFill>
                  <a:srgbClr val="000000"/>
                </a:solidFill>
              </a:rPr>
              <a:t>приведшее к ухудшению состояния здоровья застрахованного лица, либо создавшее риск прогрессирования имеющегося заболевания, либо создавшее риск возникновения нового заболевания</a:t>
            </a:r>
            <a:br>
              <a:rPr sz="1800" b="0">
                <a:solidFill>
                  <a:srgbClr val="000000"/>
                </a:solidFill>
              </a:rPr>
            </a:br>
            <a:endParaRPr sz="18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TextBox 4"/>
          <p:cNvSpPr txBox="1"/>
          <p:nvPr/>
        </p:nvSpPr>
        <p:spPr>
          <a:xfrm>
            <a:off x="137159" y="808562"/>
            <a:ext cx="11490961" cy="5006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Раздел 3 Нарушения, выявляемые при проведении экспертизы качества медицинской помощи: </a:t>
            </a:r>
          </a:p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endParaRPr/>
          </a:p>
          <a:p>
            <a:pPr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Код дефекта 3.4.</a:t>
            </a:r>
            <a:br/>
            <a:r>
              <a:rPr sz="1800" b="0">
                <a:solidFill>
                  <a:srgbClr val="000000"/>
                </a:solidFill>
              </a:rPr>
              <a:t>Преждевременное с клинической точки зрения прекращение оказания медицинской помощи при отсутствии клинического эффекта (за исключением случаев отказа застрахованного лица от медицинского вмешательства в установленных законодательством Российской Федерации случаях).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/>
            </a:r>
            <a:br>
              <a:rPr sz="1800" b="0">
                <a:solidFill>
                  <a:srgbClr val="000000"/>
                </a:solidFill>
              </a:rPr>
            </a:br>
            <a:r>
              <a:t>3.11.</a:t>
            </a:r>
            <a:br/>
            <a:r>
              <a:rPr sz="1800" b="0">
                <a:solidFill>
                  <a:srgbClr val="000000"/>
                </a:solidFill>
              </a:rPr>
              <a:t> Отсутствие в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медицинской помощи и провести оценку качества оказанной медицинской помощи.</a:t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/>
            </a:r>
            <a:br>
              <a:rPr sz="1800" b="0">
                <a:solidFill>
                  <a:srgbClr val="000000"/>
                </a:solidFill>
              </a:rPr>
            </a:br>
            <a:r>
              <a:rPr sz="1800" b="0">
                <a:solidFill>
                  <a:srgbClr val="000000"/>
                </a:solidFill>
              </a:rPr>
              <a:t/>
            </a:r>
            <a:br>
              <a:rPr sz="1800" b="0">
                <a:solidFill>
                  <a:srgbClr val="000000"/>
                </a:solidFill>
              </a:rPr>
            </a:br>
            <a:endParaRPr sz="18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Заголовок 1"/>
          <p:cNvSpPr txBox="1"/>
          <p:nvPr/>
        </p:nvSpPr>
        <p:spPr>
          <a:xfrm>
            <a:off x="141007" y="865340"/>
            <a:ext cx="11243273" cy="79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Сравнение количества нарушений по разделу 3</a:t>
            </a:r>
            <a:br/>
            <a:r>
              <a:t>(Приказ МЗ РФ от 19 марта 2021 г. №231н)</a:t>
            </a:r>
          </a:p>
        </p:txBody>
      </p:sp>
      <p:graphicFrame>
        <p:nvGraphicFramePr>
          <p:cNvPr id="315" name="Двухмерная столбчатая диаграмма"/>
          <p:cNvGraphicFramePr/>
          <p:nvPr/>
        </p:nvGraphicFramePr>
        <p:xfrm>
          <a:off x="2073790" y="1754022"/>
          <a:ext cx="8028068" cy="47533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Заголовок 1"/>
          <p:cNvSpPr txBox="1"/>
          <p:nvPr/>
        </p:nvSpPr>
        <p:spPr>
          <a:xfrm>
            <a:off x="141007" y="855181"/>
            <a:ext cx="11243273" cy="7912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За 2024г. нарушений по разделу 3.2:</a:t>
            </a:r>
            <a:endParaRPr sz="4400">
              <a:latin typeface="Carlito"/>
              <a:ea typeface="Carlito"/>
              <a:cs typeface="Carlito"/>
              <a:sym typeface="Carlito"/>
            </a:endParaRPr>
          </a:p>
          <a:p>
            <a: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pPr>
            <a:r>
              <a:t>(Приказ МЗ РФ от 19 марта 2021г.№ 231н)</a:t>
            </a:r>
          </a:p>
        </p:txBody>
      </p:sp>
      <p:graphicFrame>
        <p:nvGraphicFramePr>
          <p:cNvPr id="318" name="Двухмерная круговая диаграмма"/>
          <p:cNvGraphicFramePr/>
          <p:nvPr/>
        </p:nvGraphicFramePr>
        <p:xfrm>
          <a:off x="3379078" y="1883096"/>
          <a:ext cx="4767131" cy="4769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Заголовок 1"/>
          <p:cNvSpPr txBox="1"/>
          <p:nvPr/>
        </p:nvSpPr>
        <p:spPr>
          <a:xfrm>
            <a:off x="151167" y="865340"/>
            <a:ext cx="11243273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defRPr sz="2400" b="1">
                <a:solidFill>
                  <a:srgbClr val="002BFF"/>
                </a:solidFill>
                <a:latin typeface="Avenir Next Cyr"/>
                <a:ea typeface="Avenir Next Cyr"/>
                <a:cs typeface="Avenir Next Cyr"/>
                <a:sym typeface="Avenir Next Cyr"/>
              </a:defRPr>
            </a:lvl1pPr>
          </a:lstStyle>
          <a:p>
            <a:r>
              <a:t>Сравнение количества нарушений по разделу №3.2</a:t>
            </a:r>
          </a:p>
        </p:txBody>
      </p:sp>
      <p:graphicFrame>
        <p:nvGraphicFramePr>
          <p:cNvPr id="321" name="Двухмерная столбчатая диаграмма"/>
          <p:cNvGraphicFramePr/>
          <p:nvPr/>
        </p:nvGraphicFramePr>
        <p:xfrm>
          <a:off x="2457121" y="1278315"/>
          <a:ext cx="7343456" cy="4916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_Тема Office">
  <a:themeElements>
    <a:clrScheme name="2_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2_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Тема Office">
  <a:themeElements>
    <a:clrScheme name="2_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2_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2_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1157</Words>
  <Application>Microsoft Office PowerPoint</Application>
  <PresentationFormat>Широкоэкранный</PresentationFormat>
  <Paragraphs>77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Avenir Next Cyr</vt:lpstr>
      <vt:lpstr>Calibri</vt:lpstr>
      <vt:lpstr>Calibri Light</vt:lpstr>
      <vt:lpstr>Carlito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Брискина Бэлла Израилевна</cp:lastModifiedBy>
  <cp:revision>33</cp:revision>
  <dcterms:modified xsi:type="dcterms:W3CDTF">2025-05-28T13:43:49Z</dcterms:modified>
</cp:coreProperties>
</file>