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58" r:id="rId6"/>
    <p:sldId id="266" r:id="rId7"/>
    <p:sldId id="265" r:id="rId8"/>
    <p:sldId id="267" r:id="rId9"/>
    <p:sldId id="262" r:id="rId10"/>
    <p:sldId id="26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B9FFC7-4401-4177-AC7F-E57086FE3E31}">
          <p14:sldIdLst>
            <p14:sldId id="256"/>
            <p14:sldId id="257"/>
            <p14:sldId id="263"/>
            <p14:sldId id="264"/>
            <p14:sldId id="258"/>
            <p14:sldId id="266"/>
            <p14:sldId id="265"/>
            <p14:sldId id="267"/>
            <p14:sldId id="262"/>
            <p14:sldId id="26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67E"/>
    <a:srgbClr val="00AFCF"/>
    <a:srgbClr val="00A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197" autoAdjust="0"/>
  </p:normalViewPr>
  <p:slideViewPr>
    <p:cSldViewPr snapToGrid="0">
      <p:cViewPr varScale="1">
        <p:scale>
          <a:sx n="60" d="100"/>
          <a:sy n="60" d="100"/>
        </p:scale>
        <p:origin x="2054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Согаз</c:v>
                </c:pt>
                <c:pt idx="1">
                  <c:v>Капитал</c:v>
                </c:pt>
                <c:pt idx="2">
                  <c:v>Ресо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1064</c:v>
                </c:pt>
                <c:pt idx="1">
                  <c:v>472</c:v>
                </c:pt>
                <c:pt idx="2">
                  <c:v>1019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Согаз</c:v>
                </c:pt>
                <c:pt idx="1">
                  <c:v>Капитал</c:v>
                </c:pt>
                <c:pt idx="2">
                  <c:v>Ресо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1050</c:v>
                </c:pt>
                <c:pt idx="1">
                  <c:v>486</c:v>
                </c:pt>
                <c:pt idx="2">
                  <c:v>1378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кв 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Согаз</c:v>
                </c:pt>
                <c:pt idx="1">
                  <c:v>Капитал</c:v>
                </c:pt>
                <c:pt idx="2">
                  <c:v>Ресо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354</c:v>
                </c:pt>
                <c:pt idx="1">
                  <c:v>187</c:v>
                </c:pt>
                <c:pt idx="2">
                  <c:v>267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кв 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Согаз</c:v>
                </c:pt>
                <c:pt idx="1">
                  <c:v>Капитал</c:v>
                </c:pt>
                <c:pt idx="2">
                  <c:v>Ресо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74</c:v>
                </c:pt>
                <c:pt idx="1">
                  <c:v>28</c:v>
                </c:pt>
                <c:pt idx="2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91888"/>
        <c:axId val="312292280"/>
      </c:barChart>
      <c:catAx>
        <c:axId val="31229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2292280"/>
        <c:crosses val="autoZero"/>
        <c:auto val="1"/>
        <c:lblAlgn val="ctr"/>
        <c:lblOffset val="100"/>
        <c:noMultiLvlLbl val="0"/>
      </c:catAx>
      <c:valAx>
        <c:axId val="312292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29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Согаз</c:v>
                </c:pt>
                <c:pt idx="1">
                  <c:v>Капитал</c:v>
                </c:pt>
                <c:pt idx="2">
                  <c:v>Ресо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524</c:v>
                </c:pt>
                <c:pt idx="1">
                  <c:v>377</c:v>
                </c:pt>
                <c:pt idx="2">
                  <c:v>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Согаз</c:v>
                </c:pt>
                <c:pt idx="1">
                  <c:v>Капитал</c:v>
                </c:pt>
                <c:pt idx="2">
                  <c:v>Ресо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16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ДС</c:v>
                </c:pt>
                <c:pt idx="2">
                  <c:v>АМП</c:v>
                </c:pt>
                <c:pt idx="3">
                  <c:v>СМП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1412</c:v>
                </c:pt>
                <c:pt idx="1">
                  <c:v>295</c:v>
                </c:pt>
                <c:pt idx="2">
                  <c:v>1130</c:v>
                </c:pt>
                <c:pt idx="3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ДС</c:v>
                </c:pt>
                <c:pt idx="2">
                  <c:v>АМП</c:v>
                </c:pt>
                <c:pt idx="3">
                  <c:v>СМП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2</c:v>
                </c:pt>
                <c:pt idx="2">
                  <c:v>112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ДС</c:v>
                </c:pt>
                <c:pt idx="2">
                  <c:v>АМП</c:v>
                </c:pt>
                <c:pt idx="3">
                  <c:v>СМП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</c:v>
                </c:pt>
                <c:pt idx="1">
                  <c:v>66</c:v>
                </c:pt>
                <c:pt idx="2">
                  <c:v>38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раздел 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ДС</c:v>
                </c:pt>
                <c:pt idx="2">
                  <c:v>АМП</c:v>
                </c:pt>
                <c:pt idx="3">
                  <c:v>СМП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1077</c:v>
                </c:pt>
                <c:pt idx="1">
                  <c:v>140</c:v>
                </c:pt>
                <c:pt idx="2">
                  <c:v>187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675104"/>
        <c:axId val="384673928"/>
      </c:barChart>
      <c:catAx>
        <c:axId val="3846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673928"/>
        <c:crosses val="autoZero"/>
        <c:auto val="1"/>
        <c:lblAlgn val="ctr"/>
        <c:lblOffset val="100"/>
        <c:noMultiLvlLbl val="0"/>
      </c:catAx>
      <c:valAx>
        <c:axId val="38467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6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2837396907576"/>
          <c:y val="2.3022095471599269E-2"/>
          <c:w val="0.63956872981750279"/>
          <c:h val="0.871084587369641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704759162277342"/>
                  <c:y val="1.69374254153136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7755300844626"/>
                      <c:h val="0.114071700126999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435816011808346"/>
                  <c:y val="-8.80746121596310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446085449919011"/>
                  <c:y val="4.40373060798154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980104223524191"/>
                  <c:y val="4.28275843879459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090337365496"/>
                      <c:h val="7.499409935644935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322953095782838"/>
                  <c:y val="-7.139355927543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7403229960172"/>
                      <c:h val="0.104867420934396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32074057679661744"/>
                  <c:y val="5.2385149801326136E-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65458759596761"/>
                      <c:h val="0.109144874146580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3.2.1</c:v>
                </c:pt>
                <c:pt idx="1">
                  <c:v>3.2.2</c:v>
                </c:pt>
                <c:pt idx="2">
                  <c:v>3.4</c:v>
                </c:pt>
                <c:pt idx="3">
                  <c:v>3.6</c:v>
                </c:pt>
                <c:pt idx="4">
                  <c:v>3.11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1167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228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650220823453"/>
          <c:y val="7.3669209240508737E-2"/>
          <c:w val="0.57307075823658205"/>
          <c:h val="0.807092941074377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57559292501657"/>
                  <c:y val="1.4733841848101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298595451796364"/>
                  <c:y val="-4.12547571746849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46166245536701"/>
                  <c:y val="-6.777567250126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0338821120564319"/>
                  <c:y val="-1.76806102177221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3.2.1</c:v>
                </c:pt>
                <c:pt idx="1">
                  <c:v>3.2.2</c:v>
                </c:pt>
                <c:pt idx="2">
                  <c:v>3.11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1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ДС</c:v>
                </c:pt>
                <c:pt idx="2">
                  <c:v>АМП</c:v>
                </c:pt>
                <c:pt idx="3">
                  <c:v>СМП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76.3</c:v>
                </c:pt>
                <c:pt idx="1">
                  <c:v>47.5</c:v>
                </c:pt>
                <c:pt idx="2">
                  <c:v>16.5</c:v>
                </c:pt>
                <c:pt idx="3">
                  <c:v>24.7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1кв. 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КС</c:v>
                </c:pt>
                <c:pt idx="1">
                  <c:v>ДС</c:v>
                </c:pt>
                <c:pt idx="2">
                  <c:v>АМП</c:v>
                </c:pt>
                <c:pt idx="3">
                  <c:v>СМП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92.6</c:v>
                </c:pt>
                <c:pt idx="1">
                  <c:v>100</c:v>
                </c:pt>
                <c:pt idx="2">
                  <c:v>12.5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629208"/>
        <c:axId val="471628424"/>
      </c:barChart>
      <c:catAx>
        <c:axId val="471629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628424"/>
        <c:crosses val="autoZero"/>
        <c:auto val="1"/>
        <c:lblAlgn val="ctr"/>
        <c:lblOffset val="100"/>
        <c:noMultiLvlLbl val="0"/>
      </c:catAx>
      <c:valAx>
        <c:axId val="471628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1629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0.44897</cdr:x>
      <cdr:y>0.4403</cdr:y>
    </cdr:from>
    <cdr:to>
      <cdr:x>0.62069</cdr:x>
      <cdr:y>0.51886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2725175" y="1897629"/>
          <a:ext cx="104227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1 кв. 2025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CA1D-7E84-43EC-93E3-8896BCB53A57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AA2DE-F965-4637-8E08-4BC030034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9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коллеги, я представлю Анализ результатов экспертизы качества медицинской помощи В ГБУЗ ЛО «</a:t>
            </a:r>
            <a:r>
              <a:rPr lang="ru-RU" dirty="0" err="1" smtClean="0"/>
              <a:t>Волховская</a:t>
            </a:r>
            <a:r>
              <a:rPr lang="ru-RU" dirty="0" smtClean="0"/>
              <a:t> МБ» за 2024 год и 1 квартал 2025 г. и принятые меры по снижению количества нарушений.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8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Структуру нашего учреждения входит 6 поликлиник, 4 амбулатории, 10 ФАП, 5 стационаров, 10 постов СМП.  Прикрепленное население – 64879 человек. Оказание экстренной медицинской помощи в стационарных условиях осуществляется также пациентам восточного</a:t>
            </a:r>
            <a:r>
              <a:rPr lang="ru-RU" baseline="0" dirty="0" smtClean="0"/>
              <a:t> округа Ленинградской области.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Нами проведен анализ нарушений, выявленных при проведении ЭКМП В 2024 году. Наблюдается увеличение на 14% общего числа проведенных экспертиз, которое пропорционально увеличению числа случаев оказания медицинской помощи по всем видам помощи, так число госпитализаций в круглосуточный стационар в 2024 году возросло</a:t>
            </a:r>
            <a:r>
              <a:rPr lang="ru-RU" baseline="0" dirty="0" smtClean="0"/>
              <a:t> более, чем на 2000 случаев</a:t>
            </a:r>
            <a:r>
              <a:rPr lang="ru-RU" dirty="0" smtClean="0"/>
              <a:t>. На слайде представлена динамика ЭКМП страховыми компаниями за анализируемый период. Наибольший рост количества ЭКМП зафиксирован при проверке случаев оказания медицинской помощи, застрахованным в РЕСО-мед.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3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представлена структура ЭКМП с нарушениями по страховым компаниям</a:t>
            </a:r>
            <a:r>
              <a:rPr lang="ru-RU" baseline="0" dirty="0" smtClean="0"/>
              <a:t> за 2024  год и 1 квартал 2025 года. Доля количества ЭКМП с нарушениями от общего числа ЭКМП в целом за 2024 год аналогична 2023 году и составляет 57-58%. Оценка за сравнительный период 1 квартала 2024 и 1 квартал 2025 года дает увеличение доли нарушений на 4 %, однако показатель </a:t>
            </a:r>
            <a:r>
              <a:rPr lang="ru-RU" baseline="0" dirty="0" err="1" smtClean="0"/>
              <a:t>малоинформативен</a:t>
            </a:r>
            <a:r>
              <a:rPr lang="ru-RU" baseline="0" dirty="0" smtClean="0"/>
              <a:t> в связи с небольшой выборкой. Общее число ЭКМП за 1 квартал 2025 года - 211 случаев, тогда как в 2024 году было проверено 808 случаев </a:t>
            </a:r>
            <a:r>
              <a:rPr lang="ru-RU" baseline="0" dirty="0" smtClean="0"/>
              <a:t>за аналогичный период. </a:t>
            </a:r>
          </a:p>
          <a:p>
            <a:r>
              <a:rPr lang="ru-RU" baseline="0" dirty="0" smtClean="0"/>
              <a:t>Нарушения по разделу 3  в 2024 году составили 48,8% от всех ЭКМП, в 2023 году – 40,0%.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9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структуре экспертиз по видам медицинской помощи лидирует круглосуточный стационар, в 2024 году доля его составила 48%, в первом</a:t>
            </a:r>
            <a:r>
              <a:rPr lang="ru-RU" baseline="0" dirty="0" smtClean="0"/>
              <a:t> квартале 2025 года – 45%. Значительно возросла доля экспертиз по оказанной амбулаторной помощи – на 14%, при этом доля дневного стационара уменьшилась на 9%.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2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представлена структура выявленных нарушений при проведении ЭКМП в 2024 году. Доля нарушений по разделу 3 составляет 83,4% от общего числа нарушений в целом по медицинской организации. По видам медицинской помощи наибольшее число прочих нарушений (32-34%) наблюдается по дневным стационарам и скорой медицинской помощи,</a:t>
            </a:r>
            <a:r>
              <a:rPr lang="ru-RU" baseline="0" dirty="0" smtClean="0"/>
              <a:t> связанные с ошибками </a:t>
            </a:r>
            <a:r>
              <a:rPr lang="ru-RU" u="sng" baseline="0" dirty="0" smtClean="0">
                <a:solidFill>
                  <a:srgbClr val="FF0000"/>
                </a:solidFill>
              </a:rPr>
              <a:t>по реестрам счетов???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7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структуре нарушений по разделу 3</a:t>
            </a:r>
            <a:r>
              <a:rPr lang="ru-RU" baseline="0" dirty="0" smtClean="0"/>
              <a:t> наиболее распространенной остается категория 3.2.1……., которая составляет 82-84%, 9-11% составляют нарушения по категории 3.11, </a:t>
            </a:r>
          </a:p>
          <a:p>
            <a:r>
              <a:rPr lang="ru-RU" baseline="0" dirty="0" smtClean="0"/>
              <a:t>среди прочих причин можно выделить категорию 2.12 и 2.16, которые связаны с техническими вопросами предоставления медицинской документации (переезд медицинского архива, внедрение МОНОМИС- ретроспективное внесение данных об оказанной медицинской помощи).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1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Динамика доли нарушений по разделу 3 в общей структуре ЭКМП свидетельствует об увеличении</a:t>
            </a:r>
            <a:r>
              <a:rPr lang="ru-RU" baseline="0" dirty="0" smtClean="0"/>
              <a:t> ошибок, связанных с несвоевременным или ненадлежащим выполнением диагностических процедур, не повлиявших на состояние здоровья застрахованного лица.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целью снижения количества нарушений оказания медицинской помощи при проведении ЭКМП выявлены конкретные причины, </a:t>
            </a:r>
            <a:r>
              <a:rPr lang="ru-RU" baseline="0" smtClean="0"/>
              <a:t>способствующие нарушениям.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AA2DE-F965-4637-8E08-4BC030034D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3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F5A466-887A-49C8-A55B-DC601D3EF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BD52B1E-F54E-4B69-9A9A-3B0A15FEA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58687B-7E1B-4E47-85AF-9FB65DF1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50B30C-3FBF-4C94-8DE3-59725883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C42CC6-2209-4E5F-9493-5DDB860E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6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C84BC1-6F65-44A3-A75C-FE4EB58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9DB024-CF16-44ED-B540-7D3748722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0FA877-FE34-45C5-8FA0-96B26F35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9DE833-0890-43E0-AC89-24BAF0A1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BA1E84-C9FC-42CA-BF05-8C1A56D1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4E2B236-7459-4673-BC5D-E094A5588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476375-43E7-44C2-BDC3-826BA51F7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A36F79-CD94-4426-9818-96AA552F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A9B6AA-C4B3-4AC8-A86E-DE421E8D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F089FF-75CB-48C0-9DDD-8A80F328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7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DC3BB3-AF3A-4C92-A9AE-0A33C969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E6688A-E898-4137-804A-00C74EB36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E761B1-10EF-4F6A-87E7-3E74E710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C18E6C-87E4-49F9-AE80-3CC1F6CC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E94534-DA3C-4823-869A-DCA644A8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4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34DE11-6B94-4046-B7EA-5D10796E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DA9056-3892-4150-83E4-62A814F5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8CAAA0-8BF0-4A8C-8BF8-FD813760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EA8619-8517-4BEC-8081-BEFF6880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E94BE7-0388-492F-92C1-673F7813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3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8D73B-73B4-4446-B69E-311840D1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BEAEBF-F27F-475E-8600-28F5BD8B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F6B66A-426A-4BC7-AAFB-0C50F40CF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BFEB65-70C3-4D10-8751-F51B56C9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9B2062-6704-4361-9E79-C88D6214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58D928-86E9-430A-A014-69BE6B92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5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96DF7A-C513-40AD-ADB8-A681B724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21CD77-88EE-4198-A305-F6D8E195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0FB3BA-1CA1-41B2-9A5E-8BD052878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766205-81B0-4502-9F66-B52F9994D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4BCA99-F4D0-416F-8B78-FEEE3B0ED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F52C19-753C-491D-B455-788BCBFC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30FACBA-95AF-4910-97CF-70AB5243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B49A70-4526-415E-9F16-239172E1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3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C11C4E-4309-4232-AFE3-A1B6B43D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712ABA6-4604-447A-A8F7-F7D2A252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D94AF29-6139-4D46-B2AB-FAC8FD7B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CA44CCF-D65B-4EA5-BBB0-6D3D979E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9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27B2000-E584-48B4-B5A0-3081B5C5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6DFC06F-C681-4985-9B7F-BDEEB79D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CDD934-690F-414C-9ADE-5274C544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DE29CA-C61E-4F7C-94B1-F479D555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31ED60-56D2-43F0-8402-6E2FDF32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3CF2EF-9946-47EC-AE98-122FE1801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DEF936-F1C2-459A-9C84-A0AB20D5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B91F21-FFDA-4DDC-AEBE-CA7EE58F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47E782-6C70-429C-A35C-D00FE7C9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6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5C582-322D-47E0-8511-8454037A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B3C1BCF-EFA3-434E-BB05-4EBAC2751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A34B4E-8E79-4C04-ADF1-E79FB6A4E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373BE6-26B2-4C36-97C4-284946D5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4D5898-9C6D-47FE-9FF8-E58D0DED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9B73E7-E186-41E2-A434-393E587D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8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0A160-164C-4709-AE6F-42B4571F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2AB2F1-19FF-4378-97CA-31A355C3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A5B480-4E19-4469-9667-CF104BE48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7DBE-221A-47F4-9E44-F0D86CA19D0B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ED92D9-6F9B-404A-82F3-4CED85CF3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D205C0-718B-4274-AF0E-0B4783F8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6A81-15F0-4B05-B85C-2BA8E1E61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6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1D988B7-7AC3-4CE6-A8A6-C6361D188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DE51A5-2CAC-4287-9B3A-2E3957108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077" y="5400675"/>
            <a:ext cx="2758977" cy="81152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ГБУЗ ЛО </a:t>
            </a:r>
            <a:b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«ВОЛХОВСКАЯ</a:t>
            </a:r>
            <a:b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МЕЖРАЙОННАЯ </a:t>
            </a:r>
            <a:b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БОЛЬНИЦА»</a:t>
            </a:r>
            <a:endParaRPr lang="ru-RU" sz="20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ECDD89-C1C9-4792-A29D-CD0D430F6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399" y="914291"/>
            <a:ext cx="6675276" cy="110501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В ГБУЗ ЛО «Волховская МБ» за 2024 год и 1 квартал 2025 г.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и принятые меры по снижению количества нарушений</a:t>
            </a:r>
            <a:endParaRPr lang="ru-RU" sz="17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EC2C4F9-E415-4D2B-B64E-B93D76821A34}"/>
              </a:ext>
            </a:extLst>
          </p:cNvPr>
          <p:cNvCxnSpPr>
            <a:cxnSpLocks/>
          </p:cNvCxnSpPr>
          <p:nvPr/>
        </p:nvCxnSpPr>
        <p:spPr>
          <a:xfrm>
            <a:off x="1216342" y="511969"/>
            <a:ext cx="0" cy="582930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19729EB7-B8A0-497C-A719-7CC54CF05722}"/>
              </a:ext>
            </a:extLst>
          </p:cNvPr>
          <p:cNvSpPr txBox="1">
            <a:spLocks/>
          </p:cNvSpPr>
          <p:nvPr/>
        </p:nvSpPr>
        <p:spPr>
          <a:xfrm rot="16200000">
            <a:off x="82286" y="1572500"/>
            <a:ext cx="1537318" cy="41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5A6172F-1A16-416D-B5D1-D360DAD37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56" y="5519802"/>
            <a:ext cx="3594887" cy="4219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5FEC684-C86C-44FA-BB7C-168243C6D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77" y="1012206"/>
            <a:ext cx="2301014" cy="23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036B19E-B8EA-429A-A452-BDB4121337CB}"/>
              </a:ext>
            </a:extLst>
          </p:cNvPr>
          <p:cNvSpPr txBox="1">
            <a:spLocks/>
          </p:cNvSpPr>
          <p:nvPr/>
        </p:nvSpPr>
        <p:spPr>
          <a:xfrm>
            <a:off x="11087099" y="365760"/>
            <a:ext cx="809933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10</a:t>
            </a:r>
            <a:endParaRPr lang="ru-RU" sz="36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F2FD93-995D-44E7-A923-46589EA04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8471" cy="6858000"/>
          </a:xfrm>
          <a:prstGeom prst="rect">
            <a:avLst/>
          </a:prstGeom>
        </p:spPr>
      </p:pic>
      <p:sp>
        <p:nvSpPr>
          <p:cNvPr id="81" name="Подзаголовок 2">
            <a:extLst>
              <a:ext uri="{FF2B5EF4-FFF2-40B4-BE49-F238E27FC236}">
                <a16:creationId xmlns="" xmlns:a16="http://schemas.microsoft.com/office/drawing/2014/main" id="{AB49152A-E6C2-4637-BA00-B9FB0E516456}"/>
              </a:ext>
            </a:extLst>
          </p:cNvPr>
          <p:cNvSpPr txBox="1">
            <a:spLocks/>
          </p:cNvSpPr>
          <p:nvPr/>
        </p:nvSpPr>
        <p:spPr>
          <a:xfrm>
            <a:off x="4573437" y="712698"/>
            <a:ext cx="581977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01</a:t>
            </a:r>
          </a:p>
        </p:txBody>
      </p:sp>
      <p:sp>
        <p:nvSpPr>
          <p:cNvPr id="82" name="Подзаголовок 2">
            <a:extLst>
              <a:ext uri="{FF2B5EF4-FFF2-40B4-BE49-F238E27FC236}">
                <a16:creationId xmlns="" xmlns:a16="http://schemas.microsoft.com/office/drawing/2014/main" id="{0F1804E8-BBDF-429D-8EA8-9DFE27E18E4F}"/>
              </a:ext>
            </a:extLst>
          </p:cNvPr>
          <p:cNvSpPr txBox="1">
            <a:spLocks/>
          </p:cNvSpPr>
          <p:nvPr/>
        </p:nvSpPr>
        <p:spPr>
          <a:xfrm>
            <a:off x="4534791" y="1122692"/>
            <a:ext cx="1741421" cy="846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овышение качества медицинской                      помощи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84" name="Подзаголовок 2">
            <a:extLst>
              <a:ext uri="{FF2B5EF4-FFF2-40B4-BE49-F238E27FC236}">
                <a16:creationId xmlns="" xmlns:a16="http://schemas.microsoft.com/office/drawing/2014/main" id="{61FB1683-EC65-46A5-8747-47412E19A3FB}"/>
              </a:ext>
            </a:extLst>
          </p:cNvPr>
          <p:cNvSpPr txBox="1">
            <a:spLocks/>
          </p:cNvSpPr>
          <p:nvPr/>
        </p:nvSpPr>
        <p:spPr>
          <a:xfrm>
            <a:off x="4573437" y="2469133"/>
            <a:ext cx="581977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02</a:t>
            </a:r>
          </a:p>
        </p:txBody>
      </p:sp>
      <p:sp>
        <p:nvSpPr>
          <p:cNvPr id="85" name="Подзаголовок 2">
            <a:extLst>
              <a:ext uri="{FF2B5EF4-FFF2-40B4-BE49-F238E27FC236}">
                <a16:creationId xmlns="" xmlns:a16="http://schemas.microsoft.com/office/drawing/2014/main" id="{B06E3807-0137-4431-90DB-AC2C6E238E68}"/>
              </a:ext>
            </a:extLst>
          </p:cNvPr>
          <p:cNvSpPr txBox="1">
            <a:spLocks/>
          </p:cNvSpPr>
          <p:nvPr/>
        </p:nvSpPr>
        <p:spPr>
          <a:xfrm>
            <a:off x="4534792" y="3045762"/>
            <a:ext cx="1741421" cy="95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Повышение эффективности использования материальной базы МО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87" name="Подзаголовок 2">
            <a:extLst>
              <a:ext uri="{FF2B5EF4-FFF2-40B4-BE49-F238E27FC236}">
                <a16:creationId xmlns="" xmlns:a16="http://schemas.microsoft.com/office/drawing/2014/main" id="{FAF901AF-1C28-49BC-8304-3635BAFAF13A}"/>
              </a:ext>
            </a:extLst>
          </p:cNvPr>
          <p:cNvSpPr txBox="1">
            <a:spLocks/>
          </p:cNvSpPr>
          <p:nvPr/>
        </p:nvSpPr>
        <p:spPr>
          <a:xfrm>
            <a:off x="4573437" y="4502477"/>
            <a:ext cx="581977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03</a:t>
            </a:r>
          </a:p>
        </p:txBody>
      </p:sp>
      <p:sp>
        <p:nvSpPr>
          <p:cNvPr id="88" name="Подзаголовок 2">
            <a:extLst>
              <a:ext uri="{FF2B5EF4-FFF2-40B4-BE49-F238E27FC236}">
                <a16:creationId xmlns="" xmlns:a16="http://schemas.microsoft.com/office/drawing/2014/main" id="{EBA969B5-393C-4367-ADB0-BB56349FC654}"/>
              </a:ext>
            </a:extLst>
          </p:cNvPr>
          <p:cNvSpPr txBox="1">
            <a:spLocks/>
          </p:cNvSpPr>
          <p:nvPr/>
        </p:nvSpPr>
        <p:spPr>
          <a:xfrm>
            <a:off x="4534793" y="5080879"/>
            <a:ext cx="1741421" cy="796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Повышение престижа медицинской организации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3" name="Подзаголовок 2">
            <a:extLst>
              <a:ext uri="{FF2B5EF4-FFF2-40B4-BE49-F238E27FC236}">
                <a16:creationId xmlns="" xmlns:a16="http://schemas.microsoft.com/office/drawing/2014/main" id="{897AB7AA-F2E9-4D2B-9D44-CCAD5A25202C}"/>
              </a:ext>
            </a:extLst>
          </p:cNvPr>
          <p:cNvSpPr txBox="1">
            <a:spLocks/>
          </p:cNvSpPr>
          <p:nvPr/>
        </p:nvSpPr>
        <p:spPr>
          <a:xfrm>
            <a:off x="7284280" y="712698"/>
            <a:ext cx="581977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04</a:t>
            </a:r>
            <a:endParaRPr lang="ru-RU" sz="24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4" name="Подзаголовок 2">
            <a:extLst>
              <a:ext uri="{FF2B5EF4-FFF2-40B4-BE49-F238E27FC236}">
                <a16:creationId xmlns="" xmlns:a16="http://schemas.microsoft.com/office/drawing/2014/main" id="{A70DACD9-ED77-4771-ABEF-B3C76922F1C0}"/>
              </a:ext>
            </a:extLst>
          </p:cNvPr>
          <p:cNvSpPr txBox="1">
            <a:spLocks/>
          </p:cNvSpPr>
          <p:nvPr/>
        </p:nvSpPr>
        <p:spPr>
          <a:xfrm>
            <a:off x="7280423" y="1138337"/>
            <a:ext cx="1741421" cy="643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Снижение экономических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потерь 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6" name="Подзаголовок 2">
            <a:extLst>
              <a:ext uri="{FF2B5EF4-FFF2-40B4-BE49-F238E27FC236}">
                <a16:creationId xmlns="" xmlns:a16="http://schemas.microsoft.com/office/drawing/2014/main" id="{E59213DA-66EC-40E1-9875-A821C511EBBC}"/>
              </a:ext>
            </a:extLst>
          </p:cNvPr>
          <p:cNvSpPr txBox="1">
            <a:spLocks/>
          </p:cNvSpPr>
          <p:nvPr/>
        </p:nvSpPr>
        <p:spPr>
          <a:xfrm>
            <a:off x="7284280" y="2473972"/>
            <a:ext cx="581977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05</a:t>
            </a:r>
            <a:endParaRPr lang="ru-RU" sz="24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7" name="Подзаголовок 2">
            <a:extLst>
              <a:ext uri="{FF2B5EF4-FFF2-40B4-BE49-F238E27FC236}">
                <a16:creationId xmlns="" xmlns:a16="http://schemas.microsoft.com/office/drawing/2014/main" id="{E68560AB-09BB-460B-BBD1-366519C19E24}"/>
              </a:ext>
            </a:extLst>
          </p:cNvPr>
          <p:cNvSpPr txBox="1">
            <a:spLocks/>
          </p:cNvSpPr>
          <p:nvPr/>
        </p:nvSpPr>
        <p:spPr>
          <a:xfrm>
            <a:off x="7280424" y="3045762"/>
            <a:ext cx="1741421" cy="60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Уменьшение юридических рисков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9" name="Подзаголовок 2">
            <a:extLst>
              <a:ext uri="{FF2B5EF4-FFF2-40B4-BE49-F238E27FC236}">
                <a16:creationId xmlns="" xmlns:a16="http://schemas.microsoft.com/office/drawing/2014/main" id="{B6F2D615-75E9-4420-B1DA-985EF5E48852}"/>
              </a:ext>
            </a:extLst>
          </p:cNvPr>
          <p:cNvSpPr txBox="1">
            <a:spLocks/>
          </p:cNvSpPr>
          <p:nvPr/>
        </p:nvSpPr>
        <p:spPr>
          <a:xfrm>
            <a:off x="7284280" y="4502477"/>
            <a:ext cx="581977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06</a:t>
            </a:r>
            <a:endParaRPr lang="ru-RU" sz="24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100" name="Подзаголовок 2">
            <a:extLst>
              <a:ext uri="{FF2B5EF4-FFF2-40B4-BE49-F238E27FC236}">
                <a16:creationId xmlns="" xmlns:a16="http://schemas.microsoft.com/office/drawing/2014/main" id="{40210657-C787-4C55-8055-D27F4821E546}"/>
              </a:ext>
            </a:extLst>
          </p:cNvPr>
          <p:cNvSpPr txBox="1">
            <a:spLocks/>
          </p:cNvSpPr>
          <p:nvPr/>
        </p:nvSpPr>
        <p:spPr>
          <a:xfrm>
            <a:off x="7284280" y="5080879"/>
            <a:ext cx="1741421" cy="796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Снижение количества обращений, связанных с оказанием МП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105" name="Подзаголовок 2">
            <a:extLst>
              <a:ext uri="{FF2B5EF4-FFF2-40B4-BE49-F238E27FC236}">
                <a16:creationId xmlns="" xmlns:a16="http://schemas.microsoft.com/office/drawing/2014/main" id="{19340B3D-D843-4CC4-A38A-CA852E61418E}"/>
              </a:ext>
            </a:extLst>
          </p:cNvPr>
          <p:cNvSpPr txBox="1">
            <a:spLocks/>
          </p:cNvSpPr>
          <p:nvPr/>
        </p:nvSpPr>
        <p:spPr>
          <a:xfrm>
            <a:off x="312174" y="2483966"/>
            <a:ext cx="2921337" cy="56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Результат</a:t>
            </a:r>
            <a:endParaRPr lang="ru-RU" sz="3600" dirty="0">
              <a:solidFill>
                <a:schemeClr val="bg1"/>
              </a:solidFill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064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1D988B7-7AC3-4CE6-A8A6-C6361D188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DE51A5-2CAC-4287-9B3A-2E3957108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077" y="5400675"/>
            <a:ext cx="2758977" cy="81152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ГБУЗ ЛО </a:t>
            </a:r>
            <a:b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«ВОЛХОВСКАЯ</a:t>
            </a:r>
            <a:b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МЕЖРАЙОННАЯ </a:t>
            </a:r>
            <a:b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0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БОЛЬНИЦА»</a:t>
            </a:r>
            <a:endParaRPr lang="ru-RU" sz="20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ECDD89-C1C9-4792-A29D-CD0D430F6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399" y="914291"/>
            <a:ext cx="6675276" cy="110501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В ГБУЗ ЛО «Волховская МБ» за 2024 год и 1 квартал 2025 г.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7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и принятые меры по снижению количества нарушений</a:t>
            </a:r>
            <a:endParaRPr lang="ru-RU" sz="17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EC2C4F9-E415-4D2B-B64E-B93D76821A34}"/>
              </a:ext>
            </a:extLst>
          </p:cNvPr>
          <p:cNvCxnSpPr>
            <a:cxnSpLocks/>
          </p:cNvCxnSpPr>
          <p:nvPr/>
        </p:nvCxnSpPr>
        <p:spPr>
          <a:xfrm>
            <a:off x="1216342" y="511969"/>
            <a:ext cx="0" cy="582930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19729EB7-B8A0-497C-A719-7CC54CF05722}"/>
              </a:ext>
            </a:extLst>
          </p:cNvPr>
          <p:cNvSpPr txBox="1">
            <a:spLocks/>
          </p:cNvSpPr>
          <p:nvPr/>
        </p:nvSpPr>
        <p:spPr>
          <a:xfrm rot="16200000">
            <a:off x="82286" y="1572500"/>
            <a:ext cx="1537318" cy="41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5A6172F-1A16-416D-B5D1-D360DAD37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56" y="5519802"/>
            <a:ext cx="3594887" cy="4219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5FEC684-C86C-44FA-BB7C-168243C6D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77" y="1012206"/>
            <a:ext cx="2301014" cy="2301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277" y="3103453"/>
            <a:ext cx="587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B567E"/>
                </a:solidFill>
              </a:rPr>
              <a:t>БЛАГОДАРЮ ЗА ВНИМАНИЕ!</a:t>
            </a:r>
            <a:endParaRPr lang="ru-RU" sz="3600" dirty="0">
              <a:solidFill>
                <a:srgbClr val="0B5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40C4675-A2DE-4B0E-96BC-E2A7F8F33745}"/>
              </a:ext>
            </a:extLst>
          </p:cNvPr>
          <p:cNvSpPr txBox="1">
            <a:spLocks/>
          </p:cNvSpPr>
          <p:nvPr/>
        </p:nvSpPr>
        <p:spPr>
          <a:xfrm>
            <a:off x="4198619" y="376557"/>
            <a:ext cx="6650355" cy="48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Общие сведения о медицинском учреждении</a:t>
            </a:r>
            <a:endParaRPr lang="ru-RU" sz="20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036B19E-B8EA-429A-A452-BDB4121337CB}"/>
              </a:ext>
            </a:extLst>
          </p:cNvPr>
          <p:cNvSpPr txBox="1">
            <a:spLocks/>
          </p:cNvSpPr>
          <p:nvPr/>
        </p:nvSpPr>
        <p:spPr>
          <a:xfrm>
            <a:off x="11087100" y="3657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5561112-513C-427D-8937-84E6A07F9CEF}"/>
              </a:ext>
            </a:extLst>
          </p:cNvPr>
          <p:cNvCxnSpPr>
            <a:cxnSpLocks/>
          </p:cNvCxnSpPr>
          <p:nvPr/>
        </p:nvCxnSpPr>
        <p:spPr>
          <a:xfrm flipH="1">
            <a:off x="4361135" y="1322548"/>
            <a:ext cx="7202803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B8ECB1B-05A6-435C-9313-FB03882C051A}"/>
              </a:ext>
            </a:extLst>
          </p:cNvPr>
          <p:cNvCxnSpPr>
            <a:cxnSpLocks/>
          </p:cNvCxnSpPr>
          <p:nvPr/>
        </p:nvCxnSpPr>
        <p:spPr>
          <a:xfrm flipH="1">
            <a:off x="4361135" y="2951964"/>
            <a:ext cx="7202803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D5EEE36-4ECF-42EC-BC6B-19A72BB4D880}"/>
              </a:ext>
            </a:extLst>
          </p:cNvPr>
          <p:cNvCxnSpPr>
            <a:cxnSpLocks/>
          </p:cNvCxnSpPr>
          <p:nvPr/>
        </p:nvCxnSpPr>
        <p:spPr>
          <a:xfrm flipH="1">
            <a:off x="4361135" y="3760943"/>
            <a:ext cx="7202803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7AB0A7F-0316-4F64-89B2-7A663ED4B171}"/>
              </a:ext>
            </a:extLst>
          </p:cNvPr>
          <p:cNvCxnSpPr>
            <a:cxnSpLocks/>
          </p:cNvCxnSpPr>
          <p:nvPr/>
        </p:nvCxnSpPr>
        <p:spPr>
          <a:xfrm flipH="1">
            <a:off x="4361135" y="4576169"/>
            <a:ext cx="7202803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CB30A0E-805B-432A-B4E2-9D8C56CC5133}"/>
              </a:ext>
            </a:extLst>
          </p:cNvPr>
          <p:cNvCxnSpPr>
            <a:cxnSpLocks/>
          </p:cNvCxnSpPr>
          <p:nvPr/>
        </p:nvCxnSpPr>
        <p:spPr>
          <a:xfrm flipH="1">
            <a:off x="4361135" y="5397674"/>
            <a:ext cx="7202803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1ED28B-665D-4E9E-8AC8-43DA10ED6095}"/>
              </a:ext>
            </a:extLst>
          </p:cNvPr>
          <p:cNvCxnSpPr>
            <a:cxnSpLocks/>
          </p:cNvCxnSpPr>
          <p:nvPr/>
        </p:nvCxnSpPr>
        <p:spPr>
          <a:xfrm flipH="1">
            <a:off x="4354579" y="2137325"/>
            <a:ext cx="7202803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2E097D80-9543-4F0F-850F-A8A897BA1B1B}"/>
              </a:ext>
            </a:extLst>
          </p:cNvPr>
          <p:cNvSpPr txBox="1">
            <a:spLocks/>
          </p:cNvSpPr>
          <p:nvPr/>
        </p:nvSpPr>
        <p:spPr>
          <a:xfrm>
            <a:off x="4324099" y="1646176"/>
            <a:ext cx="1741421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Население</a:t>
            </a:r>
            <a:endParaRPr lang="ru-RU" sz="12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D98F25FB-DD75-4F40-8D7F-EA111900A9FC}"/>
              </a:ext>
            </a:extLst>
          </p:cNvPr>
          <p:cNvSpPr txBox="1">
            <a:spLocks/>
          </p:cNvSpPr>
          <p:nvPr/>
        </p:nvSpPr>
        <p:spPr>
          <a:xfrm>
            <a:off x="4324099" y="2408177"/>
            <a:ext cx="1741421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Коечный фонд ОМС </a:t>
            </a:r>
            <a:endParaRPr lang="ru-RU" sz="12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="" xmlns:a16="http://schemas.microsoft.com/office/drawing/2014/main" id="{6615DDB4-D9AE-458F-9C07-DD78FE69A43D}"/>
              </a:ext>
            </a:extLst>
          </p:cNvPr>
          <p:cNvSpPr txBox="1">
            <a:spLocks/>
          </p:cNvSpPr>
          <p:nvPr/>
        </p:nvSpPr>
        <p:spPr>
          <a:xfrm>
            <a:off x="4324099" y="3215897"/>
            <a:ext cx="2305301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Мощность амбулаторная</a:t>
            </a:r>
            <a:endParaRPr lang="ru-RU" sz="12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9D48371E-8AE2-4CEE-9D74-6B624F684287}"/>
              </a:ext>
            </a:extLst>
          </p:cNvPr>
          <p:cNvSpPr txBox="1">
            <a:spLocks/>
          </p:cNvSpPr>
          <p:nvPr/>
        </p:nvSpPr>
        <p:spPr>
          <a:xfrm>
            <a:off x="4324099" y="4042679"/>
            <a:ext cx="1741421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Структура</a:t>
            </a:r>
            <a:endParaRPr lang="ru-RU" sz="12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047FD17B-27E2-466E-B537-98D68F762097}"/>
              </a:ext>
            </a:extLst>
          </p:cNvPr>
          <p:cNvSpPr txBox="1">
            <a:spLocks/>
          </p:cNvSpPr>
          <p:nvPr/>
        </p:nvSpPr>
        <p:spPr>
          <a:xfrm>
            <a:off x="4324099" y="4850030"/>
            <a:ext cx="1741421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Кадровый состав</a:t>
            </a:r>
            <a:endParaRPr lang="ru-RU" sz="12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39" name="Подзаголовок 2">
            <a:extLst>
              <a:ext uri="{FF2B5EF4-FFF2-40B4-BE49-F238E27FC236}">
                <a16:creationId xmlns="" xmlns:a16="http://schemas.microsoft.com/office/drawing/2014/main" id="{EB02D911-35E0-4A46-9A5C-04F5520911EB}"/>
              </a:ext>
            </a:extLst>
          </p:cNvPr>
          <p:cNvSpPr txBox="1">
            <a:spLocks/>
          </p:cNvSpPr>
          <p:nvPr/>
        </p:nvSpPr>
        <p:spPr>
          <a:xfrm>
            <a:off x="6423283" y="4046758"/>
            <a:ext cx="5511542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6 поликлиник, 4 амбулатории, 10 ФАП, 5 стационаров, 10 постов СМП</a:t>
            </a:r>
            <a:endParaRPr lang="ru-RU" sz="12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42" name="Подзаголовок 2">
            <a:extLst>
              <a:ext uri="{FF2B5EF4-FFF2-40B4-BE49-F238E27FC236}">
                <a16:creationId xmlns="" xmlns:a16="http://schemas.microsoft.com/office/drawing/2014/main" id="{D059AD44-05C6-4A71-A1BD-C0531117DC85}"/>
              </a:ext>
            </a:extLst>
          </p:cNvPr>
          <p:cNvSpPr txBox="1">
            <a:spLocks/>
          </p:cNvSpPr>
          <p:nvPr/>
        </p:nvSpPr>
        <p:spPr>
          <a:xfrm>
            <a:off x="6371722" y="3212006"/>
            <a:ext cx="2425316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1905 посещений в смену</a:t>
            </a:r>
            <a:endParaRPr lang="ru-RU" sz="12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43" name="Подзаголовок 2">
            <a:extLst>
              <a:ext uri="{FF2B5EF4-FFF2-40B4-BE49-F238E27FC236}">
                <a16:creationId xmlns="" xmlns:a16="http://schemas.microsoft.com/office/drawing/2014/main" id="{0E5CCF4F-8A3D-4CD8-8E28-901EB9B174A3}"/>
              </a:ext>
            </a:extLst>
          </p:cNvPr>
          <p:cNvSpPr txBox="1">
            <a:spLocks/>
          </p:cNvSpPr>
          <p:nvPr/>
        </p:nvSpPr>
        <p:spPr>
          <a:xfrm>
            <a:off x="6290059" y="2408177"/>
            <a:ext cx="1453640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КС – 344 койки  </a:t>
            </a:r>
            <a:endParaRPr lang="ru-RU" sz="12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44" name="Подзаголовок 2">
            <a:extLst>
              <a:ext uri="{FF2B5EF4-FFF2-40B4-BE49-F238E27FC236}">
                <a16:creationId xmlns="" xmlns:a16="http://schemas.microsoft.com/office/drawing/2014/main" id="{7EA14334-63EE-4BF0-B019-8DBB299F8A89}"/>
              </a:ext>
            </a:extLst>
          </p:cNvPr>
          <p:cNvSpPr txBox="1">
            <a:spLocks/>
          </p:cNvSpPr>
          <p:nvPr/>
        </p:nvSpPr>
        <p:spPr>
          <a:xfrm>
            <a:off x="6423283" y="4842310"/>
            <a:ext cx="4568566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Всего – 1568, врачи - 180, средний </a:t>
            </a:r>
            <a:r>
              <a:rPr lang="ru-RU" sz="1200" dirty="0" err="1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мед.персонал</a:t>
            </a:r>
            <a:r>
              <a:rPr lang="ru-RU" sz="12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 - 505  </a:t>
            </a:r>
            <a:endParaRPr lang="ru-RU" sz="12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71" name="Подзаголовок 2">
            <a:extLst>
              <a:ext uri="{FF2B5EF4-FFF2-40B4-BE49-F238E27FC236}">
                <a16:creationId xmlns="" xmlns:a16="http://schemas.microsoft.com/office/drawing/2014/main" id="{824A330F-5109-454D-8986-34B60B1CB3F4}"/>
              </a:ext>
            </a:extLst>
          </p:cNvPr>
          <p:cNvSpPr txBox="1">
            <a:spLocks/>
          </p:cNvSpPr>
          <p:nvPr/>
        </p:nvSpPr>
        <p:spPr>
          <a:xfrm>
            <a:off x="6423282" y="1646176"/>
            <a:ext cx="4568567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– 78679 человек,   прикрепленное – 64879 человек  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EC0F183-6328-4BB0-9BB0-1F5373B63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5254" cy="6858000"/>
          </a:xfrm>
          <a:prstGeom prst="rect">
            <a:avLst/>
          </a:prstGeom>
        </p:spPr>
      </p:pic>
      <p:sp>
        <p:nvSpPr>
          <p:cNvPr id="51" name="Подзаголовок 2">
            <a:extLst>
              <a:ext uri="{FF2B5EF4-FFF2-40B4-BE49-F238E27FC236}">
                <a16:creationId xmlns="" xmlns:a16="http://schemas.microsoft.com/office/drawing/2014/main" id="{0E5CCF4F-8A3D-4CD8-8E28-901EB9B174A3}"/>
              </a:ext>
            </a:extLst>
          </p:cNvPr>
          <p:cNvSpPr txBox="1">
            <a:spLocks/>
          </p:cNvSpPr>
          <p:nvPr/>
        </p:nvSpPr>
        <p:spPr>
          <a:xfrm>
            <a:off x="7743699" y="2408177"/>
            <a:ext cx="1655571" cy="30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Д</a:t>
            </a:r>
            <a:r>
              <a:rPr lang="ru-RU" sz="12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С – 123 койки  </a:t>
            </a:r>
            <a:endParaRPr lang="ru-RU" sz="12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3429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2C569C-11D2-457D-BB7C-8282D124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-1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876299" y="709711"/>
            <a:ext cx="9010651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7060C48-DDAC-4705-A91A-F53F286CB482}"/>
              </a:ext>
            </a:extLst>
          </p:cNvPr>
          <p:cNvSpPr txBox="1">
            <a:spLocks/>
          </p:cNvSpPr>
          <p:nvPr/>
        </p:nvSpPr>
        <p:spPr>
          <a:xfrm>
            <a:off x="11087100" y="5943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91BE861-59CE-45F8-82BB-CBBCA1D15079}"/>
              </a:ext>
            </a:extLst>
          </p:cNvPr>
          <p:cNvCxnSpPr>
            <a:cxnSpLocks/>
          </p:cNvCxnSpPr>
          <p:nvPr/>
        </p:nvCxnSpPr>
        <p:spPr>
          <a:xfrm flipH="1">
            <a:off x="510540" y="1276828"/>
            <a:ext cx="11167699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876298" y="1625473"/>
            <a:ext cx="9010651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ЭКМП в 2023 году – </a:t>
            </a: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2555,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    в </a:t>
            </a: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2024 году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– 2914,      в 1 кв. 2025 года - 211 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3905249" y="1625472"/>
            <a:ext cx="3667125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73554156"/>
              </p:ext>
            </p:extLst>
          </p:nvPr>
        </p:nvGraphicFramePr>
        <p:xfrm>
          <a:off x="1066800" y="2085975"/>
          <a:ext cx="10233659" cy="404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225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2C569C-11D2-457D-BB7C-8282D124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-1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876299" y="709711"/>
            <a:ext cx="6619875" cy="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7060C48-DDAC-4705-A91A-F53F286CB482}"/>
              </a:ext>
            </a:extLst>
          </p:cNvPr>
          <p:cNvSpPr txBox="1">
            <a:spLocks/>
          </p:cNvSpPr>
          <p:nvPr/>
        </p:nvSpPr>
        <p:spPr>
          <a:xfrm>
            <a:off x="11087100" y="5943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4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91BE861-59CE-45F8-82BB-CBBCA1D15079}"/>
              </a:ext>
            </a:extLst>
          </p:cNvPr>
          <p:cNvCxnSpPr>
            <a:cxnSpLocks/>
          </p:cNvCxnSpPr>
          <p:nvPr/>
        </p:nvCxnSpPr>
        <p:spPr>
          <a:xfrm flipH="1">
            <a:off x="510540" y="1276828"/>
            <a:ext cx="11167699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704850" y="1646173"/>
            <a:ext cx="5037113" cy="877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ЭКМП с нарушениями </a:t>
            </a:r>
            <a:r>
              <a:rPr lang="ru-RU" sz="1400" b="1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2024</a:t>
            </a:r>
            <a:r>
              <a:rPr lang="ru-RU" sz="1400" b="1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 году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– 1706  (58,5%)</a:t>
            </a:r>
          </a:p>
          <a:p>
            <a:pPr marL="0" indent="0" algn="ct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</a:t>
            </a: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ЭКМП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с </a:t>
            </a: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нарушениями в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2023 </a:t>
            </a: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году –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1461  (57,2%)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  <a:p>
            <a:pPr marL="0" indent="0" algn="ctr">
              <a:buNone/>
            </a:pP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6324600" y="1646173"/>
            <a:ext cx="5189220" cy="66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ЭКМП с нарушениями в </a:t>
            </a:r>
            <a:r>
              <a:rPr lang="ru-RU" sz="1400" b="1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1 кв.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2025</a:t>
            </a:r>
            <a:r>
              <a:rPr lang="ru-RU" sz="1400" b="1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 года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– 118 (55,9%)</a:t>
            </a:r>
          </a:p>
          <a:p>
            <a:pPr marL="0" indent="0" algn="ctr">
              <a:buNone/>
            </a:pP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ЭКМП с нарушениями в 1 кв.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2024 </a:t>
            </a:r>
            <a:r>
              <a:rPr lang="ru-RU" sz="1400" dirty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года – 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413 (51,2%)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  <a:p>
            <a:pPr marL="0" indent="0" algn="ctr">
              <a:buNone/>
            </a:pP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91308578"/>
              </p:ext>
            </p:extLst>
          </p:nvPr>
        </p:nvGraphicFramePr>
        <p:xfrm>
          <a:off x="529589" y="2314575"/>
          <a:ext cx="5607050" cy="375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54385845"/>
              </p:ext>
            </p:extLst>
          </p:nvPr>
        </p:nvGraphicFramePr>
        <p:xfrm>
          <a:off x="6412819" y="2227019"/>
          <a:ext cx="5265420" cy="382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2784450" y="6006990"/>
            <a:ext cx="7626375" cy="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Нарушения по разделу 3  в 2024 году – 48,8% от всех ЭКМП, в 2023 году – 40,0%. 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632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2C569C-11D2-457D-BB7C-8282D124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-1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876299" y="709711"/>
            <a:ext cx="6619875" cy="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7060C48-DDAC-4705-A91A-F53F286CB482}"/>
              </a:ext>
            </a:extLst>
          </p:cNvPr>
          <p:cNvSpPr txBox="1">
            <a:spLocks/>
          </p:cNvSpPr>
          <p:nvPr/>
        </p:nvSpPr>
        <p:spPr>
          <a:xfrm>
            <a:off x="11087100" y="5943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5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91BE861-59CE-45F8-82BB-CBBCA1D15079}"/>
              </a:ext>
            </a:extLst>
          </p:cNvPr>
          <p:cNvCxnSpPr>
            <a:cxnSpLocks/>
          </p:cNvCxnSpPr>
          <p:nvPr/>
        </p:nvCxnSpPr>
        <p:spPr>
          <a:xfrm flipH="1">
            <a:off x="510540" y="1276828"/>
            <a:ext cx="11167699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1724025" y="1646174"/>
            <a:ext cx="3028950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ЭКМП в 2024 году - 2914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99536561"/>
              </p:ext>
            </p:extLst>
          </p:nvPr>
        </p:nvGraphicFramePr>
        <p:xfrm>
          <a:off x="981075" y="2381250"/>
          <a:ext cx="4857750" cy="356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6724649" y="1646173"/>
            <a:ext cx="3667125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Всего ЭКМП в 1 кв. 2025 года - 211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19168077"/>
              </p:ext>
            </p:extLst>
          </p:nvPr>
        </p:nvGraphicFramePr>
        <p:xfrm>
          <a:off x="5380672" y="2381250"/>
          <a:ext cx="5919788" cy="354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472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2C569C-11D2-457D-BB7C-8282D124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-1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876299" y="709711"/>
            <a:ext cx="6619875" cy="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7060C48-DDAC-4705-A91A-F53F286CB482}"/>
              </a:ext>
            </a:extLst>
          </p:cNvPr>
          <p:cNvSpPr txBox="1">
            <a:spLocks/>
          </p:cNvSpPr>
          <p:nvPr/>
        </p:nvSpPr>
        <p:spPr>
          <a:xfrm>
            <a:off x="11087100" y="5943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6</a:t>
            </a:r>
            <a:endParaRPr lang="ru-RU" sz="36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91BE861-59CE-45F8-82BB-CBBCA1D15079}"/>
              </a:ext>
            </a:extLst>
          </p:cNvPr>
          <p:cNvCxnSpPr>
            <a:cxnSpLocks/>
          </p:cNvCxnSpPr>
          <p:nvPr/>
        </p:nvCxnSpPr>
        <p:spPr>
          <a:xfrm flipH="1">
            <a:off x="510540" y="1276828"/>
            <a:ext cx="11167699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876299" y="1463818"/>
            <a:ext cx="9244245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Структура выявленных нарушений ЭКМП </a:t>
            </a:r>
            <a:endParaRPr lang="ru-RU" sz="18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0380153"/>
              </p:ext>
            </p:extLst>
          </p:nvPr>
        </p:nvGraphicFramePr>
        <p:xfrm>
          <a:off x="1464815" y="2094271"/>
          <a:ext cx="7187571" cy="38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034112" y="3017564"/>
            <a:ext cx="1859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Прочие нарушения</a:t>
            </a:r>
          </a:p>
          <a:p>
            <a:r>
              <a:rPr lang="ru-RU" sz="1600" dirty="0" smtClean="0"/>
              <a:t>(кроме раздел 3): </a:t>
            </a:r>
          </a:p>
          <a:p>
            <a:r>
              <a:rPr lang="ru-RU" sz="1400" dirty="0" smtClean="0"/>
              <a:t>КС – 13,5%</a:t>
            </a:r>
          </a:p>
          <a:p>
            <a:r>
              <a:rPr lang="ru-RU" sz="1400" dirty="0" smtClean="0"/>
              <a:t>ДС – 32,0%</a:t>
            </a:r>
          </a:p>
          <a:p>
            <a:r>
              <a:rPr lang="ru-RU" sz="1400" dirty="0" smtClean="0"/>
              <a:t>АМП – 16,8%</a:t>
            </a:r>
          </a:p>
          <a:p>
            <a:r>
              <a:rPr lang="ru-RU" sz="1400" dirty="0" smtClean="0"/>
              <a:t>СМП – 34,4%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6666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2C569C-11D2-457D-BB7C-8282D124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-1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876299" y="709711"/>
            <a:ext cx="6619875" cy="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7060C48-DDAC-4705-A91A-F53F286CB482}"/>
              </a:ext>
            </a:extLst>
          </p:cNvPr>
          <p:cNvSpPr txBox="1">
            <a:spLocks/>
          </p:cNvSpPr>
          <p:nvPr/>
        </p:nvSpPr>
        <p:spPr>
          <a:xfrm>
            <a:off x="11087100" y="5943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7</a:t>
            </a:r>
            <a:endParaRPr lang="ru-RU" sz="36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91BE861-59CE-45F8-82BB-CBBCA1D15079}"/>
              </a:ext>
            </a:extLst>
          </p:cNvPr>
          <p:cNvCxnSpPr>
            <a:cxnSpLocks/>
          </p:cNvCxnSpPr>
          <p:nvPr/>
        </p:nvCxnSpPr>
        <p:spPr>
          <a:xfrm flipH="1">
            <a:off x="510540" y="1276828"/>
            <a:ext cx="11167699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876299" y="1463818"/>
            <a:ext cx="9244245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Структура нарушений </a:t>
            </a:r>
            <a:r>
              <a:rPr lang="ru-RU" sz="16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по разделу 3 в общей структуре ЭКМП </a:t>
            </a:r>
            <a:endParaRPr lang="ru-RU" sz="16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03423601"/>
              </p:ext>
            </p:extLst>
          </p:nvPr>
        </p:nvGraphicFramePr>
        <p:xfrm>
          <a:off x="747253" y="1966452"/>
          <a:ext cx="5358580" cy="413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97162" y="372886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2024</a:t>
            </a:r>
            <a:endParaRPr lang="ru-RU" sz="1600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79627345"/>
              </p:ext>
            </p:extLst>
          </p:nvPr>
        </p:nvGraphicFramePr>
        <p:xfrm>
          <a:off x="5261762" y="1831231"/>
          <a:ext cx="6069781" cy="430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172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2C569C-11D2-457D-BB7C-8282D124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-1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ED3931-5518-413B-BA79-F12BF15795BD}"/>
              </a:ext>
            </a:extLst>
          </p:cNvPr>
          <p:cNvSpPr txBox="1">
            <a:spLocks/>
          </p:cNvSpPr>
          <p:nvPr/>
        </p:nvSpPr>
        <p:spPr>
          <a:xfrm>
            <a:off x="876299" y="709711"/>
            <a:ext cx="6619875" cy="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Анализ результатов экспертизы качества медицинской помощи</a:t>
            </a:r>
            <a:endParaRPr lang="ru-RU" sz="19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7060C48-DDAC-4705-A91A-F53F286CB482}"/>
              </a:ext>
            </a:extLst>
          </p:cNvPr>
          <p:cNvSpPr txBox="1">
            <a:spLocks/>
          </p:cNvSpPr>
          <p:nvPr/>
        </p:nvSpPr>
        <p:spPr>
          <a:xfrm>
            <a:off x="11087100" y="5943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8</a:t>
            </a:r>
            <a:endParaRPr lang="ru-RU" sz="36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91BE861-59CE-45F8-82BB-CBBCA1D15079}"/>
              </a:ext>
            </a:extLst>
          </p:cNvPr>
          <p:cNvCxnSpPr>
            <a:cxnSpLocks/>
          </p:cNvCxnSpPr>
          <p:nvPr/>
        </p:nvCxnSpPr>
        <p:spPr>
          <a:xfrm flipH="1">
            <a:off x="510540" y="1276828"/>
            <a:ext cx="11167699" cy="0"/>
          </a:xfrm>
          <a:prstGeom prst="line">
            <a:avLst/>
          </a:prstGeom>
          <a:ln>
            <a:solidFill>
              <a:srgbClr val="00AE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A71C5610-E7B8-4D02-A7C0-7F42556CDAAD}"/>
              </a:ext>
            </a:extLst>
          </p:cNvPr>
          <p:cNvSpPr txBox="1">
            <a:spLocks/>
          </p:cNvSpPr>
          <p:nvPr/>
        </p:nvSpPr>
        <p:spPr>
          <a:xfrm>
            <a:off x="876299" y="1463818"/>
            <a:ext cx="9244245" cy="3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Динамика % нарушений по разделу 3 в общей структуре ЭКМП </a:t>
            </a:r>
            <a:endParaRPr lang="ru-RU" sz="16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8847968"/>
              </p:ext>
            </p:extLst>
          </p:nvPr>
        </p:nvGraphicFramePr>
        <p:xfrm>
          <a:off x="1762125" y="2085975"/>
          <a:ext cx="8466114" cy="398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7825" y="292963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случая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56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C6ADD0BC-BD20-4FA9-8DFB-191C52C84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8471" cy="6858000"/>
          </a:xfrm>
          <a:prstGeom prst="rect">
            <a:avLst/>
          </a:prstGeom>
        </p:spPr>
      </p:pic>
      <p:sp>
        <p:nvSpPr>
          <p:cNvPr id="57" name="Подзаголовок 2">
            <a:extLst>
              <a:ext uri="{FF2B5EF4-FFF2-40B4-BE49-F238E27FC236}">
                <a16:creationId xmlns="" xmlns:a16="http://schemas.microsoft.com/office/drawing/2014/main" id="{B82B7644-DC28-4CA0-AFE4-7B935B9A6A8C}"/>
              </a:ext>
            </a:extLst>
          </p:cNvPr>
          <p:cNvSpPr txBox="1">
            <a:spLocks/>
          </p:cNvSpPr>
          <p:nvPr/>
        </p:nvSpPr>
        <p:spPr>
          <a:xfrm>
            <a:off x="11087100" y="365760"/>
            <a:ext cx="426720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9</a:t>
            </a:r>
            <a:endParaRPr lang="ru-RU" sz="36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58" name="Подзаголовок 2">
            <a:extLst>
              <a:ext uri="{FF2B5EF4-FFF2-40B4-BE49-F238E27FC236}">
                <a16:creationId xmlns="" xmlns:a16="http://schemas.microsoft.com/office/drawing/2014/main" id="{0827149E-0056-467E-8B6A-4EC34EDED6DD}"/>
              </a:ext>
            </a:extLst>
          </p:cNvPr>
          <p:cNvSpPr txBox="1">
            <a:spLocks/>
          </p:cNvSpPr>
          <p:nvPr/>
        </p:nvSpPr>
        <p:spPr>
          <a:xfrm>
            <a:off x="381000" y="2151376"/>
            <a:ext cx="2921337" cy="56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rgbClr val="0B567E"/>
                </a:solidFill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Мероприятия</a:t>
            </a:r>
            <a:endParaRPr lang="ru-RU" sz="3200" dirty="0">
              <a:solidFill>
                <a:srgbClr val="0B567E"/>
              </a:solidFill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59" name="Подзаголовок 2">
            <a:extLst>
              <a:ext uri="{FF2B5EF4-FFF2-40B4-BE49-F238E27FC236}">
                <a16:creationId xmlns="" xmlns:a16="http://schemas.microsoft.com/office/drawing/2014/main" id="{FA57B45E-47E1-42FC-BF01-BAC746025A6D}"/>
              </a:ext>
            </a:extLst>
          </p:cNvPr>
          <p:cNvSpPr txBox="1">
            <a:spLocks/>
          </p:cNvSpPr>
          <p:nvPr/>
        </p:nvSpPr>
        <p:spPr>
          <a:xfrm>
            <a:off x="572938" y="2694440"/>
            <a:ext cx="2537460" cy="131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</a:t>
            </a:r>
            <a:r>
              <a:rPr lang="ru-RU" sz="1600" dirty="0" smtClean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о снижению количества нарушений по результатам ЭКМП</a:t>
            </a:r>
            <a:endParaRPr lang="ru-RU" sz="1600" dirty="0">
              <a:solidFill>
                <a:srgbClr val="0B567E"/>
              </a:solidFill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80" name="Подзаголовок 2">
            <a:extLst>
              <a:ext uri="{FF2B5EF4-FFF2-40B4-BE49-F238E27FC236}">
                <a16:creationId xmlns="" xmlns:a16="http://schemas.microsoft.com/office/drawing/2014/main" id="{A86203A8-2C1F-447B-B82C-5ACDAD726524}"/>
              </a:ext>
            </a:extLst>
          </p:cNvPr>
          <p:cNvSpPr txBox="1">
            <a:spLocks/>
          </p:cNvSpPr>
          <p:nvPr/>
        </p:nvSpPr>
        <p:spPr>
          <a:xfrm>
            <a:off x="7139941" y="1286034"/>
            <a:ext cx="719934" cy="34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2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01</a:t>
            </a:r>
          </a:p>
        </p:txBody>
      </p:sp>
      <p:sp>
        <p:nvSpPr>
          <p:cNvPr id="81" name="Подзаголовок 2">
            <a:extLst>
              <a:ext uri="{FF2B5EF4-FFF2-40B4-BE49-F238E27FC236}">
                <a16:creationId xmlns="" xmlns:a16="http://schemas.microsoft.com/office/drawing/2014/main" id="{75AC54E0-2437-4692-91EC-19A933FF434A}"/>
              </a:ext>
            </a:extLst>
          </p:cNvPr>
          <p:cNvSpPr txBox="1">
            <a:spLocks/>
          </p:cNvSpPr>
          <p:nvPr/>
        </p:nvSpPr>
        <p:spPr>
          <a:xfrm>
            <a:off x="4884421" y="1694497"/>
            <a:ext cx="2975453" cy="33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Правовое регулирование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82" name="Подзаголовок 2">
            <a:extLst>
              <a:ext uri="{FF2B5EF4-FFF2-40B4-BE49-F238E27FC236}">
                <a16:creationId xmlns="" xmlns:a16="http://schemas.microsoft.com/office/drawing/2014/main" id="{3BF07156-01B7-4941-A5F5-D9FDF4BC6E0B}"/>
              </a:ext>
            </a:extLst>
          </p:cNvPr>
          <p:cNvSpPr txBox="1">
            <a:spLocks/>
          </p:cNvSpPr>
          <p:nvPr/>
        </p:nvSpPr>
        <p:spPr>
          <a:xfrm>
            <a:off x="4751081" y="1988462"/>
            <a:ext cx="3108793" cy="49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dirty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л</a:t>
            </a: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окальный нормативный акт: персональная ответственность, алгоритмы взаимодействия, алгоритмы ведения медицинской документации</a:t>
            </a:r>
            <a:endParaRPr lang="ru-RU" sz="10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83" name="Подзаголовок 2">
            <a:extLst>
              <a:ext uri="{FF2B5EF4-FFF2-40B4-BE49-F238E27FC236}">
                <a16:creationId xmlns="" xmlns:a16="http://schemas.microsoft.com/office/drawing/2014/main" id="{7580ED59-AB13-4B68-91EE-9BA95C3718F7}"/>
              </a:ext>
            </a:extLst>
          </p:cNvPr>
          <p:cNvSpPr txBox="1">
            <a:spLocks/>
          </p:cNvSpPr>
          <p:nvPr/>
        </p:nvSpPr>
        <p:spPr>
          <a:xfrm>
            <a:off x="7139941" y="3005750"/>
            <a:ext cx="719934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2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03</a:t>
            </a:r>
          </a:p>
        </p:txBody>
      </p:sp>
      <p:sp>
        <p:nvSpPr>
          <p:cNvPr id="84" name="Подзаголовок 2">
            <a:extLst>
              <a:ext uri="{FF2B5EF4-FFF2-40B4-BE49-F238E27FC236}">
                <a16:creationId xmlns="" xmlns:a16="http://schemas.microsoft.com/office/drawing/2014/main" id="{07B53D19-943C-4815-9E76-EE900E46CB1E}"/>
              </a:ext>
            </a:extLst>
          </p:cNvPr>
          <p:cNvSpPr txBox="1">
            <a:spLocks/>
          </p:cNvSpPr>
          <p:nvPr/>
        </p:nvSpPr>
        <p:spPr>
          <a:xfrm>
            <a:off x="6118453" y="3414213"/>
            <a:ext cx="1741421" cy="29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Е</a:t>
            </a: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диная МИС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85" name="Подзаголовок 2">
            <a:extLst>
              <a:ext uri="{FF2B5EF4-FFF2-40B4-BE49-F238E27FC236}">
                <a16:creationId xmlns="" xmlns:a16="http://schemas.microsoft.com/office/drawing/2014/main" id="{D2115F70-C12F-4ADF-848A-29AB361317B5}"/>
              </a:ext>
            </a:extLst>
          </p:cNvPr>
          <p:cNvSpPr txBox="1">
            <a:spLocks/>
          </p:cNvSpPr>
          <p:nvPr/>
        </p:nvSpPr>
        <p:spPr>
          <a:xfrm>
            <a:off x="5652319" y="3708178"/>
            <a:ext cx="2207555" cy="60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Автоматизированный контроль полноты и качества заполнения медицинской документации. Контроль выставления счетов, КСГ, ФЛК </a:t>
            </a:r>
            <a:endParaRPr lang="ru-RU" sz="10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86" name="Подзаголовок 2">
            <a:extLst>
              <a:ext uri="{FF2B5EF4-FFF2-40B4-BE49-F238E27FC236}">
                <a16:creationId xmlns="" xmlns:a16="http://schemas.microsoft.com/office/drawing/2014/main" id="{59C26947-E946-4AB9-8D0F-47257B259F32}"/>
              </a:ext>
            </a:extLst>
          </p:cNvPr>
          <p:cNvSpPr txBox="1">
            <a:spLocks/>
          </p:cNvSpPr>
          <p:nvPr/>
        </p:nvSpPr>
        <p:spPr>
          <a:xfrm>
            <a:off x="7139941" y="4709704"/>
            <a:ext cx="719934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2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05</a:t>
            </a:r>
          </a:p>
        </p:txBody>
      </p:sp>
      <p:sp>
        <p:nvSpPr>
          <p:cNvPr id="87" name="Подзаголовок 2">
            <a:extLst>
              <a:ext uri="{FF2B5EF4-FFF2-40B4-BE49-F238E27FC236}">
                <a16:creationId xmlns="" xmlns:a16="http://schemas.microsoft.com/office/drawing/2014/main" id="{F93B85F5-5889-448C-9CCC-2098642D2179}"/>
              </a:ext>
            </a:extLst>
          </p:cNvPr>
          <p:cNvSpPr txBox="1">
            <a:spLocks/>
          </p:cNvSpPr>
          <p:nvPr/>
        </p:nvSpPr>
        <p:spPr>
          <a:xfrm>
            <a:off x="6118453" y="5118167"/>
            <a:ext cx="1741421" cy="30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Переход на ЭДО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88" name="Подзаголовок 2">
            <a:extLst>
              <a:ext uri="{FF2B5EF4-FFF2-40B4-BE49-F238E27FC236}">
                <a16:creationId xmlns="" xmlns:a16="http://schemas.microsoft.com/office/drawing/2014/main" id="{466A6C20-7C9B-434D-91E1-10C7E2CC9E48}"/>
              </a:ext>
            </a:extLst>
          </p:cNvPr>
          <p:cNvSpPr txBox="1">
            <a:spLocks/>
          </p:cNvSpPr>
          <p:nvPr/>
        </p:nvSpPr>
        <p:spPr>
          <a:xfrm>
            <a:off x="4884421" y="5412132"/>
            <a:ext cx="2975454" cy="60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Внедрение единых алгоритмов электронного документооборота в части допуска эксперта СК в ЕМИС, подготовки и выгрузки ЭМД</a:t>
            </a:r>
            <a:endParaRPr lang="ru-RU" sz="10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89" name="Подзаголовок 2">
            <a:extLst>
              <a:ext uri="{FF2B5EF4-FFF2-40B4-BE49-F238E27FC236}">
                <a16:creationId xmlns="" xmlns:a16="http://schemas.microsoft.com/office/drawing/2014/main" id="{AA6DD235-97E4-43B3-9FD1-1396FEFC31CE}"/>
              </a:ext>
            </a:extLst>
          </p:cNvPr>
          <p:cNvSpPr txBox="1">
            <a:spLocks/>
          </p:cNvSpPr>
          <p:nvPr/>
        </p:nvSpPr>
        <p:spPr>
          <a:xfrm>
            <a:off x="8220259" y="1888014"/>
            <a:ext cx="719934" cy="34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02</a:t>
            </a:r>
          </a:p>
        </p:txBody>
      </p:sp>
      <p:sp>
        <p:nvSpPr>
          <p:cNvPr id="90" name="Подзаголовок 2">
            <a:extLst>
              <a:ext uri="{FF2B5EF4-FFF2-40B4-BE49-F238E27FC236}">
                <a16:creationId xmlns="" xmlns:a16="http://schemas.microsoft.com/office/drawing/2014/main" id="{E516699E-780D-48F5-9EF0-F52534DDE696}"/>
              </a:ext>
            </a:extLst>
          </p:cNvPr>
          <p:cNvSpPr txBox="1">
            <a:spLocks/>
          </p:cNvSpPr>
          <p:nvPr/>
        </p:nvSpPr>
        <p:spPr>
          <a:xfrm>
            <a:off x="8220259" y="2296476"/>
            <a:ext cx="3008180" cy="29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Трехуровневая система контроля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1" name="Подзаголовок 2">
            <a:extLst>
              <a:ext uri="{FF2B5EF4-FFF2-40B4-BE49-F238E27FC236}">
                <a16:creationId xmlns="" xmlns:a16="http://schemas.microsoft.com/office/drawing/2014/main" id="{3FD917F0-AE03-47CE-A46B-E10BA766EDC3}"/>
              </a:ext>
            </a:extLst>
          </p:cNvPr>
          <p:cNvSpPr txBox="1">
            <a:spLocks/>
          </p:cNvSpPr>
          <p:nvPr/>
        </p:nvSpPr>
        <p:spPr>
          <a:xfrm>
            <a:off x="8220258" y="2590442"/>
            <a:ext cx="3489961" cy="49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Лечащий врач – заведующий отделением – заместитель главного врача по КЭР (заместитель главного врача по медицинской части или по поликлинической работе)</a:t>
            </a:r>
            <a:endParaRPr lang="ru-RU" sz="10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sp>
        <p:nvSpPr>
          <p:cNvPr id="92" name="Подзаголовок 2">
            <a:extLst>
              <a:ext uri="{FF2B5EF4-FFF2-40B4-BE49-F238E27FC236}">
                <a16:creationId xmlns="" xmlns:a16="http://schemas.microsoft.com/office/drawing/2014/main" id="{E8CADA0C-649E-4433-8AA7-580EC1D4B77F}"/>
              </a:ext>
            </a:extLst>
          </p:cNvPr>
          <p:cNvSpPr txBox="1">
            <a:spLocks/>
          </p:cNvSpPr>
          <p:nvPr/>
        </p:nvSpPr>
        <p:spPr>
          <a:xfrm>
            <a:off x="8220259" y="3775370"/>
            <a:ext cx="719934" cy="42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rgbClr val="0B567E"/>
                </a:solidFill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04</a:t>
            </a:r>
          </a:p>
        </p:txBody>
      </p:sp>
      <p:sp>
        <p:nvSpPr>
          <p:cNvPr id="93" name="Подзаголовок 2">
            <a:extLst>
              <a:ext uri="{FF2B5EF4-FFF2-40B4-BE49-F238E27FC236}">
                <a16:creationId xmlns="" xmlns:a16="http://schemas.microsoft.com/office/drawing/2014/main" id="{380FEA44-63ED-4A3B-9766-9CB05C331481}"/>
              </a:ext>
            </a:extLst>
          </p:cNvPr>
          <p:cNvSpPr txBox="1">
            <a:spLocks/>
          </p:cNvSpPr>
          <p:nvPr/>
        </p:nvSpPr>
        <p:spPr>
          <a:xfrm>
            <a:off x="8220259" y="4183833"/>
            <a:ext cx="3617780" cy="293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Golos Text DemiBold" panose="020B0703020202020204" pitchFamily="34" charset="-52"/>
                <a:ea typeface="Golos Text VF" pitchFamily="2" charset="0"/>
                <a:cs typeface="Golos Text DemiBold" panose="020B0703020202020204" pitchFamily="34" charset="-52"/>
              </a:rPr>
              <a:t>Взаимодействие со страховыми компаниями  </a:t>
            </a:r>
            <a:endParaRPr lang="ru-RU" sz="1400" dirty="0">
              <a:latin typeface="Golos Text DemiBold" panose="020B0703020202020204" pitchFamily="34" charset="-52"/>
              <a:ea typeface="Golos Text VF" pitchFamily="2" charset="0"/>
              <a:cs typeface="Golos Text DemiBold" panose="020B0703020202020204" pitchFamily="34" charset="-52"/>
            </a:endParaRPr>
          </a:p>
        </p:txBody>
      </p:sp>
      <p:sp>
        <p:nvSpPr>
          <p:cNvPr id="94" name="Подзаголовок 2">
            <a:extLst>
              <a:ext uri="{FF2B5EF4-FFF2-40B4-BE49-F238E27FC236}">
                <a16:creationId xmlns="" xmlns:a16="http://schemas.microsoft.com/office/drawing/2014/main" id="{3ED2A68E-E9FC-4868-A7D8-AA6EDC7716A7}"/>
              </a:ext>
            </a:extLst>
          </p:cNvPr>
          <p:cNvSpPr txBox="1">
            <a:spLocks/>
          </p:cNvSpPr>
          <p:nvPr/>
        </p:nvSpPr>
        <p:spPr>
          <a:xfrm>
            <a:off x="8220259" y="4477798"/>
            <a:ext cx="3347171" cy="60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Присутствие эксперта СК в МО при проведении ЭКМП, учет аргументов МО в результатах ЭКМП</a:t>
            </a:r>
            <a:r>
              <a:rPr lang="ru-RU" sz="1000" dirty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, </a:t>
            </a: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увеличение сроков</a:t>
            </a:r>
            <a:r>
              <a:rPr lang="ru-RU" sz="1000" dirty="0" smtClean="0">
                <a:latin typeface="Golos Text Medium" panose="020B0603020202020204" pitchFamily="34" charset="-52"/>
                <a:ea typeface="Golos Text VF" pitchFamily="2" charset="0"/>
                <a:cs typeface="Golos Text Medium" panose="020B0603020202020204" pitchFamily="34" charset="-52"/>
              </a:rPr>
              <a:t> подготовки медицинской документации при запросе большого количества МД</a:t>
            </a:r>
            <a:endParaRPr lang="ru-RU" sz="1000" dirty="0">
              <a:latin typeface="Golos Text Medium" panose="020B0603020202020204" pitchFamily="34" charset="-52"/>
              <a:ea typeface="Golos Text VF" pitchFamily="2" charset="0"/>
              <a:cs typeface="Golos Text Medium" panose="020B0603020202020204" pitchFamily="34" charset="-52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4FDB9442-8CE2-4082-9E90-F6F0C1BA4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88" y="1446053"/>
            <a:ext cx="133215" cy="35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16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1042</Words>
  <Application>Microsoft Office PowerPoint</Application>
  <PresentationFormat>Широкоэкранный</PresentationFormat>
  <Paragraphs>118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Golos Text DemiBold</vt:lpstr>
      <vt:lpstr>Golos Text Medium</vt:lpstr>
      <vt:lpstr>Golos Text VF</vt:lpstr>
      <vt:lpstr>Тема Office</vt:lpstr>
      <vt:lpstr>ГБУЗ ЛО  «ВОЛХОВСКАЯ МЕЖРАЙОННАЯ  БОЛЬНИЦА»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ГБУЗ ЛО  «ВОЛХОВСКАЯ МЕЖРАЙОННАЯ  БОЛЬНИЦА»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Елагин</dc:creator>
  <cp:lastModifiedBy>Учетная запись Майкрософт</cp:lastModifiedBy>
  <cp:revision>63</cp:revision>
  <dcterms:created xsi:type="dcterms:W3CDTF">2025-05-27T17:26:38Z</dcterms:created>
  <dcterms:modified xsi:type="dcterms:W3CDTF">2025-05-28T20:14:22Z</dcterms:modified>
</cp:coreProperties>
</file>