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7" r:id="rId2"/>
    <p:sldId id="390" r:id="rId3"/>
    <p:sldId id="394" r:id="rId4"/>
    <p:sldId id="391" r:id="rId5"/>
    <p:sldId id="356" r:id="rId6"/>
    <p:sldId id="392" r:id="rId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3940" userDrawn="1">
          <p15:clr>
            <a:srgbClr val="A4A3A4"/>
          </p15:clr>
        </p15:guide>
        <p15:guide id="4" orient="horz" pos="2260" userDrawn="1">
          <p15:clr>
            <a:srgbClr val="A4A3A4"/>
          </p15:clr>
        </p15:guide>
        <p15:guide id="5" pos="40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рискина Бэлла Израилевна" initials="ББИ" lastIdx="3" clrIdx="0">
    <p:extLst>
      <p:ext uri="{19B8F6BF-5375-455C-9EA6-DF929625EA0E}">
        <p15:presenceInfo xmlns:p15="http://schemas.microsoft.com/office/powerpoint/2012/main" userId="Брискина Бэлла Израиле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CCFFCC"/>
    <a:srgbClr val="FF66CC"/>
    <a:srgbClr val="CCFFFF"/>
    <a:srgbClr val="1940E7"/>
    <a:srgbClr val="2DF387"/>
    <a:srgbClr val="FFFFCC"/>
    <a:srgbClr val="FFCCFF"/>
    <a:srgbClr val="FF9999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5" autoAdjust="0"/>
    <p:restoredTop sz="76334" autoAdjust="0"/>
  </p:normalViewPr>
  <p:slideViewPr>
    <p:cSldViewPr snapToGrid="0">
      <p:cViewPr varScale="1">
        <p:scale>
          <a:sx n="112" d="100"/>
          <a:sy n="112" d="100"/>
        </p:scale>
        <p:origin x="294" y="96"/>
      </p:cViewPr>
      <p:guideLst>
        <p:guide orient="horz" pos="2160"/>
        <p:guide pos="3840"/>
        <p:guide pos="3940"/>
        <p:guide orient="horz" pos="2260"/>
        <p:guide pos="40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9581401912530279E-2"/>
          <c:y val="0.17171296296296296"/>
          <c:w val="0.8806385674206465"/>
          <c:h val="0.6653320939049285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летальность!$J$22</c:f>
              <c:strCache>
                <c:ptCount val="1"/>
                <c:pt idx="0">
                  <c:v>Общий итог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1"/>
              <c:layout>
                <c:manualLayout>
                  <c:x val="-9.166666666666666E-2"/>
                  <c:y val="-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DDE-4FCD-B54E-F3C4C7369448}"/>
                </c:ext>
              </c:extLst>
            </c:dLbl>
            <c:dLbl>
              <c:idx val="2"/>
              <c:layout>
                <c:manualLayout>
                  <c:x val="-7.7777777777777876E-2"/>
                  <c:y val="-4.62962962962962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DDE-4FCD-B54E-F3C4C7369448}"/>
                </c:ext>
              </c:extLst>
            </c:dLbl>
            <c:dLbl>
              <c:idx val="3"/>
              <c:layout>
                <c:manualLayout>
                  <c:x val="-9.1666666666666771E-2"/>
                  <c:y val="-2.77777777777778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DDE-4FCD-B54E-F3C4C73694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летальность!$K$21:$N$21</c:f>
              <c:strCache>
                <c:ptCount val="4"/>
                <c:pt idx="1">
                  <c:v>май.25</c:v>
                </c:pt>
                <c:pt idx="2">
                  <c:v>апр.25</c:v>
                </c:pt>
                <c:pt idx="3">
                  <c:v>апрель 2024</c:v>
                </c:pt>
              </c:strCache>
            </c:strRef>
          </c:cat>
          <c:val>
            <c:numRef>
              <c:f>летальность!$K$22:$N$22</c:f>
              <c:numCache>
                <c:formatCode>General</c:formatCode>
                <c:ptCount val="4"/>
                <c:pt idx="1">
                  <c:v>872</c:v>
                </c:pt>
                <c:pt idx="2">
                  <c:v>862</c:v>
                </c:pt>
                <c:pt idx="3">
                  <c:v>1762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1DDE-4FCD-B54E-F3C4C73694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8328104"/>
        <c:axId val="478334664"/>
        <c:axId val="0"/>
      </c:bar3DChart>
      <c:catAx>
        <c:axId val="478328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78334664"/>
        <c:crosses val="autoZero"/>
        <c:auto val="1"/>
        <c:lblAlgn val="ctr"/>
        <c:lblOffset val="100"/>
        <c:noMultiLvlLbl val="0"/>
      </c:catAx>
      <c:valAx>
        <c:axId val="4783346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78328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E3C568B1-B7A7-44DB-8DB7-B7B7F90E4F74}" type="datetimeFigureOut">
              <a:rPr lang="ru-RU" smtClean="0"/>
              <a:pPr/>
              <a:t>27.06.2025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2" y="4776790"/>
            <a:ext cx="5438775" cy="390842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9751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1"/>
            <a:ext cx="2946399" cy="496888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65EB9017-A9DB-4F0B-8820-D8CB382459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054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B9017-A9DB-4F0B-8820-D8CB382459CC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341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B9017-A9DB-4F0B-8820-D8CB382459CC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698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27.06.2025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253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27.06.2025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8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27.06.2025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757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27.06.2025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535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27.06.2025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305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27.06.2025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942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27.06.2025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334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27.06.2025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357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27.06.2025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819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27.06.2025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995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0697-B4AB-4F9A-9C71-E3A64AACFF51}" type="datetimeFigureOut">
              <a:rPr lang="ru-RU" smtClean="0"/>
              <a:pPr/>
              <a:t>27.06.2025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567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10697-B4AB-4F9A-9C71-E3A64AACFF51}" type="datetimeFigureOut">
              <a:rPr lang="ru-RU" smtClean="0"/>
              <a:pPr/>
              <a:t>27.06.2025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37B9D-E249-43F6-BE90-C55D155856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94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5AE002-10D1-4EAC-BE50-40A1AE919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33" y="327991"/>
            <a:ext cx="10479157" cy="844827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Территориальный фонд обязательного медицинского страхования Ленинградской области</a:t>
            </a:r>
          </a:p>
        </p:txBody>
      </p:sp>
      <p:pic>
        <p:nvPicPr>
          <p:cNvPr id="5" name="Рисунок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7810" y="327990"/>
            <a:ext cx="807223" cy="844827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595901" y="5983305"/>
            <a:ext cx="11118289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427811" y="1197754"/>
            <a:ext cx="1128638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altLang="ru-RU" sz="20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alt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Координационный </a:t>
            </a:r>
            <a:r>
              <a:rPr lang="ru-RU" alt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 </a:t>
            </a:r>
            <a:r>
              <a:rPr lang="ru-RU" alt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alt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endParaRPr lang="ru-RU" altLang="ru-RU" sz="2000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alt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защиты прав застрахованных </a:t>
            </a:r>
            <a:r>
              <a:rPr lang="ru-RU" alt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 в сфере ОМС</a:t>
            </a:r>
          </a:p>
          <a:p>
            <a:pPr algn="ctr">
              <a:defRPr/>
            </a:pPr>
            <a:endParaRPr lang="ru-RU" altLang="ru-RU" sz="2000" b="1" dirty="0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 algn="ctr">
              <a:defRPr/>
            </a:pPr>
            <a:r>
              <a:rPr lang="ru-RU" altLang="ru-RU" sz="26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роста заболеваемости и летальности </a:t>
            </a:r>
            <a:endParaRPr lang="ru-RU" altLang="ru-RU" sz="2600" b="1" dirty="0" smtClean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altLang="ru-RU" sz="26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altLang="ru-RU" sz="26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реализации приказа ФОМС от 04.06.2018 № 104 </a:t>
            </a:r>
            <a:endParaRPr lang="ru-RU" altLang="ru-RU" sz="2600" b="1" dirty="0" smtClean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altLang="ru-RU" sz="26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altLang="ru-RU" sz="26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итогам отчета за </a:t>
            </a:r>
            <a:r>
              <a:rPr lang="ru-RU" altLang="ru-RU" sz="26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 2025 года </a:t>
            </a:r>
            <a:r>
              <a:rPr lang="ru-RU" altLang="ru-RU" sz="26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классам </a:t>
            </a:r>
            <a:r>
              <a:rPr lang="ru-RU" altLang="ru-RU" sz="2600" b="1" dirty="0" smtClean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заболеваний.</a:t>
            </a:r>
          </a:p>
          <a:p>
            <a:pPr>
              <a:defRPr/>
            </a:pPr>
            <a:r>
              <a:rPr lang="ru-RU" altLang="ru-RU" b="1" dirty="0" smtClean="0">
                <a:solidFill>
                  <a:srgbClr val="0000B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  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059561" y="5983305"/>
            <a:ext cx="68889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специалист</a:t>
            </a:r>
          </a:p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отдела ККМП и ЗПЗ Черноног О.А.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40698" y="6121804"/>
            <a:ext cx="14169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26.06.2025 г.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87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0660" y="359100"/>
            <a:ext cx="10401848" cy="5908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Случаи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оказания медицинской 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помощи застрахованным лицам, окончившихся летальным исходом принятые по результатам МЭК за май 2025 года.</a:t>
            </a:r>
            <a:endParaRPr lang="ru-RU" sz="2000" dirty="0"/>
          </a:p>
        </p:txBody>
      </p:sp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44380"/>
            <a:ext cx="976168" cy="1020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635148"/>
              </p:ext>
            </p:extLst>
          </p:nvPr>
        </p:nvGraphicFramePr>
        <p:xfrm>
          <a:off x="1136506" y="1093150"/>
          <a:ext cx="5597579" cy="5497317"/>
        </p:xfrm>
        <a:graphic>
          <a:graphicData uri="http://schemas.openxmlformats.org/drawingml/2006/table">
            <a:tbl>
              <a:tblPr/>
              <a:tblGrid>
                <a:gridCol w="1420981">
                  <a:extLst>
                    <a:ext uri="{9D8B030D-6E8A-4147-A177-3AD203B41FA5}">
                      <a16:colId xmlns:a16="http://schemas.microsoft.com/office/drawing/2014/main" val="1193855720"/>
                    </a:ext>
                  </a:extLst>
                </a:gridCol>
                <a:gridCol w="977891">
                  <a:extLst>
                    <a:ext uri="{9D8B030D-6E8A-4147-A177-3AD203B41FA5}">
                      <a16:colId xmlns:a16="http://schemas.microsoft.com/office/drawing/2014/main" val="941924930"/>
                    </a:ext>
                  </a:extLst>
                </a:gridCol>
                <a:gridCol w="475235">
                  <a:extLst>
                    <a:ext uri="{9D8B030D-6E8A-4147-A177-3AD203B41FA5}">
                      <a16:colId xmlns:a16="http://schemas.microsoft.com/office/drawing/2014/main" val="1704162146"/>
                    </a:ext>
                  </a:extLst>
                </a:gridCol>
                <a:gridCol w="712855">
                  <a:extLst>
                    <a:ext uri="{9D8B030D-6E8A-4147-A177-3AD203B41FA5}">
                      <a16:colId xmlns:a16="http://schemas.microsoft.com/office/drawing/2014/main" val="836370495"/>
                    </a:ext>
                  </a:extLst>
                </a:gridCol>
                <a:gridCol w="703716">
                  <a:extLst>
                    <a:ext uri="{9D8B030D-6E8A-4147-A177-3AD203B41FA5}">
                      <a16:colId xmlns:a16="http://schemas.microsoft.com/office/drawing/2014/main" val="1862075443"/>
                    </a:ext>
                  </a:extLst>
                </a:gridCol>
                <a:gridCol w="612326">
                  <a:extLst>
                    <a:ext uri="{9D8B030D-6E8A-4147-A177-3AD203B41FA5}">
                      <a16:colId xmlns:a16="http://schemas.microsoft.com/office/drawing/2014/main" val="4277215949"/>
                    </a:ext>
                  </a:extLst>
                </a:gridCol>
                <a:gridCol w="694575">
                  <a:extLst>
                    <a:ext uri="{9D8B030D-6E8A-4147-A177-3AD203B41FA5}">
                      <a16:colId xmlns:a16="http://schemas.microsoft.com/office/drawing/2014/main" val="3389219671"/>
                    </a:ext>
                  </a:extLst>
                </a:gridCol>
              </a:tblGrid>
              <a:tr h="208295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Случаи с летальным исходом по счетам за май 2025 г.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491021"/>
                  </a:ext>
                </a:extLst>
              </a:tr>
              <a:tr h="35848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Группа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заболеваний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АМП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СМП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КС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Общий итог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от общего числа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567474"/>
                  </a:ext>
                </a:extLst>
              </a:tr>
              <a:tr h="35906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Болезни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системы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кровообращения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I00-I99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443954"/>
                  </a:ext>
                </a:extLst>
              </a:tr>
              <a:tr h="3002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Новообразования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C00-C97, D00-D48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5176321"/>
                  </a:ext>
                </a:extLst>
              </a:tr>
              <a:tr h="32936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Болезни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нервной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системы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G00-G98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2906429"/>
                  </a:ext>
                </a:extLst>
              </a:tr>
              <a:tr h="32936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Болезни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органов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дыхания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J00-J99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679750"/>
                  </a:ext>
                </a:extLst>
              </a:tr>
              <a:tr h="35906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Болезни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органов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пищеварения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K00-K93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5199577"/>
                  </a:ext>
                </a:extLst>
              </a:tr>
              <a:tr h="53317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Коронавирусная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инфекция неуточненная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B34.2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643864"/>
                  </a:ext>
                </a:extLst>
              </a:tr>
              <a:tr h="3372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Гепатит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всего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B16, B18.0, B18.1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2085869"/>
                  </a:ext>
                </a:extLst>
              </a:tr>
              <a:tr h="20829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Гепатит С всего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B17.1,B18.2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041054"/>
                  </a:ext>
                </a:extLst>
              </a:tr>
              <a:tr h="33724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Эндокринология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E00-E90,</a:t>
                      </a:r>
                      <a:b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621358"/>
                  </a:ext>
                </a:extLst>
              </a:tr>
              <a:tr h="35848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Сахарный диабет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типа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E10.2-E10.9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796593"/>
                  </a:ext>
                </a:extLst>
              </a:tr>
              <a:tr h="35848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Сахарный диабет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типа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E11.2-E11.9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196945"/>
                  </a:ext>
                </a:extLst>
              </a:tr>
              <a:tr h="20829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Предиабет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R73.0, R73.9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966236"/>
                  </a:ext>
                </a:extLst>
              </a:tr>
              <a:tr h="20829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COVID-19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U07.1, U07.2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5854108"/>
                  </a:ext>
                </a:extLst>
              </a:tr>
              <a:tr h="20829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Прочие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0205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Общий итог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337888"/>
                  </a:ext>
                </a:extLst>
              </a:tr>
            </a:tbl>
          </a:graphicData>
        </a:graphic>
      </p:graphicFrame>
      <p:sp>
        <p:nvSpPr>
          <p:cNvPr id="4" name="Стрелка вниз 3"/>
          <p:cNvSpPr/>
          <p:nvPr/>
        </p:nvSpPr>
        <p:spPr>
          <a:xfrm>
            <a:off x="11334237" y="2367184"/>
            <a:ext cx="627338" cy="20082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628290" y="4979420"/>
            <a:ext cx="4134218" cy="9541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случаев по принятым счетам:</a:t>
            </a:r>
          </a:p>
          <a:p>
            <a:pPr algn="ctr"/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Выросло на 1% относительно апреля 2025г. 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Снизилось на 49% относительно мая 2024г.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0380092"/>
              </p:ext>
            </p:extLst>
          </p:nvPr>
        </p:nvGraphicFramePr>
        <p:xfrm>
          <a:off x="6734085" y="1898708"/>
          <a:ext cx="4691063" cy="2847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490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2644" y="242796"/>
            <a:ext cx="10384456" cy="956599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лучаи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оказания медицинской помощи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май 2025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года,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апрель 2025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года,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 2024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года.</a:t>
            </a:r>
            <a:endParaRPr lang="ru-RU" sz="2400" dirty="0">
              <a:solidFill>
                <a:srgbClr val="002060"/>
              </a:solidFill>
            </a:endParaRPr>
          </a:p>
        </p:txBody>
      </p:sp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622" y="99436"/>
            <a:ext cx="808037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615142" y="6015762"/>
            <a:ext cx="11064240" cy="5569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">
              <a:spcBef>
                <a:spcPts val="0"/>
              </a:spcBef>
            </a:pP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 рост заболеваемости на 10% и более по отношению к предыдущему месяцу и аналогичному периоду предыдущего года по : 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Сахарный диабет 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типа (</a:t>
            </a:r>
            <a:r>
              <a:rPr lang="en-US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E11.2-E11.9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9209321"/>
              </p:ext>
            </p:extLst>
          </p:nvPr>
        </p:nvGraphicFramePr>
        <p:xfrm>
          <a:off x="615142" y="1199395"/>
          <a:ext cx="10831958" cy="47113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60798">
                  <a:extLst>
                    <a:ext uri="{9D8B030D-6E8A-4147-A177-3AD203B41FA5}">
                      <a16:colId xmlns:a16="http://schemas.microsoft.com/office/drawing/2014/main" val="4252163200"/>
                    </a:ext>
                  </a:extLst>
                </a:gridCol>
                <a:gridCol w="882423">
                  <a:extLst>
                    <a:ext uri="{9D8B030D-6E8A-4147-A177-3AD203B41FA5}">
                      <a16:colId xmlns:a16="http://schemas.microsoft.com/office/drawing/2014/main" val="204553488"/>
                    </a:ext>
                  </a:extLst>
                </a:gridCol>
                <a:gridCol w="750910">
                  <a:extLst>
                    <a:ext uri="{9D8B030D-6E8A-4147-A177-3AD203B41FA5}">
                      <a16:colId xmlns:a16="http://schemas.microsoft.com/office/drawing/2014/main" val="4004590675"/>
                    </a:ext>
                  </a:extLst>
                </a:gridCol>
                <a:gridCol w="704203">
                  <a:extLst>
                    <a:ext uri="{9D8B030D-6E8A-4147-A177-3AD203B41FA5}">
                      <a16:colId xmlns:a16="http://schemas.microsoft.com/office/drawing/2014/main" val="108480477"/>
                    </a:ext>
                  </a:extLst>
                </a:gridCol>
                <a:gridCol w="783327">
                  <a:extLst>
                    <a:ext uri="{9D8B030D-6E8A-4147-A177-3AD203B41FA5}">
                      <a16:colId xmlns:a16="http://schemas.microsoft.com/office/drawing/2014/main" val="1536146859"/>
                    </a:ext>
                  </a:extLst>
                </a:gridCol>
                <a:gridCol w="1321369">
                  <a:extLst>
                    <a:ext uri="{9D8B030D-6E8A-4147-A177-3AD203B41FA5}">
                      <a16:colId xmlns:a16="http://schemas.microsoft.com/office/drawing/2014/main" val="3976962552"/>
                    </a:ext>
                  </a:extLst>
                </a:gridCol>
                <a:gridCol w="1192577">
                  <a:extLst>
                    <a:ext uri="{9D8B030D-6E8A-4147-A177-3AD203B41FA5}">
                      <a16:colId xmlns:a16="http://schemas.microsoft.com/office/drawing/2014/main" val="1606611812"/>
                    </a:ext>
                  </a:extLst>
                </a:gridCol>
                <a:gridCol w="2336351">
                  <a:extLst>
                    <a:ext uri="{9D8B030D-6E8A-4147-A177-3AD203B41FA5}">
                      <a16:colId xmlns:a16="http://schemas.microsoft.com/office/drawing/2014/main" val="534246953"/>
                    </a:ext>
                  </a:extLst>
                </a:gridCol>
              </a:tblGrid>
              <a:tr h="56924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Нозологии</a:t>
                      </a:r>
                      <a:endParaRPr lang="ru-RU" sz="14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 2025</a:t>
                      </a:r>
                      <a:endParaRPr lang="ru-RU" sz="11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 20</a:t>
                      </a:r>
                      <a:r>
                        <a:rPr lang="en-US" sz="11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1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  </a:t>
                      </a:r>
                    </a:p>
                    <a:p>
                      <a:pPr algn="ctr"/>
                      <a:r>
                        <a:rPr lang="ru-RU" sz="1100" b="1" baseline="0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100" b="1" dirty="0">
                        <a:solidFill>
                          <a:schemeClr val="bg1">
                            <a:lumMod val="9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 к </a:t>
                      </a:r>
                      <a:r>
                        <a:rPr lang="ru-RU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предыдущему месяцу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 прошлому году</a:t>
                      </a:r>
                    </a:p>
                    <a:p>
                      <a:pPr algn="ctr" fontAlgn="t"/>
                      <a:endParaRPr lang="ru-RU" sz="11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превышение более 10%  по отношению к предыдущему месяцу и аналогичному периоду предыдущего года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5914045"/>
                  </a:ext>
                </a:extLst>
              </a:tr>
              <a:tr h="24386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Болезни системы кровообращения всего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I00-I99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68 359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73 646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68 496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456845"/>
                  </a:ext>
                </a:extLst>
              </a:tr>
              <a:tr h="3145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Новообразования всего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C00-C97, D00-D48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18 482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23 970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19 680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5161730"/>
                  </a:ext>
                </a:extLst>
              </a:tr>
              <a:tr h="1925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Болезни нервной системы всего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G00-G98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8 646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9 762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9 373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9110441"/>
                  </a:ext>
                </a:extLst>
              </a:tr>
              <a:tr h="1925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Болезни органов дыхания всего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J00-J99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36 900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55 070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40 786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798631"/>
                  </a:ext>
                </a:extLst>
              </a:tr>
              <a:tr h="1979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Болезни органов пищеварения всего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K00-K93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32 981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37 897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37 316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921587"/>
                  </a:ext>
                </a:extLst>
              </a:tr>
              <a:tr h="37559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Коронавирусная инфекция неуточненная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B34.2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456438"/>
                  </a:ext>
                </a:extLst>
              </a:tr>
              <a:tr h="36155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Гепатит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B16, B18.0, B18.1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880198"/>
                  </a:ext>
                </a:extLst>
              </a:tr>
              <a:tr h="2055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Гепатит С всего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B17.1,B18.2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0912018"/>
                  </a:ext>
                </a:extLst>
              </a:tr>
              <a:tr h="31458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Эндокринология всего, в т.ч.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E00-E90,</a:t>
                      </a:r>
                      <a:b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16 841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16 466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14 107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033317"/>
                  </a:ext>
                </a:extLst>
              </a:tr>
              <a:tr h="27723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Сахарный диабет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E10.2-E10.9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5482948"/>
                  </a:ext>
                </a:extLst>
              </a:tr>
              <a:tr h="27723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Сахарный диабет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E11.2-E11.9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10 642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8 638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6 737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Превышает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2041060"/>
                  </a:ext>
                </a:extLst>
              </a:tr>
              <a:tr h="31073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Предиабет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R73.0, R73.9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257120"/>
                  </a:ext>
                </a:extLst>
              </a:tr>
              <a:tr h="27723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COVID-19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U07.1, U07.2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-87%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377200"/>
                  </a:ext>
                </a:extLst>
              </a:tr>
              <a:tr h="2096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Прочие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113 436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126 866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128 613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 превышает</a:t>
                      </a:r>
                      <a:endParaRPr kumimoji="0" lang="ru-RU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5264827"/>
                  </a:ext>
                </a:extLst>
              </a:tr>
              <a:tr h="34131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Общий </a:t>
                      </a:r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296 146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344 332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319 323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250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72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97032" y="94087"/>
            <a:ext cx="105568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случаев оказания медицинской помощи застрахованным лицам </a:t>
            </a:r>
            <a:b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(от 18 до 60 лет/старше 60 лет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ростом случаев на 10% и более</a:t>
            </a:r>
            <a:endParaRPr lang="ru-RU" dirty="0"/>
          </a:p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условиям оказания медицинской помощи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мае 2025г.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7" y="172296"/>
            <a:ext cx="976168" cy="1020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Скругленный прямоугольник 7"/>
          <p:cNvSpPr/>
          <p:nvPr/>
        </p:nvSpPr>
        <p:spPr>
          <a:xfrm>
            <a:off x="760577" y="4388080"/>
            <a:ext cx="2858540" cy="171625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077126" y="4661431"/>
            <a:ext cx="24619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В </a:t>
            </a:r>
            <a:r>
              <a:rPr lang="ru-RU" sz="1400" i="1" dirty="0"/>
              <a:t>страховые </a:t>
            </a:r>
            <a:r>
              <a:rPr lang="ru-RU" sz="1400" i="1" dirty="0" smtClean="0"/>
              <a:t>медицинские организации направлены Поручения ТФОМС ЛО на проведение тематической ЭКМП в срок </a:t>
            </a:r>
            <a:r>
              <a:rPr lang="ru-RU" sz="1400" b="1" i="1" u="sng" dirty="0" smtClean="0"/>
              <a:t>до 18.07.2025   </a:t>
            </a:r>
            <a:endParaRPr lang="ru-RU" sz="1400" i="1" dirty="0"/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3767259" y="4815114"/>
            <a:ext cx="1599499" cy="862187"/>
          </a:xfrm>
          <a:prstGeom prst="striped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577253" y="2905752"/>
            <a:ext cx="6176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случаев (не менее), подлежащих тематической ЭКМП в амбулаторно-поликлинических условиях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64033" y="2943792"/>
            <a:ext cx="4606182" cy="106124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648421" y="3059640"/>
            <a:ext cx="42007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/>
              <a:t>В условиях </a:t>
            </a:r>
            <a:r>
              <a:rPr lang="ru-RU" sz="1400" i="1" dirty="0" smtClean="0"/>
              <a:t>круглосуточного стационара, дневного стационара, СМП </a:t>
            </a:r>
            <a:r>
              <a:rPr lang="ru-RU" sz="1400" i="1" dirty="0"/>
              <a:t>превышения </a:t>
            </a:r>
            <a:r>
              <a:rPr lang="ru-RU" sz="1400" i="1" dirty="0" smtClean="0"/>
              <a:t>случаев оказания медицинской помощи в мае 2025 г. не </a:t>
            </a:r>
            <a:r>
              <a:rPr lang="ru-RU" sz="1400" i="1" dirty="0"/>
              <a:t>выявлено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577704"/>
              </p:ext>
            </p:extLst>
          </p:nvPr>
        </p:nvGraphicFramePr>
        <p:xfrm>
          <a:off x="464033" y="1304504"/>
          <a:ext cx="11289815" cy="1408569"/>
        </p:xfrm>
        <a:graphic>
          <a:graphicData uri="http://schemas.openxmlformats.org/drawingml/2006/table">
            <a:tbl>
              <a:tblPr/>
              <a:tblGrid>
                <a:gridCol w="1153739">
                  <a:extLst>
                    <a:ext uri="{9D8B030D-6E8A-4147-A177-3AD203B41FA5}">
                      <a16:colId xmlns:a16="http://schemas.microsoft.com/office/drawing/2014/main" val="576641119"/>
                    </a:ext>
                  </a:extLst>
                </a:gridCol>
                <a:gridCol w="1124939">
                  <a:extLst>
                    <a:ext uri="{9D8B030D-6E8A-4147-A177-3AD203B41FA5}">
                      <a16:colId xmlns:a16="http://schemas.microsoft.com/office/drawing/2014/main" val="2919820327"/>
                    </a:ext>
                  </a:extLst>
                </a:gridCol>
                <a:gridCol w="472308">
                  <a:extLst>
                    <a:ext uri="{9D8B030D-6E8A-4147-A177-3AD203B41FA5}">
                      <a16:colId xmlns:a16="http://schemas.microsoft.com/office/drawing/2014/main" val="44569383"/>
                    </a:ext>
                  </a:extLst>
                </a:gridCol>
                <a:gridCol w="447449">
                  <a:extLst>
                    <a:ext uri="{9D8B030D-6E8A-4147-A177-3AD203B41FA5}">
                      <a16:colId xmlns:a16="http://schemas.microsoft.com/office/drawing/2014/main" val="2442717229"/>
                    </a:ext>
                  </a:extLst>
                </a:gridCol>
                <a:gridCol w="379090">
                  <a:extLst>
                    <a:ext uri="{9D8B030D-6E8A-4147-A177-3AD203B41FA5}">
                      <a16:colId xmlns:a16="http://schemas.microsoft.com/office/drawing/2014/main" val="2142993213"/>
                    </a:ext>
                  </a:extLst>
                </a:gridCol>
                <a:gridCol w="364589">
                  <a:extLst>
                    <a:ext uri="{9D8B030D-6E8A-4147-A177-3AD203B41FA5}">
                      <a16:colId xmlns:a16="http://schemas.microsoft.com/office/drawing/2014/main" val="3941892519"/>
                    </a:ext>
                  </a:extLst>
                </a:gridCol>
                <a:gridCol w="360446">
                  <a:extLst>
                    <a:ext uri="{9D8B030D-6E8A-4147-A177-3AD203B41FA5}">
                      <a16:colId xmlns:a16="http://schemas.microsoft.com/office/drawing/2014/main" val="307124396"/>
                    </a:ext>
                  </a:extLst>
                </a:gridCol>
                <a:gridCol w="192651">
                  <a:extLst>
                    <a:ext uri="{9D8B030D-6E8A-4147-A177-3AD203B41FA5}">
                      <a16:colId xmlns:a16="http://schemas.microsoft.com/office/drawing/2014/main" val="1516432434"/>
                    </a:ext>
                  </a:extLst>
                </a:gridCol>
                <a:gridCol w="261012">
                  <a:extLst>
                    <a:ext uri="{9D8B030D-6E8A-4147-A177-3AD203B41FA5}">
                      <a16:colId xmlns:a16="http://schemas.microsoft.com/office/drawing/2014/main" val="487809871"/>
                    </a:ext>
                  </a:extLst>
                </a:gridCol>
                <a:gridCol w="522025">
                  <a:extLst>
                    <a:ext uri="{9D8B030D-6E8A-4147-A177-3AD203B41FA5}">
                      <a16:colId xmlns:a16="http://schemas.microsoft.com/office/drawing/2014/main" val="2363058300"/>
                    </a:ext>
                  </a:extLst>
                </a:gridCol>
                <a:gridCol w="522025">
                  <a:extLst>
                    <a:ext uri="{9D8B030D-6E8A-4147-A177-3AD203B41FA5}">
                      <a16:colId xmlns:a16="http://schemas.microsoft.com/office/drawing/2014/main" val="3153767567"/>
                    </a:ext>
                  </a:extLst>
                </a:gridCol>
                <a:gridCol w="472308">
                  <a:extLst>
                    <a:ext uri="{9D8B030D-6E8A-4147-A177-3AD203B41FA5}">
                      <a16:colId xmlns:a16="http://schemas.microsoft.com/office/drawing/2014/main" val="493252473"/>
                    </a:ext>
                  </a:extLst>
                </a:gridCol>
                <a:gridCol w="174008">
                  <a:extLst>
                    <a:ext uri="{9D8B030D-6E8A-4147-A177-3AD203B41FA5}">
                      <a16:colId xmlns:a16="http://schemas.microsoft.com/office/drawing/2014/main" val="22249092"/>
                    </a:ext>
                  </a:extLst>
                </a:gridCol>
                <a:gridCol w="174008">
                  <a:extLst>
                    <a:ext uri="{9D8B030D-6E8A-4147-A177-3AD203B41FA5}">
                      <a16:colId xmlns:a16="http://schemas.microsoft.com/office/drawing/2014/main" val="3774435881"/>
                    </a:ext>
                  </a:extLst>
                </a:gridCol>
                <a:gridCol w="372874">
                  <a:extLst>
                    <a:ext uri="{9D8B030D-6E8A-4147-A177-3AD203B41FA5}">
                      <a16:colId xmlns:a16="http://schemas.microsoft.com/office/drawing/2014/main" val="1522712719"/>
                    </a:ext>
                  </a:extLst>
                </a:gridCol>
                <a:gridCol w="430877">
                  <a:extLst>
                    <a:ext uri="{9D8B030D-6E8A-4147-A177-3AD203B41FA5}">
                      <a16:colId xmlns:a16="http://schemas.microsoft.com/office/drawing/2014/main" val="3296035413"/>
                    </a:ext>
                  </a:extLst>
                </a:gridCol>
                <a:gridCol w="430877">
                  <a:extLst>
                    <a:ext uri="{9D8B030D-6E8A-4147-A177-3AD203B41FA5}">
                      <a16:colId xmlns:a16="http://schemas.microsoft.com/office/drawing/2014/main" val="1226441969"/>
                    </a:ext>
                  </a:extLst>
                </a:gridCol>
                <a:gridCol w="161580">
                  <a:extLst>
                    <a:ext uri="{9D8B030D-6E8A-4147-A177-3AD203B41FA5}">
                      <a16:colId xmlns:a16="http://schemas.microsoft.com/office/drawing/2014/main" val="1644007793"/>
                    </a:ext>
                  </a:extLst>
                </a:gridCol>
                <a:gridCol w="161580">
                  <a:extLst>
                    <a:ext uri="{9D8B030D-6E8A-4147-A177-3AD203B41FA5}">
                      <a16:colId xmlns:a16="http://schemas.microsoft.com/office/drawing/2014/main" val="3749453583"/>
                    </a:ext>
                  </a:extLst>
                </a:gridCol>
                <a:gridCol w="372874">
                  <a:extLst>
                    <a:ext uri="{9D8B030D-6E8A-4147-A177-3AD203B41FA5}">
                      <a16:colId xmlns:a16="http://schemas.microsoft.com/office/drawing/2014/main" val="2488271274"/>
                    </a:ext>
                  </a:extLst>
                </a:gridCol>
                <a:gridCol w="430877">
                  <a:extLst>
                    <a:ext uri="{9D8B030D-6E8A-4147-A177-3AD203B41FA5}">
                      <a16:colId xmlns:a16="http://schemas.microsoft.com/office/drawing/2014/main" val="2441618531"/>
                    </a:ext>
                  </a:extLst>
                </a:gridCol>
                <a:gridCol w="430877">
                  <a:extLst>
                    <a:ext uri="{9D8B030D-6E8A-4147-A177-3AD203B41FA5}">
                      <a16:colId xmlns:a16="http://schemas.microsoft.com/office/drawing/2014/main" val="1729127236"/>
                    </a:ext>
                  </a:extLst>
                </a:gridCol>
                <a:gridCol w="453664">
                  <a:extLst>
                    <a:ext uri="{9D8B030D-6E8A-4147-A177-3AD203B41FA5}">
                      <a16:colId xmlns:a16="http://schemas.microsoft.com/office/drawing/2014/main" val="786041384"/>
                    </a:ext>
                  </a:extLst>
                </a:gridCol>
                <a:gridCol w="236154">
                  <a:extLst>
                    <a:ext uri="{9D8B030D-6E8A-4147-A177-3AD203B41FA5}">
                      <a16:colId xmlns:a16="http://schemas.microsoft.com/office/drawing/2014/main" val="201417944"/>
                    </a:ext>
                  </a:extLst>
                </a:gridCol>
                <a:gridCol w="453664">
                  <a:extLst>
                    <a:ext uri="{9D8B030D-6E8A-4147-A177-3AD203B41FA5}">
                      <a16:colId xmlns:a16="http://schemas.microsoft.com/office/drawing/2014/main" val="3677654337"/>
                    </a:ext>
                  </a:extLst>
                </a:gridCol>
                <a:gridCol w="372874">
                  <a:extLst>
                    <a:ext uri="{9D8B030D-6E8A-4147-A177-3AD203B41FA5}">
                      <a16:colId xmlns:a16="http://schemas.microsoft.com/office/drawing/2014/main" val="885242702"/>
                    </a:ext>
                  </a:extLst>
                </a:gridCol>
                <a:gridCol w="360446">
                  <a:extLst>
                    <a:ext uri="{9D8B030D-6E8A-4147-A177-3AD203B41FA5}">
                      <a16:colId xmlns:a16="http://schemas.microsoft.com/office/drawing/2014/main" val="1342367864"/>
                    </a:ext>
                  </a:extLst>
                </a:gridCol>
              </a:tblGrid>
              <a:tr h="168691">
                <a:tc rowSpan="2"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Группа заболеваний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Код МКБ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Поликлиника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Дневной стационар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Стационар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СМП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ИТОГО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0193774"/>
                  </a:ext>
                </a:extLst>
              </a:tr>
              <a:tr h="8771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май 2025</a:t>
                      </a:r>
                    </a:p>
                  </a:txBody>
                  <a:tcPr marL="6269" marR="6269" marT="626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апрель 2025</a:t>
                      </a:r>
                    </a:p>
                  </a:txBody>
                  <a:tcPr marL="6269" marR="6269" marT="626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май 2024</a:t>
                      </a:r>
                    </a:p>
                  </a:txBody>
                  <a:tcPr marL="6269" marR="6269" marT="626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к предыд месяцу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к прошлому году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май 2025</a:t>
                      </a:r>
                    </a:p>
                  </a:txBody>
                  <a:tcPr marL="6269" marR="6269" marT="626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апрель 2025</a:t>
                      </a:r>
                    </a:p>
                  </a:txBody>
                  <a:tcPr marL="6269" marR="6269" marT="626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май 2024</a:t>
                      </a:r>
                    </a:p>
                  </a:txBody>
                  <a:tcPr marL="6269" marR="6269" marT="626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к предыд месяцу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к прошлому году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май 2025</a:t>
                      </a:r>
                    </a:p>
                  </a:txBody>
                  <a:tcPr marL="6269" marR="6269" marT="626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апрель 2025</a:t>
                      </a:r>
                    </a:p>
                  </a:txBody>
                  <a:tcPr marL="6269" marR="6269" marT="626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май 2024</a:t>
                      </a:r>
                    </a:p>
                  </a:txBody>
                  <a:tcPr marL="6269" marR="6269" marT="626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к предыд месяцу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к прошлому году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май 2025</a:t>
                      </a:r>
                    </a:p>
                  </a:txBody>
                  <a:tcPr marL="6269" marR="6269" marT="626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апрель 2025</a:t>
                      </a:r>
                    </a:p>
                  </a:txBody>
                  <a:tcPr marL="6269" marR="6269" marT="626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май 2024</a:t>
                      </a:r>
                    </a:p>
                  </a:txBody>
                  <a:tcPr marL="6269" marR="6269" marT="626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к предыд месяцу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к прошлому году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май 2025</a:t>
                      </a:r>
                    </a:p>
                  </a:txBody>
                  <a:tcPr marL="6269" marR="6269" marT="626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апрель 2025</a:t>
                      </a:r>
                    </a:p>
                  </a:txBody>
                  <a:tcPr marL="6269" marR="6269" marT="626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май 2024</a:t>
                      </a:r>
                    </a:p>
                  </a:txBody>
                  <a:tcPr marL="6269" marR="6269" marT="6269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к предыд месяцу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к прошлому году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089375"/>
                  </a:ext>
                </a:extLst>
              </a:tr>
              <a:tr h="362685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Сахарный диабет </a:t>
                      </a:r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 </a:t>
                      </a:r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типа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E11.2-E11.9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10077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8011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6147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341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-15,8%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-5,9%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-15,1%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-2,6%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37,3%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-2,1%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10 642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8 638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6 737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23,2%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58,0%</a:t>
                      </a:r>
                    </a:p>
                  </a:txBody>
                  <a:tcPr marL="6269" marR="6269" marT="626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96411"/>
                  </a:ext>
                </a:extLst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393501"/>
              </p:ext>
            </p:extLst>
          </p:nvPr>
        </p:nvGraphicFramePr>
        <p:xfrm>
          <a:off x="5577255" y="3446859"/>
          <a:ext cx="6081346" cy="2657475"/>
        </p:xfrm>
        <a:graphic>
          <a:graphicData uri="http://schemas.openxmlformats.org/drawingml/2006/table">
            <a:tbl>
              <a:tblPr/>
              <a:tblGrid>
                <a:gridCol w="2209036">
                  <a:extLst>
                    <a:ext uri="{9D8B030D-6E8A-4147-A177-3AD203B41FA5}">
                      <a16:colId xmlns:a16="http://schemas.microsoft.com/office/drawing/2014/main" val="1738480879"/>
                    </a:ext>
                  </a:extLst>
                </a:gridCol>
                <a:gridCol w="1364404">
                  <a:extLst>
                    <a:ext uri="{9D8B030D-6E8A-4147-A177-3AD203B41FA5}">
                      <a16:colId xmlns:a16="http://schemas.microsoft.com/office/drawing/2014/main" val="2936424993"/>
                    </a:ext>
                  </a:extLst>
                </a:gridCol>
                <a:gridCol w="977111">
                  <a:extLst>
                    <a:ext uri="{9D8B030D-6E8A-4147-A177-3AD203B41FA5}">
                      <a16:colId xmlns:a16="http://schemas.microsoft.com/office/drawing/2014/main" val="196206660"/>
                    </a:ext>
                  </a:extLst>
                </a:gridCol>
                <a:gridCol w="883244">
                  <a:extLst>
                    <a:ext uri="{9D8B030D-6E8A-4147-A177-3AD203B41FA5}">
                      <a16:colId xmlns:a16="http://schemas.microsoft.com/office/drawing/2014/main" val="1334506255"/>
                    </a:ext>
                  </a:extLst>
                </a:gridCol>
                <a:gridCol w="647551">
                  <a:extLst>
                    <a:ext uri="{9D8B030D-6E8A-4147-A177-3AD203B41FA5}">
                      <a16:colId xmlns:a16="http://schemas.microsoft.com/office/drawing/2014/main" val="3231091671"/>
                    </a:ext>
                  </a:extLst>
                </a:gridCol>
              </a:tblGrid>
              <a:tr h="1066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Санкт-</a:t>
                      </a:r>
                      <a:r>
                        <a:rPr lang="ru-RU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Петрбургский</a:t>
                      </a:r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филиал АО «Страховая компания «СОГАЗ-Мед»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ООО «Капитал МС» филиал в г. Санкт-Петербурге и Ленинградской области»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Северо-Западный филиал ООО "СМК РЕСО-Мед"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9284153"/>
                  </a:ext>
                </a:extLst>
              </a:tr>
              <a:tr h="200025">
                <a:tc gridSpan="5"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Сахарный диабет II типа (E11.2-E11.9)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7822159"/>
                  </a:ext>
                </a:extLst>
              </a:tr>
              <a:tr h="200025">
                <a:tc gridSpan="5"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АМП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73390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ГБУЗ ЛО "КИРИШСКАЯ КМБ"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18058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ГБУЗ ЛО "ЛОМОНОСОВСКАЯ 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57917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ГБУЗ ЛО "ЛУЖСКАЯ 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78508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ГБУЗ ЛО "ТОКСОВСКАЯ КМБ"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84850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ГБУЗ ЛО "ТОСНЕНСКАЯ КМБ"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3384178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Общее количество случаев: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74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839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3">
            <a:extLst>
              <a:ext uri="{FF2B5EF4-FFF2-40B4-BE49-F238E27FC236}">
                <a16:creationId xmlns:a16="http://schemas.microsoft.com/office/drawing/2014/main" id="{26555F5D-A873-41B8-A453-F4FC44482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589" y="1462958"/>
            <a:ext cx="10203847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ТФОМС ЛО: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 и направить в СМО поручения на проведение тематической экспертизы качества по случаям роста заболеваемости по случаям лечения диагноза «Сахарный диабет II типа» (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E11.2-E11.9 за май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г. 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  <a:defRPr/>
            </a:pPr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Страховым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медицинским организациям: 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Своевременно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ЭКМП и передавать информацию о результатах, в том числе по случаям лечения, закончившихся летальным исходом, в ТФОМС ЛО.</a:t>
            </a: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  <a:defRPr/>
            </a:pPr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Медицинским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организациям:</a:t>
            </a:r>
          </a:p>
          <a:p>
            <a:pPr marL="0" lvl="0" indent="0" algn="just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фактам выявленных нарушений и дефектов при оказании медицинской помощи по «Сахарный диабет II типа» (E11.2-E11.9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осуществлять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по устранению нарушений с целью улучшения качества медицинской помощи.</a:t>
            </a:r>
          </a:p>
        </p:txBody>
      </p:sp>
      <p:pic>
        <p:nvPicPr>
          <p:cNvPr id="14339" name="Рисунок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972" y="161132"/>
            <a:ext cx="948011" cy="914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73A05BF-CAE7-4490-92E8-42779ECBCDF7}"/>
              </a:ext>
            </a:extLst>
          </p:cNvPr>
          <p:cNvSpPr/>
          <p:nvPr/>
        </p:nvSpPr>
        <p:spPr>
          <a:xfrm>
            <a:off x="1579101" y="402432"/>
            <a:ext cx="9648825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</a:t>
            </a:r>
            <a:endParaRPr lang="ru-RU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016A0032-3DD8-45AC-AF01-13D0E16F66DE}"/>
              </a:ext>
            </a:extLst>
          </p:cNvPr>
          <p:cNvCxnSpPr>
            <a:cxnSpLocks/>
          </p:cNvCxnSpPr>
          <p:nvPr/>
        </p:nvCxnSpPr>
        <p:spPr>
          <a:xfrm>
            <a:off x="434975" y="949528"/>
            <a:ext cx="11434763" cy="0"/>
          </a:xfrm>
          <a:prstGeom prst="line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314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44380"/>
            <a:ext cx="976168" cy="1020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344189" y="1629295"/>
            <a:ext cx="74066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rgbClr val="002060"/>
                </a:solidFill>
              </a:rPr>
              <a:t>Спасибо за внимание!</a:t>
            </a:r>
            <a:endParaRPr lang="ru-RU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8574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42070</TotalTime>
  <Words>965</Words>
  <Application>Microsoft Office PowerPoint</Application>
  <PresentationFormat>Широкоэкранный</PresentationFormat>
  <Paragraphs>377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Территориальный фонд обязательного медицинского страхования Ленинградской области</vt:lpstr>
      <vt:lpstr>Случаи оказания медицинской помощи застрахованным лицам, окончившихся летальным исходом принятые по результатам МЭК за май 2025 года.</vt:lpstr>
      <vt:lpstr>Случаи оказания медицинской помощи за май 2025 года, апрель 2025 года, май 2024 года.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Брискина Бэлла Израилевна</cp:lastModifiedBy>
  <cp:revision>1184</cp:revision>
  <cp:lastPrinted>2025-04-23T14:23:28Z</cp:lastPrinted>
  <dcterms:created xsi:type="dcterms:W3CDTF">2018-08-28T09:05:47Z</dcterms:created>
  <dcterms:modified xsi:type="dcterms:W3CDTF">2025-06-27T11:49:23Z</dcterms:modified>
</cp:coreProperties>
</file>