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494" r:id="rId3"/>
    <p:sldId id="537" r:id="rId4"/>
    <p:sldId id="536" r:id="rId5"/>
    <p:sldId id="470" r:id="rId6"/>
  </p:sldIdLst>
  <p:sldSz cx="9144000" cy="6858000" type="screen4x3"/>
  <p:notesSz cx="6797675" cy="9926638"/>
  <p:custShowLst>
    <p:custShow name="Произвольный показ 1" id="0">
      <p:sldLst/>
    </p:custShow>
    <p:custShow name="Произвольный показ 2" id="1">
      <p:sldLst/>
    </p:custShow>
  </p:custShow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600" b="1" i="0" u="none" kern="1200" baseline="0">
        <a:solidFill>
          <a:srgbClr val="FF00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DE6B9"/>
    <a:srgbClr val="D8E4BC"/>
    <a:srgbClr val="FFCCFF"/>
    <a:srgbClr val="FFFFCC"/>
    <a:srgbClr val="F7D985"/>
    <a:srgbClr val="0080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/>
    <p:restoredTop sz="94545"/>
  </p:normalViewPr>
  <p:slideViewPr>
    <p:cSldViewPr showGuides="1">
      <p:cViewPr varScale="1">
        <p:scale>
          <a:sx n="105" d="100"/>
          <a:sy n="105" d="100"/>
        </p:scale>
        <p:origin x="1518" y="114"/>
      </p:cViewPr>
      <p:guideLst>
        <p:guide orient="horz" pos="2160"/>
        <p:guide pos="28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4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t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t" anchorCtr="0" compatLnSpc="1"/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b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b" anchorCtr="0" compatLnSpc="1"/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E22DB9-9415-48CA-811A-A68F873FA23C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t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t" anchorCtr="0" compatLnSpc="1"/>
          <a:lstStyle>
            <a:lvl1pPr algn="r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Образец текста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Второй уровень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Третий уровень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Четвертый уровень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b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07" tIns="45602" rIns="91207" bIns="45602" numCol="1" anchor="b" anchorCtr="0" compatLnSpc="1"/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10D6CC8-A234-4AC8-96E2-B14969731BC5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218" name="Rectangle 3"/>
          <p:cNvSpPr>
            <a:spLocks noGrp="1"/>
          </p:cNvSpPr>
          <p:nvPr>
            <p:ph type="body"/>
          </p:nvPr>
        </p:nvSpPr>
        <p:spPr>
          <a:xfrm>
            <a:off x="679450" y="4716463"/>
            <a:ext cx="5438775" cy="4465637"/>
          </a:xfrm>
        </p:spPr>
        <p:txBody>
          <a:bodyPr wrap="square" lIns="91207" tIns="45602" rIns="91207" bIns="45602" anchor="t" anchorCtr="0"/>
          <a:lstStyle/>
          <a:p>
            <a:pPr lvl="0" algn="ctr" eaLnBrk="1" hangingPunct="1">
              <a:spcBef>
                <a:spcPct val="0"/>
              </a:spcBef>
            </a:pPr>
            <a:endParaRPr lang="ru-RU" altLang="ru-RU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gradFill rotWithShape="0">
          <a:gsLst>
            <a:gs pos="0">
              <a:srgbClr val="99CCFF">
                <a:alpha val="100000"/>
              </a:srgbClr>
            </a:gs>
            <a:gs pos="50000">
              <a:srgbClr val="CBC9D4">
                <a:alpha val="100000"/>
              </a:srgbClr>
            </a:gs>
            <a:gs pos="100000">
              <a:srgbClr val="A3A3FF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>
                <a:solidFill>
                  <a:srgbClr val="79551B"/>
                </a:solidFill>
                <a:latin typeface="Palatino Linotype" panose="0204050205050503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E4450F-CD07-4344-A70E-9AEED9C6672E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79551B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bg>
      <p:bgPr>
        <a:gradFill rotWithShape="0">
          <a:gsLst>
            <a:gs pos="0">
              <a:srgbClr val="99CCFF">
                <a:alpha val="100000"/>
              </a:srgbClr>
            </a:gs>
            <a:gs pos="50000">
              <a:srgbClr val="CBC9D4">
                <a:alpha val="100000"/>
              </a:srgbClr>
            </a:gs>
            <a:gs pos="100000">
              <a:srgbClr val="A3A3FF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1613" y="762000"/>
            <a:ext cx="5484812" cy="914400"/>
          </a:xfrm>
        </p:spPr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</a:p>
          <a:p>
            <a:pPr lvl="1" fontAlgn="base"/>
            <a:r>
              <a:rPr lang="ru-RU" strike="noStrike" noProof="1" smtClean="0"/>
              <a:t>Второй уровень</a:t>
            </a:r>
          </a:p>
          <a:p>
            <a:pPr lvl="2" fontAlgn="base"/>
            <a:r>
              <a:rPr lang="ru-RU" strike="noStrike" noProof="1" smtClean="0"/>
              <a:t>Третий уровень</a:t>
            </a:r>
          </a:p>
          <a:p>
            <a:pPr lvl="3" fontAlgn="base"/>
            <a:r>
              <a:rPr lang="ru-RU" strike="noStrike" noProof="1" smtClean="0"/>
              <a:t>Четвертый уровень</a:t>
            </a:r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</a:p>
          <a:p>
            <a:pPr lvl="1" fontAlgn="base"/>
            <a:r>
              <a:rPr lang="ru-RU" strike="noStrike" noProof="1" smtClean="0"/>
              <a:t>Второй уровень</a:t>
            </a:r>
          </a:p>
          <a:p>
            <a:pPr lvl="2" fontAlgn="base"/>
            <a:r>
              <a:rPr lang="ru-RU" strike="noStrike" noProof="1" smtClean="0"/>
              <a:t>Третий уровень</a:t>
            </a:r>
          </a:p>
          <a:p>
            <a:pPr lvl="3" fontAlgn="base"/>
            <a:r>
              <a:rPr lang="ru-RU" strike="noStrike" noProof="1" smtClean="0"/>
              <a:t>Четвертый уровень</a:t>
            </a:r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>
                <a:solidFill>
                  <a:srgbClr val="79551B"/>
                </a:solidFill>
                <a:latin typeface="Palatino Linotype" panose="0204050205050503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22DA1F2-7312-421F-BCCA-103D32F416CD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79551B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bg>
      <p:bgPr>
        <a:gradFill rotWithShape="0">
          <a:gsLst>
            <a:gs pos="0">
              <a:srgbClr val="99CCFF">
                <a:alpha val="100000"/>
              </a:srgbClr>
            </a:gs>
            <a:gs pos="50000">
              <a:srgbClr val="CBC9D4">
                <a:alpha val="100000"/>
              </a:srgbClr>
            </a:gs>
            <a:gs pos="100000">
              <a:srgbClr val="A3A3FF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741613" y="762000"/>
            <a:ext cx="5484812" cy="4953000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</a:p>
          <a:p>
            <a:pPr lvl="1" fontAlgn="base"/>
            <a:r>
              <a:rPr lang="ru-RU" strike="noStrike" noProof="1" smtClean="0"/>
              <a:t>Второй уровень</a:t>
            </a:r>
          </a:p>
          <a:p>
            <a:pPr lvl="2" fontAlgn="base"/>
            <a:r>
              <a:rPr lang="ru-RU" strike="noStrike" noProof="1" smtClean="0"/>
              <a:t>Третий уровень</a:t>
            </a:r>
          </a:p>
          <a:p>
            <a:pPr lvl="3" fontAlgn="base"/>
            <a:r>
              <a:rPr lang="ru-RU" strike="noStrike" noProof="1" smtClean="0"/>
              <a:t>Четвертый уровень</a:t>
            </a:r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>
                <a:solidFill>
                  <a:srgbClr val="79551B"/>
                </a:solidFill>
                <a:latin typeface="Palatino Linotype" panose="0204050205050503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C1A41E-8876-41DD-BDA7-B70BFB98C857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79551B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Объект">
    <p:bg>
      <p:bgPr>
        <a:gradFill rotWithShape="0">
          <a:gsLst>
            <a:gs pos="0">
              <a:srgbClr val="99CCFF">
                <a:alpha val="100000"/>
              </a:srgbClr>
            </a:gs>
            <a:gs pos="50000">
              <a:srgbClr val="CBC9D4">
                <a:alpha val="100000"/>
              </a:srgbClr>
            </a:gs>
            <a:gs pos="100000">
              <a:srgbClr val="A3A3FF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741613" y="762000"/>
            <a:ext cx="5484812" cy="4953000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</a:p>
          <a:p>
            <a:pPr lvl="1" fontAlgn="base"/>
            <a:r>
              <a:rPr lang="ru-RU" strike="noStrike" noProof="1" smtClean="0"/>
              <a:t>Второй уровень</a:t>
            </a:r>
          </a:p>
          <a:p>
            <a:pPr lvl="2" fontAlgn="base"/>
            <a:r>
              <a:rPr lang="ru-RU" strike="noStrike" noProof="1" smtClean="0"/>
              <a:t>Третий уровень</a:t>
            </a:r>
          </a:p>
          <a:p>
            <a:pPr lvl="3" fontAlgn="base"/>
            <a:r>
              <a:rPr lang="ru-RU" strike="noStrike" noProof="1" smtClean="0"/>
              <a:t>Четвертый уровень</a:t>
            </a:r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>
                <a:solidFill>
                  <a:srgbClr val="79551B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>
                <a:solidFill>
                  <a:srgbClr val="79551B"/>
                </a:solidFill>
                <a:latin typeface="Palatino Linotype" panose="0204050205050503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E2577C-4BDA-4826-A69A-84D421193CE3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79551B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‹#›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79551B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99CCFF">
                <a:alpha val="100000"/>
              </a:srgbClr>
            </a:gs>
            <a:gs pos="50000">
              <a:srgbClr val="CBC9D4">
                <a:alpha val="100000"/>
              </a:srgbClr>
            </a:gs>
            <a:gs pos="100000">
              <a:srgbClr val="A3A3FF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9551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125538"/>
            <a:ext cx="8459788" cy="35274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x-none" sz="2000" b="1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 выполнении объемов оказания медицинской помощи по онкологии за январь-декабрь 2025 года в соответствии с показателями Территориальной программы государственных гарантий бесплатного оказания гражданам медицинской помощи в Ленинградской области на 2025 год и приказом ФОМС от 29.11.2018 № 260 «Об утверждении форм и порядка предоставления отчетности об объеме и стоимости медицинской помощи пациентам с онкологическими заболеваниями, оказанной медицинскими организациями, осуществляющими деятельность в сфере ОМС»</a:t>
            </a:r>
            <a:endParaRPr kumimoji="0" lang="ru-RU" altLang="ru-RU" sz="2000" b="1" i="0" u="none" strike="noStrike" kern="0" cap="none" spc="0" normalizeH="0" baseline="0" noProof="1">
              <a:solidFill>
                <a:srgbClr val="C000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Arial" panose="020B0604020202020204" pitchFamily="34" charset="0"/>
              <a:cs typeface="+mj-cs"/>
            </a:endParaRP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395288" y="260350"/>
            <a:ext cx="842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Территориальный фонд ОМС Ленинградской области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68313" y="4868863"/>
            <a:ext cx="8351838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ru-RU" altLang="ru-RU" sz="2400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+mn-ea"/>
              </a:rPr>
              <a:t>Докладчик :Заместитель директора-</a:t>
            </a:r>
          </a:p>
          <a:p>
            <a:pPr algn="r" eaLnBrk="1" hangingPunct="1">
              <a:defRPr/>
            </a:pPr>
            <a:r>
              <a:rPr lang="ru-RU" altLang="ru-RU" sz="2400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+mn-ea"/>
              </a:rPr>
              <a:t> начальник ДООМС</a:t>
            </a:r>
            <a:endParaRPr lang="ru-RU" altLang="ru-RU" sz="2400" dirty="0" smtClean="0">
              <a:solidFill>
                <a:srgbClr val="0000B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r" eaLnBrk="1" hangingPunct="1">
              <a:defRPr/>
            </a:pPr>
            <a:r>
              <a:rPr lang="ru-RU" altLang="ru-RU" sz="2400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+mn-ea"/>
              </a:rPr>
              <a:t>Рыжкова С.П.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ChangeArrowheads="1"/>
          </p:cNvSpPr>
          <p:nvPr/>
        </p:nvSpPr>
        <p:spPr bwMode="auto">
          <a:xfrm>
            <a:off x="914400" y="1066800"/>
            <a:ext cx="754380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9375" y="149225"/>
            <a:ext cx="9001125" cy="10160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Информация об исполнении показателей по объемам оказания медицинской помощи и объемам финансирования по реализации регионального проекта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«Борьба с онкологическими заболеваниями»</a:t>
            </a:r>
          </a:p>
        </p:txBody>
      </p:sp>
      <p:sp>
        <p:nvSpPr>
          <p:cNvPr id="10243" name="Номер слайда 1"/>
          <p:cNvSpPr>
            <a:spLocks noGrp="1"/>
          </p:cNvSpPr>
          <p:nvPr>
            <p:ph type="sldNum" sz="quarter" idx="4"/>
          </p:nvPr>
        </p:nvSpPr>
        <p:spPr>
          <a:xfrm>
            <a:off x="6948488" y="6308725"/>
            <a:ext cx="1752600" cy="381000"/>
          </a:xfrm>
          <a:noFill/>
          <a:ln>
            <a:noFill/>
          </a:ln>
        </p:spPr>
        <p:txBody>
          <a:bodyPr wrap="square" lIns="91440" tIns="45720" rIns="91440" bIns="4572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ru-RU" altLang="ru-RU" sz="1200" b="0" dirty="0">
                <a:solidFill>
                  <a:srgbClr val="79551B"/>
                </a:solidFill>
                <a:latin typeface="Palatino Linotype" panose="02040502050505030304" pitchFamily="18" charset="0"/>
              </a:rPr>
              <a:t>2</a:t>
            </a:fld>
            <a:endParaRPr lang="ru-RU" altLang="ru-RU" sz="1200" b="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244" name="Прямоугольник 1"/>
          <p:cNvSpPr/>
          <p:nvPr/>
        </p:nvSpPr>
        <p:spPr>
          <a:xfrm>
            <a:off x="71438" y="2203450"/>
            <a:ext cx="9001125" cy="41719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indent="342900" algn="just" eaLnBrk="0" hangingPunct="0">
              <a:spcBef>
                <a:spcPts val="1100"/>
              </a:spcBef>
            </a:pPr>
            <a:r>
              <a:rPr lang="ru-RU" altLang="x-none" sz="1600" dirty="0">
                <a:solidFill>
                  <a:srgbClr val="15158D"/>
                </a:solidFill>
                <a:latin typeface="Arial" panose="020B0604020202020204" pitchFamily="34" charset="0"/>
              </a:rPr>
              <a:t>Средние нормативы объема и нормативы финансовых затрат на единицу объема медицинской помощи по профилю "онкология", утвержденные Программой, включают случаи лечения пациентов (взрослые и дети) со злокачественными новообразованиями (C00 - C97), новообразованиями in situ (D00 - D09) и отдельными новообразованиями лимфоидной, кроветворной и родственных им тканей (D45 - D47), в том числе в рамках оказания высокотехнологичной медицинской помощи.</a:t>
            </a:r>
          </a:p>
          <a:p>
            <a:pPr indent="342900" algn="just" eaLnBrk="0" hangingPunct="0">
              <a:spcBef>
                <a:spcPts val="1100"/>
              </a:spcBef>
            </a:pPr>
            <a:r>
              <a:rPr lang="ru-RU" altLang="x-none" sz="1600" dirty="0">
                <a:solidFill>
                  <a:srgbClr val="15158D"/>
                </a:solidFill>
                <a:latin typeface="Arial" panose="020B0604020202020204" pitchFamily="34" charset="0"/>
              </a:rPr>
              <a:t>Другие случаи госпитализации пациента с диагнозами C00 - C97, D00 - D09 и D45 - D47 в диагностических целях с постановкой или подтверждением диагноза злокачественного новообразования, случаи лечения при злокачественных новообразованиях без специального противоопухолевого лечения, а также случаи лечения лучевых повреждений включаются в нормативы объема медицинской помощи по профилю "онкология" в случае, если госпитализация осуществлялась на специализированную койку по профилю "онкология" или "гематология" (в части лечения злокачественных новообразований лимфоидной и кроветворной тканей) по заключению врачебного консилиума с участием врачей-онкологов и радиотерапевта или врача-гематолога для случаев соответствующего профиля.</a:t>
            </a:r>
            <a:endParaRPr lang="ru-RU" altLang="x-none" sz="1600" dirty="0">
              <a:solidFill>
                <a:srgbClr val="15158D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7475" y="1165225"/>
            <a:ext cx="9001125" cy="138366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x-none" sz="1600" b="1" i="0" u="none" strike="noStrike" kern="120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 письма Минздрава РФ от 11 февраля 2025 г. N 31-2/И/2-2286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x-none" sz="1600" b="1" i="0" u="none" strike="noStrike" kern="120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«О ФОРМИРОВАНИИ И ЭКОНОМИЧЕСКОМ ОБОСНОВАНИИ ТЕРРИТОРИАЛЬНЫХ ПРОГРАММ ГОСУДАРСТВЕННЫХ ГАРАНТИЙ БЕСПЛАТНОГО ОКАЗАНИЯ ГРАЖДАНАМ МЕДИЦИНСКОЙ ПОМОЩИ НА 2025 - 2027 ГОДЫ»: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altLang="x-none" sz="2000" b="1" i="0" u="none" strike="noStrike" kern="1200" cap="none" spc="0" normalizeH="0" baseline="0" noProof="1">
              <a:solidFill>
                <a:srgbClr val="00206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  <p:bldP spid="4" grpId="0"/>
      <p:bldP spid="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ChangeArrowheads="1"/>
          </p:cNvSpPr>
          <p:nvPr/>
        </p:nvSpPr>
        <p:spPr bwMode="auto">
          <a:xfrm>
            <a:off x="914400" y="1066800"/>
            <a:ext cx="7543800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7175" y="20638"/>
            <a:ext cx="8628063" cy="8915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Анализ исполнения медицинской помощи по профилю "Онкология" за январь-май 2025 года</a:t>
            </a: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4"/>
          </p:nvPr>
        </p:nvSpPr>
        <p:spPr>
          <a:xfrm>
            <a:off x="6948488" y="6308725"/>
            <a:ext cx="1752600" cy="381000"/>
          </a:xfrm>
          <a:noFill/>
          <a:ln>
            <a:noFill/>
          </a:ln>
        </p:spPr>
        <p:txBody>
          <a:bodyPr wrap="square" lIns="91440" tIns="45720" rIns="91440" bIns="4572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ru-RU" altLang="ru-RU" sz="1200" b="0" dirty="0">
                <a:solidFill>
                  <a:srgbClr val="79551B"/>
                </a:solidFill>
                <a:latin typeface="Palatino Linotype" panose="02040502050505030304" pitchFamily="18" charset="0"/>
              </a:rPr>
              <a:t>3</a:t>
            </a:fld>
            <a:endParaRPr lang="ru-RU" altLang="ru-RU" sz="1200" b="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  <p:graphicFrame>
        <p:nvGraphicFramePr>
          <p:cNvPr id="11269" name="Таблица 11268"/>
          <p:cNvGraphicFramePr/>
          <p:nvPr/>
        </p:nvGraphicFramePr>
        <p:xfrm>
          <a:off x="230505" y="1383665"/>
          <a:ext cx="8655050" cy="4899025"/>
        </p:xfrm>
        <a:graphic>
          <a:graphicData uri="http://schemas.openxmlformats.org/drawingml/2006/table">
            <a:tbl>
              <a:tblPr/>
              <a:tblGrid>
                <a:gridCol w="1453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41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92455"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Условие оказания МП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на 2025 год ТПОМС ЛО                     от 28.12.2024 №1022, Комиссия №6 от 30.05.2025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исполнения от плана на год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Ср. ст-ть 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Сумма, руб.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Ср. ст-ть 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Сумма, руб.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Ср. ст-ть 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40">
                <a:tc gridSpan="10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Стационарная помощь (всего - КС (st19) +  ВМП)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6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ЛО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15.246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113.958,0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1.774.789.988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6.630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125.145,9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829.717.587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110%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47%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11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РФ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1.262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187.342,6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225.982.013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167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191.219,1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31.933.594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102%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9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по ТПОМС 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16.508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121.200,1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2.000.772.001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6.797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126.769,3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861.651.181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105%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475">
                <a:tc gridSpan="10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Дневной стационар (</a:t>
                      </a:r>
                      <a:r>
                        <a:rPr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ds19)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11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ЛО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20.140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70.834,4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1.426.604.700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10.354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44.009,3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455.671.998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51%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32%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67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РФ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895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195.893,1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175.324.300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263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180.312,3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47.422.133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29%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92%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27%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91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по ТПОМС 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21.035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76.155,4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1.601.929.000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10.617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47.385,7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503.094.131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1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6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26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i="1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Справочно:</a:t>
                      </a:r>
                      <a:endParaRPr lang="ru-RU" altLang="x-none" sz="1000" i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b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b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440">
                <a:tc gridSpan="10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Амбулаторно-поликлиническая помощь (Профилактическая)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ЛО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139.884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734,4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102.735.568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77.687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782,5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60.787.206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56%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107%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220">
                <a:tc gridSpan="10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Амбулаторно-поликлиническая помощь (Лечебная)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ЛО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32.797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1.262,8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41.415.791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18.250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1.345,9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24.561.892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56%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107%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920">
                <a:tc gridSpan="10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Диспансерное наблюдение</a:t>
                      </a:r>
                      <a:endParaRPr lang="ru-RU" altLang="x-none" sz="1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4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fontAlgn="ctr" hangingPunct="1">
                        <a:buNone/>
                      </a:pPr>
                      <a:r>
                        <a:rPr lang="ru-RU" altLang="x-none" sz="1000" b="0" dirty="0">
                          <a:solidFill>
                            <a:srgbClr val="3E3E5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 в ЛО</a:t>
                      </a:r>
                      <a:endParaRPr lang="ru-RU" altLang="x-none" sz="10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477" marR="6477" marT="6478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72.444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3.757,1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272.178.156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16.733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3.750,24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62.752.804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600" b="1" i="0" u="none" kern="1200" baseline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algn="r" eaLnBrk="1" fontAlgn="ctr" hangingPunct="1">
                        <a:buClrTx/>
                        <a:buSzTx/>
                        <a:buFontTx/>
                        <a:buNone/>
                      </a:pPr>
                      <a:r>
                        <a:rPr lang="en-US" altLang="ru-RU" sz="1000" b="0" dirty="0">
                          <a:solidFill>
                            <a:srgbClr val="3E3E5C"/>
                          </a:solidFill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 marL="12700" marR="12700" marT="12700" anchor="ctr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  <p:bldP spid="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16238" y="334963"/>
            <a:ext cx="3422650" cy="584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Предложения: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0825" y="1012825"/>
            <a:ext cx="8642350" cy="483108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x-none" sz="2800" b="1" i="0" u="none" strike="noStrike" kern="1200" cap="none" spc="0" normalizeH="0" baseline="0" noProof="1">
                <a:solidFill>
                  <a:srgbClr val="15158D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Рекомендовать всем медицинским организациям осуществлять оказание онкологической медицинской помощи в соответствии с требованиями Письма Минздрава РФ от 11 февраля 2025 г. N 31-2/И/2-2286 «О ФОРМИРОВАНИИ И ЭКОНОМИЧЕСКОМ ОБОСНОВАНИИ ТЕРРИТОРИАЛЬНЫХ ПРОГРАММ ГОСУДАРСТВЕННЫХ ГАРАНТИЙ БЕСПЛАТНОГО ОКАЗАНИЯ ГРАЖДАНАМ МЕДИЦИНСКОЙ ПОМОЩИ НА 2025 - 2027 ГОДЫ» </a:t>
            </a:r>
            <a:endParaRPr kumimoji="0" lang="ru-RU" altLang="x-none" sz="2800" b="1" i="0" u="none" strike="noStrike" kern="1200" cap="none" spc="0" normalizeH="0" baseline="0" noProof="1">
              <a:solidFill>
                <a:srgbClr val="15158D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2291" name="Номер слайда 1"/>
          <p:cNvSpPr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ru-RU" altLang="ru-RU" sz="1200" b="0" dirty="0">
                <a:solidFill>
                  <a:srgbClr val="79551B"/>
                </a:solidFill>
                <a:latin typeface="Palatino Linotype" panose="02040502050505030304" pitchFamily="18" charset="0"/>
              </a:rPr>
              <a:t>4</a:t>
            </a:fld>
            <a:endParaRPr lang="ru-RU" altLang="ru-RU" sz="1200" b="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ChangeArrowheads="1"/>
          </p:cNvSpPr>
          <p:nvPr/>
        </p:nvSpPr>
        <p:spPr bwMode="auto">
          <a:xfrm>
            <a:off x="685800" y="1524000"/>
            <a:ext cx="769620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35876" name="Rectangle 4"/>
          <p:cNvSpPr>
            <a:spLocks noChangeArrowheads="1"/>
          </p:cNvSpPr>
          <p:nvPr/>
        </p:nvSpPr>
        <p:spPr bwMode="auto">
          <a:xfrm>
            <a:off x="685800" y="476250"/>
            <a:ext cx="7772400" cy="9318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5881" name="Rectangle 9"/>
          <p:cNvSpPr>
            <a:spLocks noChangeArrowheads="1"/>
          </p:cNvSpPr>
          <p:nvPr/>
        </p:nvSpPr>
        <p:spPr bwMode="auto">
          <a:xfrm>
            <a:off x="1258888" y="2133600"/>
            <a:ext cx="6365875" cy="2519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БЛАГОДАРЮ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ЗА ВНИМАНИЕ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6" name="Номер слайда 1"/>
          <p:cNvSpPr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600" b="1" i="0" u="non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ru-RU" altLang="ru-RU" sz="1200" b="0" dirty="0">
                <a:solidFill>
                  <a:srgbClr val="79551B"/>
                </a:solidFill>
                <a:latin typeface="Palatino Linotype" panose="02040502050505030304" pitchFamily="18" charset="0"/>
              </a:rPr>
              <a:t>5</a:t>
            </a:fld>
            <a:endParaRPr lang="ru-RU" altLang="ru-RU" sz="1200" b="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4" grpId="0"/>
    </p:bldLst>
  </p:timing>
</p:sld>
</file>

<file path=ppt/theme/theme1.xml><?xml version="1.0" encoding="utf-8"?>
<a:theme xmlns:a="http://schemas.openxmlformats.org/drawingml/2006/main" name="14_БП 4">
  <a:themeElements>
    <a:clrScheme name="БП 4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БП 4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rot="10800000" vert="eaVert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6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rot="10800000" vert="eaVert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6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БП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П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П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П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П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П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П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590</Words>
  <Application>Microsoft Office PowerPoint</Application>
  <PresentationFormat>Экран (4:3)</PresentationFormat>
  <Paragraphs>139</Paragraphs>
  <Slides>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  <vt:variant>
        <vt:lpstr>Произвольные показы</vt:lpstr>
      </vt:variant>
      <vt:variant>
        <vt:i4>2</vt:i4>
      </vt:variant>
    </vt:vector>
  </HeadingPairs>
  <TitlesOfParts>
    <vt:vector size="12" baseType="lpstr">
      <vt:lpstr>Arial</vt:lpstr>
      <vt:lpstr>Palatino Linotype</vt:lpstr>
      <vt:lpstr>Times New Roman</vt:lpstr>
      <vt:lpstr>Wingdings</vt:lpstr>
      <vt:lpstr>14_БП 4</vt:lpstr>
      <vt:lpstr>О выполнении объемов оказания медицинской помощи по онкологии за январь-декабрь 2025 года в соответствии с показателями Территориальной программы государственных гарантий бесплатного оказания гражданам медицинской помощи в Ленинградской области на 2025 год и приказом ФОМС от 29.11.2018 № 260 «Об утверждении форм и порядка предоставления отчетности об объеме и стоимости медицинской помощи пациентам с онкологическими заболеваниями, оказанной медицинскими организациями, осуществляющими деятельность в сфере ОМС»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Произвольный показ 1</vt:lpstr>
      <vt:lpstr>Произвольный показ 2</vt:lpstr>
    </vt:vector>
  </TitlesOfParts>
  <Company>Concept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Ульяновский</dc:creator>
  <cp:lastModifiedBy>Брискина Бэлла Израилевна</cp:lastModifiedBy>
  <cp:revision>983</cp:revision>
  <cp:lastPrinted>2025-06-25T14:17:45Z</cp:lastPrinted>
  <dcterms:created xsi:type="dcterms:W3CDTF">2005-07-04T14:30:00Z</dcterms:created>
  <dcterms:modified xsi:type="dcterms:W3CDTF">2025-06-25T14:26:51Z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TC011594391049</vt:lpwstr>
  </property>
  <property fmtid="{D5CDD505-2E9C-101B-9397-08002B2CF9AE}" pid="3" name="KSOProductBuildVer">
    <vt:lpwstr>1049-11.2.0.10114</vt:lpwstr>
  </property>
</Properties>
</file>