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7" r:id="rId2"/>
    <p:sldId id="327" r:id="rId3"/>
    <p:sldId id="367" r:id="rId4"/>
    <p:sldId id="363" r:id="rId5"/>
    <p:sldId id="364" r:id="rId6"/>
    <p:sldId id="366" r:id="rId7"/>
    <p:sldId id="365" r:id="rId8"/>
    <p:sldId id="336" r:id="rId9"/>
    <p:sldId id="362" r:id="rId10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рискина Бэлла Израилевна" initials="ББИ" lastIdx="1" clrIdx="0">
    <p:extLst>
      <p:ext uri="{19B8F6BF-5375-455C-9EA6-DF929625EA0E}">
        <p15:presenceInfo xmlns:p15="http://schemas.microsoft.com/office/powerpoint/2012/main" userId="Брискина Бэлла Израиле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997"/>
    <a:srgbClr val="9DCC88"/>
    <a:srgbClr val="3366FF"/>
    <a:srgbClr val="1940E7"/>
    <a:srgbClr val="203864"/>
    <a:srgbClr val="2DF387"/>
    <a:srgbClr val="0066FF"/>
    <a:srgbClr val="FF9933"/>
    <a:srgbClr val="66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38" autoAdjust="0"/>
    <p:restoredTop sz="95126" autoAdjust="0"/>
  </p:normalViewPr>
  <p:slideViewPr>
    <p:cSldViewPr snapToGrid="0">
      <p:cViewPr varScale="1">
        <p:scale>
          <a:sx n="112" d="100"/>
          <a:sy n="112" d="100"/>
        </p:scale>
        <p:origin x="10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90" y="1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E3C568B1-B7A7-44DB-8DB7-B7B7F90E4F74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4" y="4776790"/>
            <a:ext cx="5438775" cy="390842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9752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90" y="9429752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65EB9017-A9DB-4F0B-8820-D8CB382459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054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B9017-A9DB-4F0B-8820-D8CB382459C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341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B9017-A9DB-4F0B-8820-D8CB382459C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07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B9017-A9DB-4F0B-8820-D8CB382459C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3078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B9017-A9DB-4F0B-8820-D8CB382459CC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6273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B9017-A9DB-4F0B-8820-D8CB382459CC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511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B9017-A9DB-4F0B-8820-D8CB382459C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1374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B9017-A9DB-4F0B-8820-D8CB382459C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1616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B9017-A9DB-4F0B-8820-D8CB382459CC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44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253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88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757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535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305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942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334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35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819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995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567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10697-B4AB-4F9A-9C71-E3A64AACFF51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94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5AE002-10D1-4EAC-BE50-40A1AE919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33" y="327991"/>
            <a:ext cx="10479157" cy="844827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Территориальный фонд обязательного медицинского страхования Ленинградской области</a:t>
            </a:r>
          </a:p>
        </p:txBody>
      </p:sp>
      <p:pic>
        <p:nvPicPr>
          <p:cNvPr id="5" name="Рисунок 4"/>
          <p:cNvPicPr/>
          <p:nvPr/>
        </p:nvPicPr>
        <p:blipFill>
          <a:blip r:embed="rId3"/>
          <a:stretch>
            <a:fillRect/>
          </a:stretch>
        </p:blipFill>
        <p:spPr>
          <a:xfrm>
            <a:off x="427810" y="327991"/>
            <a:ext cx="807223" cy="844827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595901" y="5983305"/>
            <a:ext cx="11118289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532775" y="1172818"/>
            <a:ext cx="11513906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altLang="ru-RU" sz="2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alt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Координационный совет по организации </a:t>
            </a:r>
          </a:p>
          <a:p>
            <a:pPr algn="ctr">
              <a:defRPr/>
            </a:pPr>
            <a:r>
              <a:rPr lang="ru-RU" alt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защиты прав застрахованных лиц в сфере ОМС</a:t>
            </a:r>
            <a:r>
              <a:rPr lang="en-US" alt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Ленинградской области</a:t>
            </a:r>
          </a:p>
          <a:p>
            <a:pPr algn="ctr">
              <a:defRPr/>
            </a:pPr>
            <a:endParaRPr lang="ru-RU" altLang="ru-RU" sz="2000" b="1" dirty="0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мониторингу проведения ТФОМС ЛО и СМО </a:t>
            </a:r>
          </a:p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контрольно-экспертных мероприятий </a:t>
            </a:r>
          </a:p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профилю «Онкология» 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январь -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  <a:p>
            <a:pPr algn="ctr">
              <a:defRPr/>
            </a:pPr>
            <a:r>
              <a:rPr lang="en-US" altLang="ru-RU" sz="26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altLang="ru-RU" sz="2600" b="1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altLang="ru-RU" b="1" dirty="0">
                <a:solidFill>
                  <a:srgbClr val="0000B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  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683433" y="5983305"/>
            <a:ext cx="52453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Главный специалист – врач-эксперт отдела ККМП и ЗПЗ Департамента организации ОМС Камышан И.А.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037469" y="6121804"/>
            <a:ext cx="12234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26.06.2025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875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8331" y="429207"/>
            <a:ext cx="10055472" cy="419879"/>
          </a:xfrm>
        </p:spPr>
        <p:txBody>
          <a:bodyPr>
            <a:normAutofit fontScale="90000"/>
          </a:bodyPr>
          <a:lstStyle/>
          <a:p>
            <a:pPr algn="ctr" fontAlgn="b"/>
            <a:r>
              <a:rPr lang="ru-RU" alt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контрольно-экспертных мероприятий за январь – </a:t>
            </a:r>
            <a:r>
              <a:rPr lang="ru-RU" alt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 2025 </a:t>
            </a:r>
            <a:r>
              <a:rPr lang="ru-RU" alt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года, проведенные по профилю «онкология»</a:t>
            </a:r>
            <a:endParaRPr lang="ru-RU" sz="22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82563"/>
            <a:ext cx="808037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68531" y="5551126"/>
            <a:ext cx="108138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Процент  дефектов, выявленных в мае существенно выше среднего значения ,  в том числе и по случаям с применением химиотерапии</a:t>
            </a:r>
            <a:endParaRPr lang="ru-RU" b="1" i="1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838203" y="1118826"/>
            <a:ext cx="10515600" cy="4162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280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8331" y="429207"/>
            <a:ext cx="10055472" cy="419879"/>
          </a:xfrm>
        </p:spPr>
        <p:txBody>
          <a:bodyPr>
            <a:normAutofit fontScale="90000"/>
          </a:bodyPr>
          <a:lstStyle/>
          <a:p>
            <a:pPr algn="ctr" fontAlgn="b"/>
            <a:r>
              <a:rPr lang="ru-RU" alt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контрольно-экспертных мероприятий за январь – </a:t>
            </a:r>
            <a:r>
              <a:rPr lang="ru-RU" alt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 2025 </a:t>
            </a:r>
            <a:r>
              <a:rPr lang="ru-RU" alt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года, проведенные по профилю «онкология»</a:t>
            </a:r>
            <a:endParaRPr lang="ru-RU" sz="22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82563"/>
            <a:ext cx="808037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19872" y="4969955"/>
            <a:ext cx="1096191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i="1" dirty="0" smtClean="0"/>
              <a:t>Имеет место увеличение по коду нарушений: </a:t>
            </a:r>
          </a:p>
          <a:p>
            <a:pPr algn="just"/>
            <a:r>
              <a:rPr lang="ru-RU" sz="1400" b="1" i="1" dirty="0" smtClean="0"/>
              <a:t>1.4.4. - </a:t>
            </a:r>
            <a:r>
              <a:rPr lang="ru-RU" sz="1400" b="1" i="1" dirty="0"/>
              <a:t>некорректное заполнение полей реестра счетов</a:t>
            </a:r>
            <a:r>
              <a:rPr lang="ru-RU" sz="1400" b="1" i="1" dirty="0" smtClean="0"/>
              <a:t>;</a:t>
            </a:r>
          </a:p>
          <a:p>
            <a:pPr algn="just"/>
            <a:r>
              <a:rPr lang="ru-RU" sz="1400" b="1" i="1" dirty="0" smtClean="0"/>
              <a:t>Снижение:</a:t>
            </a:r>
          </a:p>
          <a:p>
            <a:pPr algn="just"/>
            <a:r>
              <a:rPr lang="ru-RU" sz="1400" b="1" i="1" dirty="0"/>
              <a:t>1.6.1</a:t>
            </a:r>
            <a:r>
              <a:rPr lang="ru-RU" sz="1400" b="1" i="1" dirty="0" smtClean="0"/>
              <a:t>. </a:t>
            </a:r>
            <a:r>
              <a:rPr lang="ru-RU" sz="1400" b="1" i="1" dirty="0"/>
              <a:t>- включение в реестр счетов видов медицинской помощи, а также заболеваний и состояний, не входящих в программу обязательного медицинского страхования</a:t>
            </a:r>
            <a:r>
              <a:rPr lang="ru-RU" sz="1400" b="1" i="1" dirty="0" smtClean="0"/>
              <a:t>;</a:t>
            </a:r>
          </a:p>
          <a:p>
            <a:pPr algn="just"/>
            <a:r>
              <a:rPr lang="ru-RU" sz="1400" b="1" i="1" dirty="0"/>
              <a:t>1.10.5</a:t>
            </a:r>
            <a:r>
              <a:rPr lang="ru-RU" sz="1400" b="1" i="1" dirty="0" smtClean="0"/>
              <a:t>. </a:t>
            </a:r>
            <a:r>
              <a:rPr lang="ru-RU" sz="1400" b="1" i="1" dirty="0"/>
              <a:t>- включение в реестр счетов медицинской помощи, оказанной амбулаторно, в период пребывания застрахованного лица в условиях стационара (кроме дня поступления и выписки из стационара, а также оказания медицинской помощи (консультаций) в других медицинских организациях в экстренной и неотложной форме);</a:t>
            </a:r>
            <a:endParaRPr lang="ru-RU" sz="1400" b="1" i="1" dirty="0" smtClean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298331" y="1027113"/>
            <a:ext cx="9404214" cy="3942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859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8331" y="429207"/>
            <a:ext cx="10055472" cy="419879"/>
          </a:xfrm>
        </p:spPr>
        <p:txBody>
          <a:bodyPr>
            <a:normAutofit fontScale="90000"/>
          </a:bodyPr>
          <a:lstStyle/>
          <a:p>
            <a:pPr algn="ctr" fontAlgn="b"/>
            <a:r>
              <a:rPr lang="ru-RU" alt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контрольно-экспертных мероприятий за январь – </a:t>
            </a:r>
            <a:r>
              <a:rPr lang="ru-RU" alt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 2025 </a:t>
            </a:r>
            <a:r>
              <a:rPr lang="ru-RU" alt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года, проведенные по профилю «онкология»</a:t>
            </a:r>
            <a:endParaRPr lang="ru-RU" sz="22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82563"/>
            <a:ext cx="808037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298331" y="5485639"/>
            <a:ext cx="106332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/>
              <a:t>И</a:t>
            </a:r>
            <a:r>
              <a:rPr lang="ru-RU" b="1" i="1" dirty="0" smtClean="0"/>
              <a:t>меется рост количества дефектов в мае по отношении к среднемесячному значению по всем случаям онкологии, при уменьшении количества дефектов по химиотерапии, в мае случаев с дефектами по химиотерапии не выявлено</a:t>
            </a:r>
            <a:endParaRPr lang="ru-RU" b="1" i="1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392051" y="1027113"/>
            <a:ext cx="10074235" cy="4280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631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8331" y="429207"/>
            <a:ext cx="10055472" cy="419879"/>
          </a:xfrm>
        </p:spPr>
        <p:txBody>
          <a:bodyPr>
            <a:normAutofit fontScale="90000"/>
          </a:bodyPr>
          <a:lstStyle/>
          <a:p>
            <a:pPr algn="ctr" fontAlgn="b"/>
            <a:r>
              <a:rPr lang="ru-RU" alt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altLang="ru-RU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контрольноэкспертных</a:t>
            </a:r>
            <a:r>
              <a:rPr lang="ru-RU" alt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мероприятий за январь – </a:t>
            </a:r>
            <a:r>
              <a:rPr lang="ru-RU" alt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 2025 </a:t>
            </a:r>
            <a:r>
              <a:rPr lang="ru-RU" alt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года, проведенные по профилю «онкология»</a:t>
            </a:r>
            <a:endParaRPr lang="ru-RU" sz="22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82563"/>
            <a:ext cx="808037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45493" y="5247164"/>
            <a:ext cx="1096191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/>
              <a:t>Наибольшее </a:t>
            </a:r>
            <a:r>
              <a:rPr lang="ru-RU" sz="1600" b="1" i="1" dirty="0" smtClean="0"/>
              <a:t>количество случаев с отказам </a:t>
            </a:r>
            <a:r>
              <a:rPr lang="ru-RU" sz="1600" b="1" i="1" dirty="0"/>
              <a:t>в оплате по кодам </a:t>
            </a:r>
            <a:r>
              <a:rPr lang="ru-RU" sz="1600" b="1" i="1" dirty="0" smtClean="0"/>
              <a:t>нарушений с ростом в мае:</a:t>
            </a:r>
          </a:p>
          <a:p>
            <a:r>
              <a:rPr lang="ru-RU" sz="1600" b="1" i="1" dirty="0"/>
              <a:t>2.12.	Непредставление медицинской документации, учетно-отчетной документации..</a:t>
            </a:r>
          </a:p>
          <a:p>
            <a:r>
              <a:rPr lang="ru-RU" sz="1600" b="1" i="1" dirty="0"/>
              <a:t>2.14.	Наличие признаков искажения сведений, представленных в медицинской документации </a:t>
            </a:r>
            <a:endParaRPr lang="ru-RU" sz="1600" b="1" i="1" dirty="0" smtClean="0"/>
          </a:p>
          <a:p>
            <a:r>
              <a:rPr lang="ru-RU" sz="1600" b="1" i="1" dirty="0" smtClean="0"/>
              <a:t>Снижение:</a:t>
            </a:r>
          </a:p>
          <a:p>
            <a:pPr algn="just"/>
            <a:r>
              <a:rPr lang="ru-RU" sz="1600" b="1" i="1" dirty="0" smtClean="0"/>
              <a:t>2.13</a:t>
            </a:r>
            <a:r>
              <a:rPr lang="ru-RU" sz="1600" b="1" i="1" dirty="0"/>
              <a:t>.	Отсутствие в документации (несоблюдение требований к оформлению) информированного добровольного согласия застрахованного лица </a:t>
            </a:r>
            <a:r>
              <a:rPr lang="ru-RU" sz="1600" b="1" i="1" dirty="0" smtClean="0"/>
              <a:t>…..</a:t>
            </a:r>
          </a:p>
          <a:p>
            <a:r>
              <a:rPr lang="ru-RU" sz="1400" i="1" dirty="0" smtClean="0"/>
              <a:t>  </a:t>
            </a:r>
            <a:endParaRPr lang="ru-RU" sz="1400" i="1" dirty="0"/>
          </a:p>
        </p:txBody>
      </p:sp>
      <p:pic>
        <p:nvPicPr>
          <p:cNvPr id="11" name="Объект 10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751357" y="1152982"/>
            <a:ext cx="9149419" cy="3916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808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8331" y="429207"/>
            <a:ext cx="10055472" cy="419879"/>
          </a:xfrm>
        </p:spPr>
        <p:txBody>
          <a:bodyPr>
            <a:normAutofit fontScale="90000"/>
          </a:bodyPr>
          <a:lstStyle/>
          <a:p>
            <a:pPr algn="ctr" fontAlgn="b"/>
            <a:r>
              <a:rPr lang="ru-RU" alt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контрольно-экспертных мероприятий за январь – </a:t>
            </a:r>
            <a:r>
              <a:rPr lang="ru-RU" alt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 2025 </a:t>
            </a:r>
            <a:r>
              <a:rPr lang="ru-RU" alt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года, проведенные по профилю «онкология»</a:t>
            </a:r>
            <a:endParaRPr lang="ru-RU" sz="22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82563"/>
            <a:ext cx="808037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968375" y="5700668"/>
            <a:ext cx="108729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В мае увеличение количества случаев с дефектами , при отсутствии случаев с дефектами по химиотерапия</a:t>
            </a:r>
            <a:r>
              <a:rPr lang="ru-RU" i="1" dirty="0" smtClean="0"/>
              <a:t>.</a:t>
            </a:r>
            <a:endParaRPr lang="ru-RU" i="1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112846" y="1027113"/>
            <a:ext cx="10580311" cy="44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475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8331" y="429207"/>
            <a:ext cx="10055472" cy="419879"/>
          </a:xfrm>
        </p:spPr>
        <p:txBody>
          <a:bodyPr>
            <a:normAutofit fontScale="90000"/>
          </a:bodyPr>
          <a:lstStyle/>
          <a:p>
            <a:pPr algn="ctr" fontAlgn="b"/>
            <a:r>
              <a:rPr lang="ru-RU" alt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контрольно-экспертных мероприятий за январь – </a:t>
            </a:r>
            <a:r>
              <a:rPr lang="ru-RU" alt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 2025 </a:t>
            </a:r>
            <a:r>
              <a:rPr lang="ru-RU" alt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года, проведенные по профилю «онкология»</a:t>
            </a:r>
            <a:endParaRPr lang="ru-RU" sz="22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82563"/>
            <a:ext cx="808037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0" y="4731290"/>
            <a:ext cx="12192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b="1" i="1" dirty="0"/>
              <a:t>Р</a:t>
            </a:r>
            <a:r>
              <a:rPr lang="ru-RU" sz="1200" b="1" i="1" dirty="0" smtClean="0"/>
              <a:t>ост случаев с дефектами с начала года со значительным увеличением в мае :</a:t>
            </a:r>
          </a:p>
          <a:p>
            <a:pPr algn="just"/>
            <a:r>
              <a:rPr lang="ru-RU" sz="1200" b="1" i="1" dirty="0"/>
              <a:t>2.13</a:t>
            </a:r>
            <a:r>
              <a:rPr lang="ru-RU" sz="1200" b="1" i="1" dirty="0" smtClean="0"/>
              <a:t>. </a:t>
            </a:r>
            <a:r>
              <a:rPr lang="ru-RU" sz="1200" b="1" i="1" dirty="0"/>
              <a:t>- Отсутствие в документации (несоблюдение требований к оформлению) информированного добровольного согласия застрахованного лица на медицинское </a:t>
            </a:r>
            <a:r>
              <a:rPr lang="ru-RU" sz="1200" b="1" i="1" dirty="0" smtClean="0"/>
              <a:t>вмешательство…</a:t>
            </a:r>
          </a:p>
          <a:p>
            <a:pPr algn="just"/>
            <a:r>
              <a:rPr lang="ru-RU" sz="1200" b="1" i="1" dirty="0"/>
              <a:t>2.14</a:t>
            </a:r>
            <a:r>
              <a:rPr lang="ru-RU" sz="1200" b="1" i="1" dirty="0" smtClean="0"/>
              <a:t>. </a:t>
            </a:r>
            <a:r>
              <a:rPr lang="ru-RU" sz="1200" b="1" i="1" dirty="0"/>
              <a:t>- Наличие признаков искажения сведений, представленных в медицинской </a:t>
            </a:r>
            <a:r>
              <a:rPr lang="ru-RU" sz="1200" b="1" i="1" dirty="0" smtClean="0"/>
              <a:t>документации….</a:t>
            </a:r>
          </a:p>
          <a:p>
            <a:pPr algn="just"/>
            <a:r>
              <a:rPr lang="ru-RU" sz="1200" b="1" i="1" dirty="0" smtClean="0"/>
              <a:t>3.2.1. </a:t>
            </a:r>
            <a:r>
              <a:rPr lang="ru-RU" sz="1200" b="1" i="1" dirty="0"/>
              <a:t>Невыполнение, несвоевременное или ненадлежащее выполнение необходимых пациенту диагностических и (или) лечебных мероприятий, оперативных </a:t>
            </a:r>
            <a:r>
              <a:rPr lang="ru-RU" sz="1200" b="1" i="1" dirty="0" smtClean="0"/>
              <a:t>вмешательств…… не </a:t>
            </a:r>
            <a:r>
              <a:rPr lang="ru-RU" sz="1200" b="1" i="1" dirty="0"/>
              <a:t>повлиявшее на состояние здоровья застрахованного лица</a:t>
            </a:r>
            <a:r>
              <a:rPr lang="ru-RU" sz="1200" b="1" i="1" dirty="0" smtClean="0"/>
              <a:t>;</a:t>
            </a:r>
          </a:p>
          <a:p>
            <a:pPr algn="just"/>
            <a:r>
              <a:rPr lang="ru-RU" sz="1200" b="1" i="1" dirty="0"/>
              <a:t>3.11. Отсутствие в медицинской документации результатов обследований, осмотров, консультаций специалистов, дневниковых записей, позволяющих оценить динамику состояния здоровья застрахованного лица, объем, характер, условия предоставления медицинской помощи и провести оценку качества оказанной медицинской помощи.</a:t>
            </a:r>
          </a:p>
          <a:p>
            <a:pPr algn="just"/>
            <a:r>
              <a:rPr lang="ru-RU" sz="1200" b="1" i="1" dirty="0" smtClean="0"/>
              <a:t>Снижение:</a:t>
            </a:r>
          </a:p>
          <a:p>
            <a:pPr algn="just"/>
            <a:r>
              <a:rPr lang="ru-RU" sz="1200" b="1" i="1" dirty="0"/>
              <a:t>2.12. </a:t>
            </a:r>
            <a:r>
              <a:rPr lang="ru-RU" sz="1200" b="1" i="1" dirty="0" smtClean="0"/>
              <a:t>- Непредставление </a:t>
            </a:r>
            <a:r>
              <a:rPr lang="ru-RU" sz="1200" b="1" i="1" dirty="0"/>
              <a:t>медицинской документации, учетно-отчетной документации</a:t>
            </a:r>
            <a:endParaRPr lang="ru-RU" sz="1200" b="1" i="1" dirty="0" smtClean="0"/>
          </a:p>
          <a:p>
            <a:pPr algn="just"/>
            <a:r>
              <a:rPr lang="ru-RU" sz="1200" b="1" i="1" dirty="0"/>
              <a:t>2.16.1</a:t>
            </a:r>
            <a:r>
              <a:rPr lang="ru-RU" sz="1200" b="1" i="1" dirty="0" smtClean="0"/>
              <a:t>. </a:t>
            </a:r>
            <a:r>
              <a:rPr lang="ru-RU" sz="1200" b="1" i="1" dirty="0"/>
              <a:t>- оплаченный случай оказания медицинской помощи не соответствует тарифу, установленному законодательством об обязательном медицинском страховании;</a:t>
            </a:r>
            <a:endParaRPr lang="ru-RU" sz="1200" b="1" i="1" dirty="0" smtClean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467145" y="928453"/>
            <a:ext cx="9662409" cy="3802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671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3">
            <a:extLst>
              <a:ext uri="{FF2B5EF4-FFF2-40B4-BE49-F238E27FC236}">
                <a16:creationId xmlns:a16="http://schemas.microsoft.com/office/drawing/2014/main" id="{26555F5D-A873-41B8-A453-F4FC44482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604" y="1988042"/>
            <a:ext cx="10368383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Принять к сведению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 об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увеличении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дефектов, выявленных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проведении территориальным фондом обязательного медицинского страхования и страховыми медицинским организациями Ленинградской области контрольно-экспертных мероприятий по профилю «Онкология» за январь – май 2025 года.</a:t>
            </a:r>
            <a:endParaRPr 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endParaRPr lang="ru-RU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Медицинским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 и Страховым медицинским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 осуществить совместный  разбор дефектов и принять меры по их устранению</a:t>
            </a:r>
          </a:p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  <a:defRPr/>
            </a:pPr>
            <a:endParaRPr 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Медицинским организациям организовать работу в соответствии с нормативной документацией.</a:t>
            </a:r>
          </a:p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  <a:defRPr/>
            </a:pPr>
            <a:endParaRPr 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Взять под контроль оформление медицинской документации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случаи отсутствия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информированного добровольного согласия застрахованного лица на медицинское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вмешательств,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искажения сведений, представленных в медицинской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документации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несвоевременное или ненадлежащее выполнение необходимых пациенту диагностических и (или) лечебных мероприятий, оперативных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вмешательств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медицинской документации результатов обследований, осмотров, консультаций специалистов, дневниковых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записей.</a:t>
            </a:r>
            <a:endParaRPr 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endParaRPr lang="ru-RU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39" name="Рисунок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443" y="55045"/>
            <a:ext cx="1207651" cy="1165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73A05BF-CAE7-4490-92E8-42779ECBCDF7}"/>
              </a:ext>
            </a:extLst>
          </p:cNvPr>
          <p:cNvSpPr/>
          <p:nvPr/>
        </p:nvSpPr>
        <p:spPr>
          <a:xfrm>
            <a:off x="1554162" y="523080"/>
            <a:ext cx="9648825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124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07802" y="2966234"/>
            <a:ext cx="645074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sz="2800" dirty="0">
                <a:solidFill>
                  <a:srgbClr val="FF0000"/>
                </a:solidFill>
                <a:latin typeface="Arial Black" panose="020B0A04020102020204" pitchFamily="34" charset="0"/>
              </a:rPr>
              <a:t>Благодарю за внимание!</a:t>
            </a:r>
          </a:p>
          <a:p>
            <a:pPr algn="just"/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2879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14337</TotalTime>
  <Words>613</Words>
  <Application>Microsoft Office PowerPoint</Application>
  <PresentationFormat>Широкоэкранный</PresentationFormat>
  <Paragraphs>58</Paragraphs>
  <Slides>9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Times New Roman</vt:lpstr>
      <vt:lpstr>Wingdings</vt:lpstr>
      <vt:lpstr>Тема Office</vt:lpstr>
      <vt:lpstr>Территориальный фонд обязательного медицинского страхования Ленинградской области</vt:lpstr>
      <vt:lpstr>Анализ контрольно-экспертных мероприятий за январь – май 2025 года, проведенные по профилю «онкология»</vt:lpstr>
      <vt:lpstr>Анализ контрольно-экспертных мероприятий за январь – май 2025 года, проведенные по профилю «онкология»</vt:lpstr>
      <vt:lpstr>Анализ контрольно-экспертных мероприятий за январь – май 2025 года, проведенные по профилю «онкология»</vt:lpstr>
      <vt:lpstr>Анализ контрольноэкспертных мероприятий за январь – май 2025 года, проведенные по профилю «онкология»</vt:lpstr>
      <vt:lpstr>Анализ контрольно-экспертных мероприятий за январь – май 2025 года, проведенные по профилю «онкология»</vt:lpstr>
      <vt:lpstr>Анализ контрольно-экспертных мероприятий за январь – май 2025 года, проведенные по профилю «онкология»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Брискина Бэлла Израилевна</cp:lastModifiedBy>
  <cp:revision>1080</cp:revision>
  <cp:lastPrinted>2025-06-25T08:40:48Z</cp:lastPrinted>
  <dcterms:created xsi:type="dcterms:W3CDTF">2018-08-28T09:05:47Z</dcterms:created>
  <dcterms:modified xsi:type="dcterms:W3CDTF">2025-06-25T13:39:31Z</dcterms:modified>
</cp:coreProperties>
</file>