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7" r:id="rId2"/>
    <p:sldId id="395" r:id="rId3"/>
    <p:sldId id="396" r:id="rId4"/>
    <p:sldId id="397" r:id="rId5"/>
    <p:sldId id="398" r:id="rId6"/>
    <p:sldId id="356" r:id="rId7"/>
    <p:sldId id="392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94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  <p15:guide id="5" pos="40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рискина Бэлла Израилевна" initials="ББИ" lastIdx="3" clrIdx="0">
    <p:extLst>
      <p:ext uri="{19B8F6BF-5375-455C-9EA6-DF929625EA0E}">
        <p15:presenceInfo xmlns:p15="http://schemas.microsoft.com/office/powerpoint/2012/main" userId="Брискина Бэлла Израил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0E7"/>
    <a:srgbClr val="0066FF"/>
    <a:srgbClr val="CCFFCC"/>
    <a:srgbClr val="FF66CC"/>
    <a:srgbClr val="CCFFFF"/>
    <a:srgbClr val="2DF387"/>
    <a:srgbClr val="FFFFCC"/>
    <a:srgbClr val="FFCCFF"/>
    <a:srgbClr val="FF99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76334" autoAdjust="0"/>
  </p:normalViewPr>
  <p:slideViewPr>
    <p:cSldViewPr snapToGrid="0">
      <p:cViewPr varScale="1">
        <p:scale>
          <a:sx n="112" d="100"/>
          <a:sy n="112" d="100"/>
        </p:scale>
        <p:origin x="294" y="96"/>
      </p:cViewPr>
      <p:guideLst>
        <p:guide orient="horz" pos="2160"/>
        <p:guide pos="3840"/>
        <p:guide pos="3940"/>
        <p:guide orient="horz" pos="2260"/>
        <p:guide pos="4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случаев наступления беременности относительно среднего показателя</a:t>
            </a:r>
            <a:endParaRPr lang="ru-RU" sz="10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'[Эффективность проведения ЭКО в МО ЛО в 2024 году.xlsx]2024'!$K$5:$K$16</c:f>
              <c:strCache>
                <c:ptCount val="12"/>
                <c:pt idx="0">
                  <c:v>АО "МЦРМ"</c:v>
                </c:pt>
                <c:pt idx="1">
                  <c:v> "ЭМБРИЛАЙФ"</c:v>
                </c:pt>
                <c:pt idx="2">
                  <c:v>ООО "АЙ-КЛИНИК СЗ"</c:v>
                </c:pt>
                <c:pt idx="3">
                  <c:v>ООО "АВА-ПЕТЕР"</c:v>
                </c:pt>
                <c:pt idx="4">
                  <c:v>ООО "МАТЬ И ДИТЯ "</c:v>
                </c:pt>
                <c:pt idx="5">
                  <c:v>ООО "ЕВРОМЕД КЛИНИК"</c:v>
                </c:pt>
                <c:pt idx="6">
                  <c:v>ООО "ЦПС "МЕДИКА"</c:v>
                </c:pt>
                <c:pt idx="7">
                  <c:v>ООО "СКАЙФЕРТ"</c:v>
                </c:pt>
                <c:pt idx="8">
                  <c:v>ООО  "КЛИНИКА "ИСТОЧНИК"</c:v>
                </c:pt>
                <c:pt idx="9">
                  <c:v>ООО "МЦ АЙМЕД"</c:v>
                </c:pt>
                <c:pt idx="10">
                  <c:v>ООО "ГЕНЕЗИС"</c:v>
                </c:pt>
                <c:pt idx="11">
                  <c:v>ООО "АФС"</c:v>
                </c:pt>
              </c:strCache>
            </c:strRef>
          </c:cat>
          <c:val>
            <c:numRef>
              <c:f>'[Эффективность проведения ЭКО в МО ЛО в 2024 году.xlsx]2024'!$L$5:$L$16</c:f>
            </c:numRef>
          </c:val>
          <c:extLst>
            <c:ext xmlns:c16="http://schemas.microsoft.com/office/drawing/2014/chart" uri="{C3380CC4-5D6E-409C-BE32-E72D297353CC}">
              <c16:uniqueId val="{00000000-1927-4337-A0DE-B7973FE17C36}"/>
            </c:ext>
          </c:extLst>
        </c:ser>
        <c:ser>
          <c:idx val="1"/>
          <c:order val="1"/>
          <c:spPr>
            <a:pattFill prst="narHorz">
              <a:fgClr>
                <a:schemeClr val="accent4"/>
              </a:fgClr>
              <a:bgClr>
                <a:schemeClr val="accent4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4"/>
              </a:innerShdw>
            </a:effectLst>
          </c:spPr>
          <c:invertIfNegative val="0"/>
          <c:cat>
            <c:strRef>
              <c:f>'[Эффективность проведения ЭКО в МО ЛО в 2024 году.xlsx]2024'!$K$5:$K$16</c:f>
              <c:strCache>
                <c:ptCount val="12"/>
                <c:pt idx="0">
                  <c:v>АО "МЦРМ"</c:v>
                </c:pt>
                <c:pt idx="1">
                  <c:v> "ЭМБРИЛАЙФ"</c:v>
                </c:pt>
                <c:pt idx="2">
                  <c:v>ООО "АЙ-КЛИНИК СЗ"</c:v>
                </c:pt>
                <c:pt idx="3">
                  <c:v>ООО "АВА-ПЕТЕР"</c:v>
                </c:pt>
                <c:pt idx="4">
                  <c:v>ООО "МАТЬ И ДИТЯ "</c:v>
                </c:pt>
                <c:pt idx="5">
                  <c:v>ООО "ЕВРОМЕД КЛИНИК"</c:v>
                </c:pt>
                <c:pt idx="6">
                  <c:v>ООО "ЦПС "МЕДИКА"</c:v>
                </c:pt>
                <c:pt idx="7">
                  <c:v>ООО "СКАЙФЕРТ"</c:v>
                </c:pt>
                <c:pt idx="8">
                  <c:v>ООО  "КЛИНИКА "ИСТОЧНИК"</c:v>
                </c:pt>
                <c:pt idx="9">
                  <c:v>ООО "МЦ АЙМЕД"</c:v>
                </c:pt>
                <c:pt idx="10">
                  <c:v>ООО "ГЕНЕЗИС"</c:v>
                </c:pt>
                <c:pt idx="11">
                  <c:v>ООО "АФС"</c:v>
                </c:pt>
              </c:strCache>
            </c:strRef>
          </c:cat>
          <c:val>
            <c:numRef>
              <c:f>'[Эффективность проведения ЭКО в МО ЛО в 2024 году.xlsx]2024'!$M$5:$M$16</c:f>
            </c:numRef>
          </c:val>
          <c:extLst>
            <c:ext xmlns:c16="http://schemas.microsoft.com/office/drawing/2014/chart" uri="{C3380CC4-5D6E-409C-BE32-E72D297353CC}">
              <c16:uniqueId val="{00000001-1927-4337-A0DE-B7973FE17C36}"/>
            </c:ext>
          </c:extLst>
        </c:ser>
        <c:ser>
          <c:idx val="2"/>
          <c:order val="2"/>
          <c:spPr>
            <a:pattFill prst="narHorz">
              <a:fgClr>
                <a:schemeClr val="accent6"/>
              </a:fgClr>
              <a:bgClr>
                <a:schemeClr val="accent6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6"/>
              </a:innerShdw>
            </a:effectLst>
          </c:spPr>
          <c:invertIfNegative val="0"/>
          <c:dLbls>
            <c:dLbl>
              <c:idx val="0"/>
              <c:layout>
                <c:manualLayout>
                  <c:x val="-1.2731334408019993E-17"/>
                  <c:y val="4.62962962962958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27-4337-A0DE-B7973FE17C36}"/>
                </c:ext>
              </c:extLst>
            </c:dLbl>
            <c:dLbl>
              <c:idx val="4"/>
              <c:layout>
                <c:manualLayout>
                  <c:x val="-2.7777777777777779E-3"/>
                  <c:y val="6.018518518518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27-4337-A0DE-B7973FE17C36}"/>
                </c:ext>
              </c:extLst>
            </c:dLbl>
            <c:dLbl>
              <c:idx val="5"/>
              <c:layout>
                <c:manualLayout>
                  <c:x val="-1.0185067526415994E-16"/>
                  <c:y val="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927-4337-A0DE-B7973FE17C36}"/>
                </c:ext>
              </c:extLst>
            </c:dLbl>
            <c:dLbl>
              <c:idx val="6"/>
              <c:layout>
                <c:manualLayout>
                  <c:x val="0"/>
                  <c:y val="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927-4337-A0DE-B7973FE17C36}"/>
                </c:ext>
              </c:extLst>
            </c:dLbl>
            <c:dLbl>
              <c:idx val="7"/>
              <c:layout>
                <c:manualLayout>
                  <c:x val="0"/>
                  <c:y val="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927-4337-A0DE-B7973FE17C36}"/>
                </c:ext>
              </c:extLst>
            </c:dLbl>
            <c:dLbl>
              <c:idx val="8"/>
              <c:layout>
                <c:manualLayout>
                  <c:x val="5.5555555555555558E-3"/>
                  <c:y val="5.092592592592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27-4337-A0DE-B7973FE17C36}"/>
                </c:ext>
              </c:extLst>
            </c:dLbl>
            <c:dLbl>
              <c:idx val="9"/>
              <c:layout>
                <c:manualLayout>
                  <c:x val="0"/>
                  <c:y val="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927-4337-A0DE-B7973FE17C36}"/>
                </c:ext>
              </c:extLst>
            </c:dLbl>
            <c:dLbl>
              <c:idx val="10"/>
              <c:layout>
                <c:manualLayout>
                  <c:x val="1.1111111111111112E-2"/>
                  <c:y val="2.7777777777777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927-4337-A0DE-B7973FE17C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'[Эффективность проведения ЭКО в МО ЛО в 2024 году.xlsx]2024'!$K$5:$K$16</c:f>
              <c:strCache>
                <c:ptCount val="12"/>
                <c:pt idx="0">
                  <c:v>АО "МЦРМ"</c:v>
                </c:pt>
                <c:pt idx="1">
                  <c:v> "ЭМБРИЛАЙФ"</c:v>
                </c:pt>
                <c:pt idx="2">
                  <c:v>ООО "АЙ-КЛИНИК СЗ"</c:v>
                </c:pt>
                <c:pt idx="3">
                  <c:v>ООО "АВА-ПЕТЕР"</c:v>
                </c:pt>
                <c:pt idx="4">
                  <c:v>ООО "МАТЬ И ДИТЯ "</c:v>
                </c:pt>
                <c:pt idx="5">
                  <c:v>ООО "ЕВРОМЕД КЛИНИК"</c:v>
                </c:pt>
                <c:pt idx="6">
                  <c:v>ООО "ЦПС "МЕДИКА"</c:v>
                </c:pt>
                <c:pt idx="7">
                  <c:v>ООО "СКАЙФЕРТ"</c:v>
                </c:pt>
                <c:pt idx="8">
                  <c:v>ООО  "КЛИНИКА "ИСТОЧНИК"</c:v>
                </c:pt>
                <c:pt idx="9">
                  <c:v>ООО "МЦ АЙМЕД"</c:v>
                </c:pt>
                <c:pt idx="10">
                  <c:v>ООО "ГЕНЕЗИС"</c:v>
                </c:pt>
                <c:pt idx="11">
                  <c:v>ООО "АФС"</c:v>
                </c:pt>
              </c:strCache>
            </c:strRef>
          </c:cat>
          <c:val>
            <c:numRef>
              <c:f>'[Эффективность проведения ЭКО в МО ЛО в 2024 году.xlsx]2024'!$N$5:$N$16</c:f>
              <c:numCache>
                <c:formatCode>0.0%</c:formatCode>
                <c:ptCount val="12"/>
                <c:pt idx="0">
                  <c:v>0.59523809523809523</c:v>
                </c:pt>
                <c:pt idx="1">
                  <c:v>0.5</c:v>
                </c:pt>
                <c:pt idx="2">
                  <c:v>0.45</c:v>
                </c:pt>
                <c:pt idx="3">
                  <c:v>0.44680851063829785</c:v>
                </c:pt>
                <c:pt idx="4">
                  <c:v>0.41860465116279072</c:v>
                </c:pt>
                <c:pt idx="5">
                  <c:v>0.375</c:v>
                </c:pt>
                <c:pt idx="6">
                  <c:v>0.375</c:v>
                </c:pt>
                <c:pt idx="7">
                  <c:v>0.35714285714285715</c:v>
                </c:pt>
                <c:pt idx="8">
                  <c:v>0.33333333333333331</c:v>
                </c:pt>
                <c:pt idx="9">
                  <c:v>0.3</c:v>
                </c:pt>
                <c:pt idx="10">
                  <c:v>0.28000000000000003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27-4337-A0DE-B7973FE17C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9278848"/>
        <c:axId val="469280160"/>
      </c:barChart>
      <c:lineChart>
        <c:grouping val="standard"/>
        <c:varyColors val="0"/>
        <c:ser>
          <c:idx val="3"/>
          <c:order val="3"/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'[Эффективность проведения ЭКО в МО ЛО в 2024 году.xlsx]2024'!$K$5:$K$16</c:f>
              <c:strCache>
                <c:ptCount val="12"/>
                <c:pt idx="0">
                  <c:v>АО "МЦРМ"</c:v>
                </c:pt>
                <c:pt idx="1">
                  <c:v> "ЭМБРИЛАЙФ"</c:v>
                </c:pt>
                <c:pt idx="2">
                  <c:v>ООО "АЙ-КЛИНИК СЗ"</c:v>
                </c:pt>
                <c:pt idx="3">
                  <c:v>ООО "АВА-ПЕТЕР"</c:v>
                </c:pt>
                <c:pt idx="4">
                  <c:v>ООО "МАТЬ И ДИТЯ "</c:v>
                </c:pt>
                <c:pt idx="5">
                  <c:v>ООО "ЕВРОМЕД КЛИНИК"</c:v>
                </c:pt>
                <c:pt idx="6">
                  <c:v>ООО "ЦПС "МЕДИКА"</c:v>
                </c:pt>
                <c:pt idx="7">
                  <c:v>ООО "СКАЙФЕРТ"</c:v>
                </c:pt>
                <c:pt idx="8">
                  <c:v>ООО  "КЛИНИКА "ИСТОЧНИК"</c:v>
                </c:pt>
                <c:pt idx="9">
                  <c:v>ООО "МЦ АЙМЕД"</c:v>
                </c:pt>
                <c:pt idx="10">
                  <c:v>ООО "ГЕНЕЗИС"</c:v>
                </c:pt>
                <c:pt idx="11">
                  <c:v>ООО "АФС"</c:v>
                </c:pt>
              </c:strCache>
            </c:strRef>
          </c:cat>
          <c:val>
            <c:numRef>
              <c:f>'[Эффективность проведения ЭКО в МО ЛО в 2024 году.xlsx]2024'!$O$5:$O$16</c:f>
              <c:numCache>
                <c:formatCode>0.0%</c:formatCode>
                <c:ptCount val="12"/>
                <c:pt idx="0">
                  <c:v>0.436</c:v>
                </c:pt>
                <c:pt idx="1">
                  <c:v>0.436</c:v>
                </c:pt>
                <c:pt idx="2">
                  <c:v>0.436</c:v>
                </c:pt>
                <c:pt idx="3">
                  <c:v>0.436</c:v>
                </c:pt>
                <c:pt idx="4">
                  <c:v>0.436</c:v>
                </c:pt>
                <c:pt idx="5">
                  <c:v>0.436</c:v>
                </c:pt>
                <c:pt idx="6">
                  <c:v>0.436</c:v>
                </c:pt>
                <c:pt idx="7">
                  <c:v>0.436</c:v>
                </c:pt>
                <c:pt idx="8">
                  <c:v>0.436</c:v>
                </c:pt>
                <c:pt idx="9">
                  <c:v>0.436</c:v>
                </c:pt>
                <c:pt idx="10">
                  <c:v>0.436</c:v>
                </c:pt>
                <c:pt idx="11">
                  <c:v>0.436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927-4337-A0DE-B7973FE17C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9278848"/>
        <c:axId val="469280160"/>
      </c:lineChart>
      <c:catAx>
        <c:axId val="46927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9280160"/>
        <c:crosses val="autoZero"/>
        <c:auto val="1"/>
        <c:lblAlgn val="ctr"/>
        <c:lblOffset val="100"/>
        <c:noMultiLvlLbl val="0"/>
      </c:catAx>
      <c:valAx>
        <c:axId val="469280160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9278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E3C568B1-B7A7-44DB-8DB7-B7B7F90E4F74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76790"/>
            <a:ext cx="5438775" cy="39084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75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65EB9017-A9DB-4F0B-8820-D8CB382459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54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341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69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25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8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57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3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30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94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3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5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81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9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56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10697-B4AB-4F9A-9C71-E3A64AACFF51}" type="datetimeFigureOut">
              <a:rPr lang="ru-RU" smtClean="0"/>
              <a:pPr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94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33" y="327991"/>
            <a:ext cx="10479157" cy="84482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7810" y="327990"/>
            <a:ext cx="807223" cy="844827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595901" y="5983305"/>
            <a:ext cx="1111828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235033" y="1197754"/>
            <a:ext cx="955830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alt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Координационный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</a:t>
            </a:r>
            <a:r>
              <a:rPr lang="ru-RU" alt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endParaRPr lang="ru-RU" alt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прав застрахованных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 в сфере ОМС</a:t>
            </a:r>
          </a:p>
          <a:p>
            <a:pPr algn="ctr">
              <a:defRPr/>
            </a:pPr>
            <a:endParaRPr lang="ru-RU" altLang="ru-RU" sz="2000" b="1" dirty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случаях проведения экстракорпорального оплодотворения (по медицинским организациям) и проведенным по ним экспертизам качества, в рамках базовой программы обязательного медицинского страхования, включая оценку его эффективности.</a:t>
            </a:r>
            <a:r>
              <a:rPr lang="ru-RU" altLang="ru-RU" b="1" dirty="0" smtClean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</a:t>
            </a:r>
          </a:p>
          <a:p>
            <a:pPr algn="ctr">
              <a:defRPr/>
            </a:pPr>
            <a:r>
              <a:rPr lang="ru-RU" altLang="ru-RU" b="1" dirty="0" smtClean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59561" y="5983305"/>
            <a:ext cx="46546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контроля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МП и ЗПЗ Рабочий С.И.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40698" y="6121804"/>
            <a:ext cx="1416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26.06.2025 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87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1151" y="393107"/>
            <a:ext cx="9374735" cy="1322298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Постановления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Ленинградской области от 28.12.2024 N 1022 (ред. от 18.04.2025)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Территориальной программе государственных гарантий бесплатного оказания гражданам медицинской помощи в Ленинградской области на 2025 год и на плановый период 2026 и 2027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годов»: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4380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21151" y="2563340"/>
            <a:ext cx="944310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>
                <a:latin typeface="Times New Roman" panose="02020603050405020304" pitchFamily="18" charset="0"/>
              </a:rPr>
              <a:t>«………Страховые </a:t>
            </a:r>
            <a:r>
              <a:rPr lang="ru-RU" i="1" dirty="0">
                <a:latin typeface="Times New Roman" panose="02020603050405020304" pitchFamily="18" charset="0"/>
              </a:rPr>
              <a:t>медицинские организации проводят экспертизу качества всех случаев экстракорпорального оплодотворения, осуществленных в рамках базовой программы обязательного медицинского страхования, включая оценку его эффективности (факт наступления беременности). Результаты экспертиз направляются страховыми медицинскими организациями в соответствующие территориальные фонды обязательного медицинского страхования и рассматриваются на заседаниях комиссий по разработке территориальных программ обязательного медицинского страхования при решении вопросов о распределении медицинским организациям объемов медицинской помощи по экстракорпоральному оплодотворению</a:t>
            </a:r>
            <a:r>
              <a:rPr lang="ru-RU" i="1" dirty="0" smtClean="0">
                <a:latin typeface="Times New Roman" panose="02020603050405020304" pitchFamily="18" charset="0"/>
              </a:rPr>
              <a:t>.»</a:t>
            </a:r>
            <a:endParaRPr lang="ru-RU" i="1" dirty="0">
              <a:latin typeface="Times New Roman" panose="02020603050405020304" pitchFamily="18" charset="0"/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 flipV="1">
            <a:off x="1555334" y="5893608"/>
            <a:ext cx="9374736" cy="45719"/>
          </a:xfrm>
          <a:prstGeom prst="flowChartPunchedTap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1521151" y="2009722"/>
            <a:ext cx="9374736" cy="51275"/>
          </a:xfrm>
          <a:prstGeom prst="flowChartPunchedTap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438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4236" y="208958"/>
            <a:ext cx="8078250" cy="799533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1940E7"/>
                </a:solidFill>
                <a:latin typeface="Times New Roman" panose="02020603050405020304" pitchFamily="18" charset="0"/>
              </a:rPr>
              <a:t>Эффективность проведения процедуры </a:t>
            </a:r>
            <a:r>
              <a:rPr lang="ru-RU" sz="1600" dirty="0" smtClean="0">
                <a:solidFill>
                  <a:srgbClr val="1940E7"/>
                </a:solidFill>
                <a:latin typeface="Times New Roman" panose="02020603050405020304" pitchFamily="18" charset="0"/>
              </a:rPr>
              <a:t>ЭКО</a:t>
            </a:r>
            <a:br>
              <a:rPr lang="ru-RU" sz="1600" dirty="0" smtClean="0">
                <a:solidFill>
                  <a:srgbClr val="1940E7"/>
                </a:solidFill>
                <a:latin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1940E7"/>
                </a:solidFill>
                <a:latin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1940E7"/>
                </a:solidFill>
                <a:latin typeface="Times New Roman" panose="02020603050405020304" pitchFamily="18" charset="0"/>
              </a:rPr>
              <a:t>медицинских организациях </a:t>
            </a:r>
            <a:r>
              <a:rPr lang="ru-RU" sz="1600" dirty="0" smtClean="0">
                <a:solidFill>
                  <a:srgbClr val="1940E7"/>
                </a:solidFill>
                <a:latin typeface="Times New Roman" panose="02020603050405020304" pitchFamily="18" charset="0"/>
              </a:rPr>
              <a:t>по ТП ОМС </a:t>
            </a:r>
            <a:r>
              <a:rPr lang="ru-RU" sz="1600" dirty="0">
                <a:solidFill>
                  <a:srgbClr val="1940E7"/>
                </a:solidFill>
                <a:latin typeface="Times New Roman" panose="02020603050405020304" pitchFamily="18" charset="0"/>
              </a:rPr>
              <a:t>в 2024 г.</a:t>
            </a:r>
            <a:endParaRPr lang="ru-RU" sz="1600" dirty="0">
              <a:solidFill>
                <a:srgbClr val="1940E7"/>
              </a:solidFill>
            </a:endParaRPr>
          </a:p>
        </p:txBody>
      </p:sp>
      <p:pic>
        <p:nvPicPr>
          <p:cNvPr id="4" name="Рисунок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4380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318864"/>
              </p:ext>
            </p:extLst>
          </p:nvPr>
        </p:nvGraphicFramePr>
        <p:xfrm>
          <a:off x="1136506" y="1437219"/>
          <a:ext cx="5623510" cy="4598649"/>
        </p:xfrm>
        <a:graphic>
          <a:graphicData uri="http://schemas.openxmlformats.org/drawingml/2006/table">
            <a:tbl>
              <a:tblPr/>
              <a:tblGrid>
                <a:gridCol w="229921">
                  <a:extLst>
                    <a:ext uri="{9D8B030D-6E8A-4147-A177-3AD203B41FA5}">
                      <a16:colId xmlns:a16="http://schemas.microsoft.com/office/drawing/2014/main" val="1150904916"/>
                    </a:ext>
                  </a:extLst>
                </a:gridCol>
                <a:gridCol w="1386282">
                  <a:extLst>
                    <a:ext uri="{9D8B030D-6E8A-4147-A177-3AD203B41FA5}">
                      <a16:colId xmlns:a16="http://schemas.microsoft.com/office/drawing/2014/main" val="3170395670"/>
                    </a:ext>
                  </a:extLst>
                </a:gridCol>
                <a:gridCol w="701095">
                  <a:extLst>
                    <a:ext uri="{9D8B030D-6E8A-4147-A177-3AD203B41FA5}">
                      <a16:colId xmlns:a16="http://schemas.microsoft.com/office/drawing/2014/main" val="1356164834"/>
                    </a:ext>
                  </a:extLst>
                </a:gridCol>
                <a:gridCol w="509216">
                  <a:extLst>
                    <a:ext uri="{9D8B030D-6E8A-4147-A177-3AD203B41FA5}">
                      <a16:colId xmlns:a16="http://schemas.microsoft.com/office/drawing/2014/main" val="1980086993"/>
                    </a:ext>
                  </a:extLst>
                </a:gridCol>
                <a:gridCol w="649433">
                  <a:extLst>
                    <a:ext uri="{9D8B030D-6E8A-4147-A177-3AD203B41FA5}">
                      <a16:colId xmlns:a16="http://schemas.microsoft.com/office/drawing/2014/main" val="944193866"/>
                    </a:ext>
                  </a:extLst>
                </a:gridCol>
                <a:gridCol w="605156">
                  <a:extLst>
                    <a:ext uri="{9D8B030D-6E8A-4147-A177-3AD203B41FA5}">
                      <a16:colId xmlns:a16="http://schemas.microsoft.com/office/drawing/2014/main" val="2953001531"/>
                    </a:ext>
                  </a:extLst>
                </a:gridCol>
                <a:gridCol w="760133">
                  <a:extLst>
                    <a:ext uri="{9D8B030D-6E8A-4147-A177-3AD203B41FA5}">
                      <a16:colId xmlns:a16="http://schemas.microsoft.com/office/drawing/2014/main" val="1124596550"/>
                    </a:ext>
                  </a:extLst>
                </a:gridCol>
                <a:gridCol w="782274">
                  <a:extLst>
                    <a:ext uri="{9D8B030D-6E8A-4147-A177-3AD203B41FA5}">
                      <a16:colId xmlns:a16="http://schemas.microsoft.com/office/drawing/2014/main" val="2315704599"/>
                    </a:ext>
                  </a:extLst>
                </a:gridCol>
              </a:tblGrid>
              <a:tr h="6991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8082" marR="8082" marT="80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МО </a:t>
                      </a:r>
                    </a:p>
                  </a:txBody>
                  <a:tcPr marL="8082" marR="8082" marT="80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количество случаев проведения ЭКО в отчетном периоде, всего</a:t>
                      </a:r>
                    </a:p>
                  </a:txBody>
                  <a:tcPr marL="8082" marR="8082" marT="80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Полных циклов ЭКО</a:t>
                      </a:r>
                    </a:p>
                  </a:txBody>
                  <a:tcPr marL="8082" marR="8082" marT="80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полных циклов ЭКО 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 всем случаям ЭКО</a:t>
                      </a:r>
                    </a:p>
                  </a:txBody>
                  <a:tcPr marL="8082" marR="8082" marT="80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случаев наступления беременности</a:t>
                      </a:r>
                    </a:p>
                  </a:txBody>
                  <a:tcPr marL="8082" marR="8082" marT="80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случаев наступления беременности ко всем случаям ЭКО</a:t>
                      </a:r>
                    </a:p>
                  </a:txBody>
                  <a:tcPr marL="8082" marR="8082" marT="80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случаев наступления беременности к полным случаям ЭКО</a:t>
                      </a:r>
                    </a:p>
                  </a:txBody>
                  <a:tcPr marL="8082" marR="8082" marT="80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999621"/>
                  </a:ext>
                </a:extLst>
              </a:tr>
              <a:tr h="1132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310919"/>
                  </a:ext>
                </a:extLst>
              </a:tr>
              <a:tr h="19390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АО "МЦРМ"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3769067"/>
                  </a:ext>
                </a:extLst>
              </a:tr>
              <a:tr h="1398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"ЦИЭР "ЭМБРИЛАЙФ"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711338"/>
                  </a:ext>
                </a:extLst>
              </a:tr>
              <a:tr h="1398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"АЙ-КЛИНИК СЕВЕРО-ЗАПАД"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609116"/>
                  </a:ext>
                </a:extLst>
              </a:tr>
              <a:tr h="1522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"АВА-ПЕТЕР"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950532"/>
                  </a:ext>
                </a:extLst>
              </a:tr>
              <a:tr h="15637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"МАТЬ И ДИТЯ САНКТ-ПЕТЕРБУРГ"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9545875"/>
                  </a:ext>
                </a:extLst>
              </a:tr>
              <a:tr h="1398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"ЕВРОМЕД КЛИНИК"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4524737"/>
                  </a:ext>
                </a:extLst>
              </a:tr>
              <a:tr h="1654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"ЦПС "МЕДИКА"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20327"/>
                  </a:ext>
                </a:extLst>
              </a:tr>
              <a:tr h="1398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"СКАЙФЕРТ"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37446"/>
                  </a:ext>
                </a:extLst>
              </a:tr>
              <a:tr h="2726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 "КЛИНИКА "ИСТОЧНИК"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180767"/>
                  </a:ext>
                </a:extLst>
              </a:tr>
              <a:tr h="1398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"МЕДИЦИНСКИЙ ЦЕНТР АЙМЕД"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3532140"/>
                  </a:ext>
                </a:extLst>
              </a:tr>
              <a:tr h="1654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"ГЕНЕЗИС"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044688"/>
                  </a:ext>
                </a:extLst>
              </a:tr>
              <a:tr h="1398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"АФС"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469288"/>
                  </a:ext>
                </a:extLst>
              </a:tr>
              <a:tr h="139837"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687547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971724"/>
              </p:ext>
            </p:extLst>
          </p:nvPr>
        </p:nvGraphicFramePr>
        <p:xfrm>
          <a:off x="7024642" y="4221622"/>
          <a:ext cx="4233072" cy="1983048"/>
        </p:xfrm>
        <a:graphic>
          <a:graphicData uri="http://schemas.openxmlformats.org/drawingml/2006/table">
            <a:tbl>
              <a:tblPr/>
              <a:tblGrid>
                <a:gridCol w="1535460">
                  <a:extLst>
                    <a:ext uri="{9D8B030D-6E8A-4147-A177-3AD203B41FA5}">
                      <a16:colId xmlns:a16="http://schemas.microsoft.com/office/drawing/2014/main" val="2556417049"/>
                    </a:ext>
                  </a:extLst>
                </a:gridCol>
                <a:gridCol w="668913">
                  <a:extLst>
                    <a:ext uri="{9D8B030D-6E8A-4147-A177-3AD203B41FA5}">
                      <a16:colId xmlns:a16="http://schemas.microsoft.com/office/drawing/2014/main" val="1518778799"/>
                    </a:ext>
                  </a:extLst>
                </a:gridCol>
                <a:gridCol w="459456">
                  <a:extLst>
                    <a:ext uri="{9D8B030D-6E8A-4147-A177-3AD203B41FA5}">
                      <a16:colId xmlns:a16="http://schemas.microsoft.com/office/drawing/2014/main" val="937923941"/>
                    </a:ext>
                  </a:extLst>
                </a:gridCol>
                <a:gridCol w="501685">
                  <a:extLst>
                    <a:ext uri="{9D8B030D-6E8A-4147-A177-3AD203B41FA5}">
                      <a16:colId xmlns:a16="http://schemas.microsoft.com/office/drawing/2014/main" val="3135096148"/>
                    </a:ext>
                  </a:extLst>
                </a:gridCol>
                <a:gridCol w="547293">
                  <a:extLst>
                    <a:ext uri="{9D8B030D-6E8A-4147-A177-3AD203B41FA5}">
                      <a16:colId xmlns:a16="http://schemas.microsoft.com/office/drawing/2014/main" val="2592045923"/>
                    </a:ext>
                  </a:extLst>
                </a:gridCol>
                <a:gridCol w="520265">
                  <a:extLst>
                    <a:ext uri="{9D8B030D-6E8A-4147-A177-3AD203B41FA5}">
                      <a16:colId xmlns:a16="http://schemas.microsoft.com/office/drawing/2014/main" val="296437690"/>
                    </a:ext>
                  </a:extLst>
                </a:gridCol>
              </a:tblGrid>
              <a:tr h="18382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Справочно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5340194"/>
                  </a:ext>
                </a:extLst>
              </a:tr>
              <a:tr h="441751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случаев по нормативу Программы государственных гарантий (ПГГ) на 2024 год составляет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890</a:t>
                      </a:r>
                    </a:p>
                    <a:p>
                      <a:pPr algn="l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575382"/>
                  </a:ext>
                </a:extLst>
              </a:tr>
              <a:tr h="332628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плановых случаев по ТПОМС ЛО на 2024 год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составляет 1009</a:t>
                      </a:r>
                    </a:p>
                    <a:p>
                      <a:pPr algn="l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623477"/>
                  </a:ext>
                </a:extLst>
              </a:tr>
              <a:tr h="332628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выполнение случаев по  ЭКО  по ПГГ составляет 100,3%, по плановым показателям ТПОМС ЛО  - 88,5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  <a:p>
                      <a:pPr algn="l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82" marR="8082" marT="80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430144"/>
                  </a:ext>
                </a:extLst>
              </a:tr>
            </a:tbl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5594149"/>
              </p:ext>
            </p:extLst>
          </p:nvPr>
        </p:nvGraphicFramePr>
        <p:xfrm>
          <a:off x="6933158" y="141859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7440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998390"/>
              </p:ext>
            </p:extLst>
          </p:nvPr>
        </p:nvGraphicFramePr>
        <p:xfrm>
          <a:off x="1240563" y="840199"/>
          <a:ext cx="10262787" cy="1652385"/>
        </p:xfrm>
        <a:graphic>
          <a:graphicData uri="http://schemas.openxmlformats.org/drawingml/2006/table">
            <a:tbl>
              <a:tblPr/>
              <a:tblGrid>
                <a:gridCol w="960385">
                  <a:extLst>
                    <a:ext uri="{9D8B030D-6E8A-4147-A177-3AD203B41FA5}">
                      <a16:colId xmlns:a16="http://schemas.microsoft.com/office/drawing/2014/main" val="219044872"/>
                    </a:ext>
                  </a:extLst>
                </a:gridCol>
                <a:gridCol w="870440">
                  <a:extLst>
                    <a:ext uri="{9D8B030D-6E8A-4147-A177-3AD203B41FA5}">
                      <a16:colId xmlns:a16="http://schemas.microsoft.com/office/drawing/2014/main" val="2984620788"/>
                    </a:ext>
                  </a:extLst>
                </a:gridCol>
                <a:gridCol w="783509">
                  <a:extLst>
                    <a:ext uri="{9D8B030D-6E8A-4147-A177-3AD203B41FA5}">
                      <a16:colId xmlns:a16="http://schemas.microsoft.com/office/drawing/2014/main" val="3753630239"/>
                    </a:ext>
                  </a:extLst>
                </a:gridCol>
                <a:gridCol w="738991">
                  <a:extLst>
                    <a:ext uri="{9D8B030D-6E8A-4147-A177-3AD203B41FA5}">
                      <a16:colId xmlns:a16="http://schemas.microsoft.com/office/drawing/2014/main" val="1569013124"/>
                    </a:ext>
                  </a:extLst>
                </a:gridCol>
                <a:gridCol w="703378">
                  <a:extLst>
                    <a:ext uri="{9D8B030D-6E8A-4147-A177-3AD203B41FA5}">
                      <a16:colId xmlns:a16="http://schemas.microsoft.com/office/drawing/2014/main" val="2821532303"/>
                    </a:ext>
                  </a:extLst>
                </a:gridCol>
                <a:gridCol w="975143">
                  <a:extLst>
                    <a:ext uri="{9D8B030D-6E8A-4147-A177-3AD203B41FA5}">
                      <a16:colId xmlns:a16="http://schemas.microsoft.com/office/drawing/2014/main" val="2256396804"/>
                    </a:ext>
                  </a:extLst>
                </a:gridCol>
                <a:gridCol w="774606">
                  <a:extLst>
                    <a:ext uri="{9D8B030D-6E8A-4147-A177-3AD203B41FA5}">
                      <a16:colId xmlns:a16="http://schemas.microsoft.com/office/drawing/2014/main" val="2516665931"/>
                    </a:ext>
                  </a:extLst>
                </a:gridCol>
                <a:gridCol w="614009">
                  <a:extLst>
                    <a:ext uri="{9D8B030D-6E8A-4147-A177-3AD203B41FA5}">
                      <a16:colId xmlns:a16="http://schemas.microsoft.com/office/drawing/2014/main" val="717797983"/>
                    </a:ext>
                  </a:extLst>
                </a:gridCol>
                <a:gridCol w="839427">
                  <a:extLst>
                    <a:ext uri="{9D8B030D-6E8A-4147-A177-3AD203B41FA5}">
                      <a16:colId xmlns:a16="http://schemas.microsoft.com/office/drawing/2014/main" val="1613356569"/>
                    </a:ext>
                  </a:extLst>
                </a:gridCol>
                <a:gridCol w="1099044">
                  <a:extLst>
                    <a:ext uri="{9D8B030D-6E8A-4147-A177-3AD203B41FA5}">
                      <a16:colId xmlns:a16="http://schemas.microsoft.com/office/drawing/2014/main" val="1443128064"/>
                    </a:ext>
                  </a:extLst>
                </a:gridCol>
                <a:gridCol w="732383">
                  <a:extLst>
                    <a:ext uri="{9D8B030D-6E8A-4147-A177-3AD203B41FA5}">
                      <a16:colId xmlns:a16="http://schemas.microsoft.com/office/drawing/2014/main" val="3882429598"/>
                    </a:ext>
                  </a:extLst>
                </a:gridCol>
                <a:gridCol w="564722">
                  <a:extLst>
                    <a:ext uri="{9D8B030D-6E8A-4147-A177-3AD203B41FA5}">
                      <a16:colId xmlns:a16="http://schemas.microsoft.com/office/drawing/2014/main" val="3684142919"/>
                    </a:ext>
                  </a:extLst>
                </a:gridCol>
                <a:gridCol w="606750">
                  <a:extLst>
                    <a:ext uri="{9D8B030D-6E8A-4147-A177-3AD203B41FA5}">
                      <a16:colId xmlns:a16="http://schemas.microsoft.com/office/drawing/2014/main" val="2142116679"/>
                    </a:ext>
                  </a:extLst>
                </a:gridCol>
              </a:tblGrid>
              <a:tr h="405186">
                <a:tc rowSpan="2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ЭКО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проведенных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ЭКМП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проведенных ЭКМП от случаев ЭКО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661312"/>
                  </a:ext>
                </a:extLst>
              </a:tr>
              <a:tr h="10797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Количество случаев проведения ЭКО в отчетном периоде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«КАПИТАЛ МС»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"СОГАЗ-МЕД"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"СМК РЕСО-МЕД"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случаев, по которым  проведена ЭКМП (всего)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«КАПИТАЛ МС»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"СОГАЗ-МЕД"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"СМК РЕСО-МЕД"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проведенных ЭКМП (всего)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«КАПИТАЛ МС»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"СОГАЗ-МЕД"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"СМК РЕСО-МЕД"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6306451"/>
                  </a:ext>
                </a:extLst>
              </a:tr>
              <a:tr h="1674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893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199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345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349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866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199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324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343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97%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94%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</a:rPr>
                        <a:t>98%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531978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632247" y="371180"/>
            <a:ext cx="9793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 проведенных ЭКМП по случаям ЭКО в  2024 году </a:t>
            </a:r>
          </a:p>
        </p:txBody>
      </p:sp>
      <p:pic>
        <p:nvPicPr>
          <p:cNvPr id="4" name="Рисунок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4380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240562" y="5107901"/>
            <a:ext cx="1026278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письмом Федерального фонда обязательного медицинского страхования от 05.06.2025 № 00-10-30-4-06/8384 в страховые медицинские организации направлены Поручения ТФОМС ЛО, в которых страховым медицинским организациям поручено завершить в полном объеме контрольно-экспертные мероприятия по случаям ЭКО за период 2024 года и за 1 квартал 2025 года и представить в ТФОМС ЛО информацию о результатах проведенных ЭКМП в срок до 27.06.2025 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33585"/>
              </p:ext>
            </p:extLst>
          </p:nvPr>
        </p:nvGraphicFramePr>
        <p:xfrm>
          <a:off x="1240562" y="3358526"/>
          <a:ext cx="10262786" cy="1501070"/>
        </p:xfrm>
        <a:graphic>
          <a:graphicData uri="http://schemas.openxmlformats.org/drawingml/2006/table">
            <a:tbl>
              <a:tblPr/>
              <a:tblGrid>
                <a:gridCol w="1063341">
                  <a:extLst>
                    <a:ext uri="{9D8B030D-6E8A-4147-A177-3AD203B41FA5}">
                      <a16:colId xmlns:a16="http://schemas.microsoft.com/office/drawing/2014/main" val="459645551"/>
                    </a:ext>
                  </a:extLst>
                </a:gridCol>
                <a:gridCol w="843922">
                  <a:extLst>
                    <a:ext uri="{9D8B030D-6E8A-4147-A177-3AD203B41FA5}">
                      <a16:colId xmlns:a16="http://schemas.microsoft.com/office/drawing/2014/main" val="1889969493"/>
                    </a:ext>
                  </a:extLst>
                </a:gridCol>
                <a:gridCol w="784847">
                  <a:extLst>
                    <a:ext uri="{9D8B030D-6E8A-4147-A177-3AD203B41FA5}">
                      <a16:colId xmlns:a16="http://schemas.microsoft.com/office/drawing/2014/main" val="1267454834"/>
                    </a:ext>
                  </a:extLst>
                </a:gridCol>
                <a:gridCol w="767968">
                  <a:extLst>
                    <a:ext uri="{9D8B030D-6E8A-4147-A177-3AD203B41FA5}">
                      <a16:colId xmlns:a16="http://schemas.microsoft.com/office/drawing/2014/main" val="1089458652"/>
                    </a:ext>
                  </a:extLst>
                </a:gridCol>
                <a:gridCol w="666698">
                  <a:extLst>
                    <a:ext uri="{9D8B030D-6E8A-4147-A177-3AD203B41FA5}">
                      <a16:colId xmlns:a16="http://schemas.microsoft.com/office/drawing/2014/main" val="931527836"/>
                    </a:ext>
                  </a:extLst>
                </a:gridCol>
                <a:gridCol w="978949">
                  <a:extLst>
                    <a:ext uri="{9D8B030D-6E8A-4147-A177-3AD203B41FA5}">
                      <a16:colId xmlns:a16="http://schemas.microsoft.com/office/drawing/2014/main" val="765896258"/>
                    </a:ext>
                  </a:extLst>
                </a:gridCol>
                <a:gridCol w="742651">
                  <a:extLst>
                    <a:ext uri="{9D8B030D-6E8A-4147-A177-3AD203B41FA5}">
                      <a16:colId xmlns:a16="http://schemas.microsoft.com/office/drawing/2014/main" val="694646769"/>
                    </a:ext>
                  </a:extLst>
                </a:gridCol>
                <a:gridCol w="692016">
                  <a:extLst>
                    <a:ext uri="{9D8B030D-6E8A-4147-A177-3AD203B41FA5}">
                      <a16:colId xmlns:a16="http://schemas.microsoft.com/office/drawing/2014/main" val="271018531"/>
                    </a:ext>
                  </a:extLst>
                </a:gridCol>
                <a:gridCol w="784847">
                  <a:extLst>
                    <a:ext uri="{9D8B030D-6E8A-4147-A177-3AD203B41FA5}">
                      <a16:colId xmlns:a16="http://schemas.microsoft.com/office/drawing/2014/main" val="4063096619"/>
                    </a:ext>
                  </a:extLst>
                </a:gridCol>
                <a:gridCol w="860866">
                  <a:extLst>
                    <a:ext uri="{9D8B030D-6E8A-4147-A177-3AD203B41FA5}">
                      <a16:colId xmlns:a16="http://schemas.microsoft.com/office/drawing/2014/main" val="806711318"/>
                    </a:ext>
                  </a:extLst>
                </a:gridCol>
                <a:gridCol w="712005">
                  <a:extLst>
                    <a:ext uri="{9D8B030D-6E8A-4147-A177-3AD203B41FA5}">
                      <a16:colId xmlns:a16="http://schemas.microsoft.com/office/drawing/2014/main" val="3679632590"/>
                    </a:ext>
                  </a:extLst>
                </a:gridCol>
                <a:gridCol w="712005">
                  <a:extLst>
                    <a:ext uri="{9D8B030D-6E8A-4147-A177-3AD203B41FA5}">
                      <a16:colId xmlns:a16="http://schemas.microsoft.com/office/drawing/2014/main" val="1925283737"/>
                    </a:ext>
                  </a:extLst>
                </a:gridCol>
                <a:gridCol w="652671">
                  <a:extLst>
                    <a:ext uri="{9D8B030D-6E8A-4147-A177-3AD203B41FA5}">
                      <a16:colId xmlns:a16="http://schemas.microsoft.com/office/drawing/2014/main" val="2276017136"/>
                    </a:ext>
                  </a:extLst>
                </a:gridCol>
              </a:tblGrid>
              <a:tr h="3245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ЭКО 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проведенных ЭКМП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проведенных ЭКМП по случаям ЭКО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87952"/>
                  </a:ext>
                </a:extLst>
              </a:tr>
              <a:tr h="9736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количество случаев проведения ЭКО в отчетном периоде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«КАПИТАЛ МС»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"СОГАЗ-МЕД"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"СМК РЕСО-МЕД"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случаев, по которым  проведена ЭКМП (всего)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«КАПИТАЛ МС»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"СОГАЗ-МЕД"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"СМК РЕСО-МЕД"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проведенных ЭКМП (всего)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«КАПИТАЛ МС»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"СОГАЗ-МЕД" 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"СМК РЕСО-МЕД"</a:t>
                      </a:r>
                    </a:p>
                  </a:txBody>
                  <a:tcPr marL="7974" marR="7974" marT="79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732234"/>
                  </a:ext>
                </a:extLst>
              </a:tr>
              <a:tr h="2028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74,1%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46,2%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1940E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90,1%</a:t>
                      </a:r>
                    </a:p>
                  </a:txBody>
                  <a:tcPr marL="8114" marR="8114" marT="81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453260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40563" y="2740889"/>
            <a:ext cx="9793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 проведенных ЭКМП по случаям ЭКО </a:t>
            </a:r>
            <a:r>
              <a:rPr lang="ru-RU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январь-апрель 2025 года </a:t>
            </a:r>
            <a:endParaRPr lang="ru-RU" b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225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4437" y="227668"/>
            <a:ext cx="9955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Выявленные нарушения при проведении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ЭКМП,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медицинских организаций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96" y="40694"/>
            <a:ext cx="838462" cy="87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649196"/>
              </p:ext>
            </p:extLst>
          </p:nvPr>
        </p:nvGraphicFramePr>
        <p:xfrm>
          <a:off x="914403" y="1000119"/>
          <a:ext cx="10895883" cy="5322837"/>
        </p:xfrm>
        <a:graphic>
          <a:graphicData uri="http://schemas.openxmlformats.org/drawingml/2006/table">
            <a:tbl>
              <a:tblPr/>
              <a:tblGrid>
                <a:gridCol w="213641">
                  <a:extLst>
                    <a:ext uri="{9D8B030D-6E8A-4147-A177-3AD203B41FA5}">
                      <a16:colId xmlns:a16="http://schemas.microsoft.com/office/drawing/2014/main" val="2106495879"/>
                    </a:ext>
                  </a:extLst>
                </a:gridCol>
                <a:gridCol w="955674">
                  <a:extLst>
                    <a:ext uri="{9D8B030D-6E8A-4147-A177-3AD203B41FA5}">
                      <a16:colId xmlns:a16="http://schemas.microsoft.com/office/drawing/2014/main" val="3458827962"/>
                    </a:ext>
                  </a:extLst>
                </a:gridCol>
                <a:gridCol w="443692">
                  <a:extLst>
                    <a:ext uri="{9D8B030D-6E8A-4147-A177-3AD203B41FA5}">
                      <a16:colId xmlns:a16="http://schemas.microsoft.com/office/drawing/2014/main" val="1417404599"/>
                    </a:ext>
                  </a:extLst>
                </a:gridCol>
                <a:gridCol w="412343">
                  <a:extLst>
                    <a:ext uri="{9D8B030D-6E8A-4147-A177-3AD203B41FA5}">
                      <a16:colId xmlns:a16="http://schemas.microsoft.com/office/drawing/2014/main" val="3687982533"/>
                    </a:ext>
                  </a:extLst>
                </a:gridCol>
                <a:gridCol w="466954">
                  <a:extLst>
                    <a:ext uri="{9D8B030D-6E8A-4147-A177-3AD203B41FA5}">
                      <a16:colId xmlns:a16="http://schemas.microsoft.com/office/drawing/2014/main" val="3114097973"/>
                    </a:ext>
                  </a:extLst>
                </a:gridCol>
                <a:gridCol w="398629">
                  <a:extLst>
                    <a:ext uri="{9D8B030D-6E8A-4147-A177-3AD203B41FA5}">
                      <a16:colId xmlns:a16="http://schemas.microsoft.com/office/drawing/2014/main" val="1526947627"/>
                    </a:ext>
                  </a:extLst>
                </a:gridCol>
                <a:gridCol w="476045">
                  <a:extLst>
                    <a:ext uri="{9D8B030D-6E8A-4147-A177-3AD203B41FA5}">
                      <a16:colId xmlns:a16="http://schemas.microsoft.com/office/drawing/2014/main" val="1680020924"/>
                    </a:ext>
                  </a:extLst>
                </a:gridCol>
                <a:gridCol w="476045">
                  <a:extLst>
                    <a:ext uri="{9D8B030D-6E8A-4147-A177-3AD203B41FA5}">
                      <a16:colId xmlns:a16="http://schemas.microsoft.com/office/drawing/2014/main" val="195310763"/>
                    </a:ext>
                  </a:extLst>
                </a:gridCol>
                <a:gridCol w="476045">
                  <a:extLst>
                    <a:ext uri="{9D8B030D-6E8A-4147-A177-3AD203B41FA5}">
                      <a16:colId xmlns:a16="http://schemas.microsoft.com/office/drawing/2014/main" val="32504131"/>
                    </a:ext>
                  </a:extLst>
                </a:gridCol>
                <a:gridCol w="439071">
                  <a:extLst>
                    <a:ext uri="{9D8B030D-6E8A-4147-A177-3AD203B41FA5}">
                      <a16:colId xmlns:a16="http://schemas.microsoft.com/office/drawing/2014/main" val="1155149762"/>
                    </a:ext>
                  </a:extLst>
                </a:gridCol>
                <a:gridCol w="440226">
                  <a:extLst>
                    <a:ext uri="{9D8B030D-6E8A-4147-A177-3AD203B41FA5}">
                      <a16:colId xmlns:a16="http://schemas.microsoft.com/office/drawing/2014/main" val="379313141"/>
                    </a:ext>
                  </a:extLst>
                </a:gridCol>
                <a:gridCol w="480667">
                  <a:extLst>
                    <a:ext uri="{9D8B030D-6E8A-4147-A177-3AD203B41FA5}">
                      <a16:colId xmlns:a16="http://schemas.microsoft.com/office/drawing/2014/main" val="2160387722"/>
                    </a:ext>
                  </a:extLst>
                </a:gridCol>
                <a:gridCol w="443692">
                  <a:extLst>
                    <a:ext uri="{9D8B030D-6E8A-4147-A177-3AD203B41FA5}">
                      <a16:colId xmlns:a16="http://schemas.microsoft.com/office/drawing/2014/main" val="2986111515"/>
                    </a:ext>
                  </a:extLst>
                </a:gridCol>
                <a:gridCol w="443692">
                  <a:extLst>
                    <a:ext uri="{9D8B030D-6E8A-4147-A177-3AD203B41FA5}">
                      <a16:colId xmlns:a16="http://schemas.microsoft.com/office/drawing/2014/main" val="536504874"/>
                    </a:ext>
                  </a:extLst>
                </a:gridCol>
                <a:gridCol w="481822">
                  <a:extLst>
                    <a:ext uri="{9D8B030D-6E8A-4147-A177-3AD203B41FA5}">
                      <a16:colId xmlns:a16="http://schemas.microsoft.com/office/drawing/2014/main" val="544308066"/>
                    </a:ext>
                  </a:extLst>
                </a:gridCol>
                <a:gridCol w="397475">
                  <a:extLst>
                    <a:ext uri="{9D8B030D-6E8A-4147-A177-3AD203B41FA5}">
                      <a16:colId xmlns:a16="http://schemas.microsoft.com/office/drawing/2014/main" val="1169558994"/>
                    </a:ext>
                  </a:extLst>
                </a:gridCol>
                <a:gridCol w="398629">
                  <a:extLst>
                    <a:ext uri="{9D8B030D-6E8A-4147-A177-3AD203B41FA5}">
                      <a16:colId xmlns:a16="http://schemas.microsoft.com/office/drawing/2014/main" val="4157518218"/>
                    </a:ext>
                  </a:extLst>
                </a:gridCol>
                <a:gridCol w="476045">
                  <a:extLst>
                    <a:ext uri="{9D8B030D-6E8A-4147-A177-3AD203B41FA5}">
                      <a16:colId xmlns:a16="http://schemas.microsoft.com/office/drawing/2014/main" val="3234619418"/>
                    </a:ext>
                  </a:extLst>
                </a:gridCol>
                <a:gridCol w="476045">
                  <a:extLst>
                    <a:ext uri="{9D8B030D-6E8A-4147-A177-3AD203B41FA5}">
                      <a16:colId xmlns:a16="http://schemas.microsoft.com/office/drawing/2014/main" val="3070169427"/>
                    </a:ext>
                  </a:extLst>
                </a:gridCol>
                <a:gridCol w="420584">
                  <a:extLst>
                    <a:ext uri="{9D8B030D-6E8A-4147-A177-3AD203B41FA5}">
                      <a16:colId xmlns:a16="http://schemas.microsoft.com/office/drawing/2014/main" val="3417199411"/>
                    </a:ext>
                  </a:extLst>
                </a:gridCol>
                <a:gridCol w="439071">
                  <a:extLst>
                    <a:ext uri="{9D8B030D-6E8A-4147-A177-3AD203B41FA5}">
                      <a16:colId xmlns:a16="http://schemas.microsoft.com/office/drawing/2014/main" val="68117820"/>
                    </a:ext>
                  </a:extLst>
                </a:gridCol>
                <a:gridCol w="440226">
                  <a:extLst>
                    <a:ext uri="{9D8B030D-6E8A-4147-A177-3AD203B41FA5}">
                      <a16:colId xmlns:a16="http://schemas.microsoft.com/office/drawing/2014/main" val="406540651"/>
                    </a:ext>
                  </a:extLst>
                </a:gridCol>
                <a:gridCol w="406718">
                  <a:extLst>
                    <a:ext uri="{9D8B030D-6E8A-4147-A177-3AD203B41FA5}">
                      <a16:colId xmlns:a16="http://schemas.microsoft.com/office/drawing/2014/main" val="1666758800"/>
                    </a:ext>
                  </a:extLst>
                </a:gridCol>
                <a:gridCol w="392852">
                  <a:extLst>
                    <a:ext uri="{9D8B030D-6E8A-4147-A177-3AD203B41FA5}">
                      <a16:colId xmlns:a16="http://schemas.microsoft.com/office/drawing/2014/main" val="2141343938"/>
                    </a:ext>
                  </a:extLst>
                </a:gridCol>
              </a:tblGrid>
              <a:tr h="19393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 п/п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МО 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Выявленные нарушения при проведении </a:t>
                      </a:r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ЭКМП 2024г.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Выявленные нарушения при проведении </a:t>
                      </a:r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ЭКМП январь-апрель 2025г.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361144"/>
                  </a:ext>
                </a:extLst>
              </a:tr>
              <a:tr h="116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выявленных нарушений при проведении ЭКМП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«КАПИТАЛ МС»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"СОГАЗ-МЕД" 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"СМК РЕСО-МЕД"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выявленных нарушений от общего количества проведенных ЭКМП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выявленных нарушений при проведении ЭКМП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«КАПИТАЛ МС»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"СОГАЗ-МЕД" 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"СМК РЕСО-МЕД"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выявленных нарушений от общего количества проведенных ЭКМП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279154"/>
                  </a:ext>
                </a:extLst>
              </a:tr>
              <a:tr h="494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выявленных нарушений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нарушения/</a:t>
                      </a:r>
                      <a:b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дефекта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нарушений по каждому коду дефекта/</a:t>
                      </a:r>
                      <a:b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нарушения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выявленных нарушений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нарушения/</a:t>
                      </a:r>
                      <a:b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дефекта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нарушений по каждому коду дефекта/</a:t>
                      </a:r>
                      <a:b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нарушения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выявленных нарушений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нарушения/</a:t>
                      </a:r>
                      <a:b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дефекта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нарушений по каждому коду дефекта/</a:t>
                      </a:r>
                      <a:b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нарушения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выявленных нарушений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нарушения/</a:t>
                      </a:r>
                      <a:b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дефекта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нарушений по каждому коду дефекта/</a:t>
                      </a:r>
                      <a:b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нарушения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выявленных нарушений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нарушения/</a:t>
                      </a:r>
                      <a:b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дефекта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нарушений по каждому коду дефекта/</a:t>
                      </a:r>
                      <a:b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нарушения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выявленных нарушений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нарушения/</a:t>
                      </a:r>
                      <a:b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дефекта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нарушений по каждому коду дефекта/</a:t>
                      </a:r>
                      <a:b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нарушения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055640"/>
                  </a:ext>
                </a:extLst>
              </a:tr>
              <a:tr h="1308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"МЕДИЦИНСКИЙ ЦЕНТР АЙМЕД"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3.13.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27,3%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51797"/>
                  </a:ext>
                </a:extLst>
              </a:tr>
              <a:tr h="213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2.14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249292"/>
                  </a:ext>
                </a:extLst>
              </a:tr>
              <a:tr h="2774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АО "МЦРМ"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5,1%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712887"/>
                  </a:ext>
                </a:extLst>
              </a:tr>
              <a:tr h="13088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"АВА-ПЕТЕР"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3.13.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6,0%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0922628"/>
                  </a:ext>
                </a:extLst>
              </a:tr>
              <a:tr h="130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947390"/>
                  </a:ext>
                </a:extLst>
              </a:tr>
              <a:tr h="130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3.2.2.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704481"/>
                  </a:ext>
                </a:extLst>
              </a:tr>
              <a:tr h="130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131013"/>
                  </a:ext>
                </a:extLst>
              </a:tr>
              <a:tr h="1308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"ЦИЭР "ЭМБРИЛАЙФ"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2.13.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5,9%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397302"/>
                  </a:ext>
                </a:extLst>
              </a:tr>
              <a:tr h="130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26444"/>
                  </a:ext>
                </a:extLst>
              </a:tr>
              <a:tr h="1308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"ЕВРОМЕД КЛИНИК"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15,4%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483639"/>
                  </a:ext>
                </a:extLst>
              </a:tr>
              <a:tr h="1808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3.13.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156360"/>
                  </a:ext>
                </a:extLst>
              </a:tr>
              <a:tr h="2177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"ГЕНЕЗИС"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427990"/>
                  </a:ext>
                </a:extLst>
              </a:tr>
              <a:tr h="2545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"АЙ-КЛИНИК СЕВЕРО-ЗАПАД"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8,3%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8041141"/>
                  </a:ext>
                </a:extLst>
              </a:tr>
              <a:tr h="2304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"ЦПС "МЕДИКА"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9,1%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6755160"/>
                  </a:ext>
                </a:extLst>
              </a:tr>
              <a:tr h="344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"МАТЬ И ДИТЯ САНКТ-ПЕТЕРБУРГ"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350839"/>
                  </a:ext>
                </a:extLst>
              </a:tr>
              <a:tr h="1308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"СКАЙФЕРТ"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13,5%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9837392"/>
                  </a:ext>
                </a:extLst>
              </a:tr>
              <a:tr h="1335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3.13.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969333"/>
                  </a:ext>
                </a:extLst>
              </a:tr>
              <a:tr h="1308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"КЛИНИКА ИСТОЧНИК" 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805371"/>
                  </a:ext>
                </a:extLst>
              </a:tr>
              <a:tr h="130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3.13.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897865"/>
                  </a:ext>
                </a:extLst>
              </a:tr>
              <a:tr h="2251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"АФС"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121577"/>
                  </a:ext>
                </a:extLst>
              </a:tr>
              <a:tr h="77086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2.13., 2.14., 3.2.1., 3.2.2., 3.11., 3.13.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7,9%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1,5%</a:t>
                      </a:r>
                    </a:p>
                  </a:txBody>
                  <a:tcPr marL="3096" marR="3096" marT="30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2999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034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3">
            <a:extLst>
              <a:ext uri="{FF2B5EF4-FFF2-40B4-BE49-F238E27FC236}">
                <a16:creationId xmlns:a16="http://schemas.microsoft.com/office/drawing/2014/main" id="{26555F5D-A873-41B8-A453-F4FC44482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589" y="1462958"/>
            <a:ext cx="10203847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Страховым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медицинским организациям: 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 проводить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экспертизу качества всех случаев экстракорпорального оплодотворения, осуществленных в рамках базовой программы обязательного медицинского страхования, включая оценку его эффективности (факт наступления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беременности), результаты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направлять в ТФОМС ЛО.</a:t>
            </a: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разработке ТП ОМС: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распределении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медицинским организациям объемов медицинской помощи по экстракорпоральному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оплодотворению, рассматривать результаты ЭКМП. 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Медицинским организациям: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медицинскую помощь в соответствии с Порядками, стандартами медицинской помощи и </a:t>
            </a:r>
            <a:r>
              <a:rPr lang="ru-RU" sz="20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клиническими </a:t>
            </a:r>
            <a:r>
              <a:rPr lang="ru-RU" sz="20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рекомендациями. 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фактам выявленных нарушений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оказании медицинской помощи по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ЭКО,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мероприятия по устранению нарушений с целью улучшения качества медицинской помощи.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9" name="Рисунок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72" y="161132"/>
            <a:ext cx="948011" cy="914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73A05BF-CAE7-4490-92E8-42779ECBCDF7}"/>
              </a:ext>
            </a:extLst>
          </p:cNvPr>
          <p:cNvSpPr/>
          <p:nvPr/>
        </p:nvSpPr>
        <p:spPr>
          <a:xfrm>
            <a:off x="1579101" y="402432"/>
            <a:ext cx="96488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16A0032-3DD8-45AC-AF01-13D0E16F66DE}"/>
              </a:ext>
            </a:extLst>
          </p:cNvPr>
          <p:cNvCxnSpPr>
            <a:cxnSpLocks/>
          </p:cNvCxnSpPr>
          <p:nvPr/>
        </p:nvCxnSpPr>
        <p:spPr>
          <a:xfrm>
            <a:off x="434975" y="949528"/>
            <a:ext cx="11434763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14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4380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44189" y="1629295"/>
            <a:ext cx="7406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857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43720</TotalTime>
  <Words>1165</Words>
  <Application>Microsoft Office PowerPoint</Application>
  <PresentationFormat>Широкоэкранный</PresentationFormat>
  <Paragraphs>583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Территориальный фонд обязательного медицинского страхования Ленинградской области</vt:lpstr>
      <vt:lpstr>Из Постановления Правительства Ленинградской области от 28.12.2024 N 1022 (ред. от 18.04.2025) «О Территориальной программе государственных гарантий бесплатного оказания гражданам медицинской помощи в Ленинградской области на 2025 год и на плановый период 2026 и 2027 годов»:</vt:lpstr>
      <vt:lpstr>Эффективность проведения процедуры ЭКО в медицинских организациях по ТП ОМС в 2024 г.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Брискина Бэлла Израилевна</cp:lastModifiedBy>
  <cp:revision>1212</cp:revision>
  <cp:lastPrinted>2025-06-25T11:12:52Z</cp:lastPrinted>
  <dcterms:created xsi:type="dcterms:W3CDTF">2018-08-28T09:05:47Z</dcterms:created>
  <dcterms:modified xsi:type="dcterms:W3CDTF">2025-06-25T11:12:58Z</dcterms:modified>
</cp:coreProperties>
</file>