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85" r:id="rId4"/>
  </p:sldMasterIdLst>
  <p:notesMasterIdLst>
    <p:notesMasterId r:id="rId13"/>
  </p:notesMasterIdLst>
  <p:sldIdLst>
    <p:sldId id="256" r:id="rId5"/>
    <p:sldId id="309" r:id="rId6"/>
    <p:sldId id="310" r:id="rId7"/>
    <p:sldId id="313" r:id="rId8"/>
    <p:sldId id="286" r:id="rId9"/>
    <p:sldId id="274" r:id="rId10"/>
    <p:sldId id="296" r:id="rId11"/>
    <p:sldId id="266" r:id="rId12"/>
  </p:sldIdLst>
  <p:sldSz cx="10691813" cy="7559675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EFEBFB"/>
    <a:srgbClr val="FED6D7"/>
    <a:srgbClr val="E7FFF9"/>
    <a:srgbClr val="F8080E"/>
    <a:srgbClr val="FDBFC0"/>
    <a:srgbClr val="FEE8FE"/>
    <a:srgbClr val="FAA8FA"/>
    <a:srgbClr val="F32DF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712" autoAdjust="0"/>
  </p:normalViewPr>
  <p:slideViewPr>
    <p:cSldViewPr>
      <p:cViewPr varScale="1">
        <p:scale>
          <a:sx n="98" d="100"/>
          <a:sy n="98" d="100"/>
        </p:scale>
        <p:origin x="1416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9316175101247741E-2"/>
          <c:y val="3.1081643485820799E-2"/>
          <c:w val="0.79973158458013061"/>
          <c:h val="0.898785937364984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Лист1!$C$211</c:f>
              <c:strCache>
                <c:ptCount val="1"/>
                <c:pt idx="0">
                  <c:v>Летальные случаи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2688438295025688E-3"/>
                  <c:y val="-2.5195613185836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38C-4B99-A89B-7CB4195934BC}"/>
                </c:ext>
              </c:extLst>
            </c:dLbl>
            <c:dLbl>
              <c:idx val="1"/>
              <c:layout>
                <c:manualLayout>
                  <c:x val="-2.5376876590051146E-3"/>
                  <c:y val="-4.7591713795469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8C-4B99-A89B-7CB4195934BC}"/>
                </c:ext>
              </c:extLst>
            </c:dLbl>
            <c:dLbl>
              <c:idx val="2"/>
              <c:layout>
                <c:manualLayout>
                  <c:x val="-7.6130629770153439E-3"/>
                  <c:y val="-5.039122637167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38C-4B99-A89B-7CB4195934BC}"/>
                </c:ext>
              </c:extLst>
            </c:dLbl>
            <c:dLbl>
              <c:idx val="3"/>
              <c:layout>
                <c:manualLayout>
                  <c:x val="-5.0753753180102293E-3"/>
                  <c:y val="-6.158927667648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8C-4B99-A89B-7CB4195934BC}"/>
                </c:ext>
              </c:extLst>
            </c:dLbl>
            <c:dLbl>
              <c:idx val="4"/>
              <c:layout>
                <c:manualLayout>
                  <c:x val="-7.6130629770154367E-3"/>
                  <c:y val="-2.7995125762040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38C-4B99-A89B-7CB419593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Лист1!$B$212:$B$216</c:f>
              <c:strCache>
                <c:ptCount val="5"/>
                <c:pt idx="0">
                  <c:v>ВСЕГО</c:v>
                </c:pt>
                <c:pt idx="1">
                  <c:v>БСК</c:v>
                </c:pt>
                <c:pt idx="2">
                  <c:v>БОД</c:v>
                </c:pt>
                <c:pt idx="3">
                  <c:v>БОП</c:v>
                </c:pt>
                <c:pt idx="4">
                  <c:v>Новообр.</c:v>
                </c:pt>
              </c:strCache>
            </c:strRef>
          </c:cat>
          <c:val>
            <c:numRef>
              <c:f>Лист1!$C$212:$C$216</c:f>
              <c:numCache>
                <c:formatCode>General</c:formatCode>
                <c:ptCount val="5"/>
                <c:pt idx="0">
                  <c:v>289</c:v>
                </c:pt>
                <c:pt idx="1">
                  <c:v>124</c:v>
                </c:pt>
                <c:pt idx="2">
                  <c:v>18</c:v>
                </c:pt>
                <c:pt idx="3">
                  <c:v>24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38C-4B99-A89B-7CB4195934BC}"/>
            </c:ext>
          </c:extLst>
        </c:ser>
        <c:ser>
          <c:idx val="1"/>
          <c:order val="1"/>
          <c:tx>
            <c:strRef>
              <c:f>Лист1!$D$211</c:f>
              <c:strCache>
                <c:ptCount val="1"/>
                <c:pt idx="0">
                  <c:v>Нарушения, всего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5226125954030688E-2"/>
                  <c:y val="-5.039122637167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38C-4B99-A89B-7CB4195934BC}"/>
                </c:ext>
              </c:extLst>
            </c:dLbl>
            <c:dLbl>
              <c:idx val="1"/>
              <c:layout>
                <c:manualLayout>
                  <c:x val="7.6130629770153439E-3"/>
                  <c:y val="-7.2787326981305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38C-4B99-A89B-7CB4195934BC}"/>
                </c:ext>
              </c:extLst>
            </c:dLbl>
            <c:dLbl>
              <c:idx val="2"/>
              <c:layout>
                <c:manualLayout>
                  <c:x val="1.2688438295025573E-3"/>
                  <c:y val="-4.7591713795469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38C-4B99-A89B-7CB4195934BC}"/>
                </c:ext>
              </c:extLst>
            </c:dLbl>
            <c:dLbl>
              <c:idx val="3"/>
              <c:layout>
                <c:manualLayout>
                  <c:x val="3.806531488507672E-3"/>
                  <c:y val="-5.039122637167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8C-4B99-A89B-7CB4195934BC}"/>
                </c:ext>
              </c:extLst>
            </c:dLbl>
            <c:dLbl>
              <c:idx val="4"/>
              <c:layout>
                <c:manualLayout>
                  <c:x val="6.3442191475127866E-3"/>
                  <c:y val="-5.59902515240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38C-4B99-A89B-7CB419593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Лист1!$B$212:$B$216</c:f>
              <c:strCache>
                <c:ptCount val="5"/>
                <c:pt idx="0">
                  <c:v>ВСЕГО</c:v>
                </c:pt>
                <c:pt idx="1">
                  <c:v>БСК</c:v>
                </c:pt>
                <c:pt idx="2">
                  <c:v>БОД</c:v>
                </c:pt>
                <c:pt idx="3">
                  <c:v>БОП</c:v>
                </c:pt>
                <c:pt idx="4">
                  <c:v>Новообр.</c:v>
                </c:pt>
              </c:strCache>
            </c:strRef>
          </c:cat>
          <c:val>
            <c:numRef>
              <c:f>Лист1!$D$212:$D$216</c:f>
              <c:numCache>
                <c:formatCode>General</c:formatCode>
                <c:ptCount val="5"/>
                <c:pt idx="0">
                  <c:v>184</c:v>
                </c:pt>
                <c:pt idx="1">
                  <c:v>54</c:v>
                </c:pt>
                <c:pt idx="2">
                  <c:v>18</c:v>
                </c:pt>
                <c:pt idx="3">
                  <c:v>24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38C-4B99-A89B-7CB4195934BC}"/>
            </c:ext>
          </c:extLst>
        </c:ser>
        <c:ser>
          <c:idx val="2"/>
          <c:order val="2"/>
          <c:tx>
            <c:strRef>
              <c:f>Лист1!$E$211</c:f>
              <c:strCache>
                <c:ptCount val="1"/>
                <c:pt idx="0">
                  <c:v>Нарушения 3 раздела</c:v>
                </c:pt>
              </c:strCache>
            </c:strRef>
          </c:tx>
          <c:spPr>
            <a:solidFill>
              <a:srgbClr val="FED6D7"/>
            </a:solidFill>
          </c:spPr>
          <c:invertIfNegative val="0"/>
          <c:dLbls>
            <c:dLbl>
              <c:idx val="0"/>
              <c:layout>
                <c:manualLayout>
                  <c:x val="2.5376876590051167E-2"/>
                  <c:y val="-3.0794638338244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38C-4B99-A89B-7CB4195934BC}"/>
                </c:ext>
              </c:extLst>
            </c:dLbl>
            <c:dLbl>
              <c:idx val="1"/>
              <c:layout>
                <c:manualLayout>
                  <c:x val="2.5376876590051146E-3"/>
                  <c:y val="-3.9193176066856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38C-4B99-A89B-7CB4195934BC}"/>
                </c:ext>
              </c:extLst>
            </c:dLbl>
            <c:dLbl>
              <c:idx val="2"/>
              <c:layout>
                <c:manualLayout>
                  <c:x val="1.1419594465522922E-2"/>
                  <c:y val="-4.7591713795469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38C-4B99-A89B-7CB4195934BC}"/>
                </c:ext>
              </c:extLst>
            </c:dLbl>
            <c:dLbl>
              <c:idx val="3"/>
              <c:layout>
                <c:manualLayout>
                  <c:x val="6.3442191475127866E-3"/>
                  <c:y val="-4.7591713795469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38C-4B99-A89B-7CB4195934BC}"/>
                </c:ext>
              </c:extLst>
            </c:dLbl>
            <c:dLbl>
              <c:idx val="4"/>
              <c:layout>
                <c:manualLayout>
                  <c:x val="2.2839188931046032E-2"/>
                  <c:y val="-4.7591713795469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38C-4B99-A89B-7CB4195934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Лист1!$B$212:$B$216</c:f>
              <c:strCache>
                <c:ptCount val="5"/>
                <c:pt idx="0">
                  <c:v>ВСЕГО</c:v>
                </c:pt>
                <c:pt idx="1">
                  <c:v>БСК</c:v>
                </c:pt>
                <c:pt idx="2">
                  <c:v>БОД</c:v>
                </c:pt>
                <c:pt idx="3">
                  <c:v>БОП</c:v>
                </c:pt>
                <c:pt idx="4">
                  <c:v>Новообр.</c:v>
                </c:pt>
              </c:strCache>
            </c:strRef>
          </c:cat>
          <c:val>
            <c:numRef>
              <c:f>Лист1!$E$212:$E$216</c:f>
              <c:numCache>
                <c:formatCode>General</c:formatCode>
                <c:ptCount val="5"/>
                <c:pt idx="0">
                  <c:v>183</c:v>
                </c:pt>
                <c:pt idx="1">
                  <c:v>54</c:v>
                </c:pt>
                <c:pt idx="2">
                  <c:v>18</c:v>
                </c:pt>
                <c:pt idx="3">
                  <c:v>24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638C-4B99-A89B-7CB4195934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8836864"/>
        <c:axId val="41748160"/>
        <c:axId val="0"/>
      </c:bar3DChart>
      <c:catAx>
        <c:axId val="68836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1748160"/>
        <c:crosses val="autoZero"/>
        <c:auto val="1"/>
        <c:lblAlgn val="ctr"/>
        <c:lblOffset val="100"/>
        <c:noMultiLvlLbl val="0"/>
      </c:catAx>
      <c:valAx>
        <c:axId val="41748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8836864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4048594920308617"/>
          <c:y val="0.44636949510019169"/>
          <c:w val="0.1519009878198985"/>
          <c:h val="0.12405808525684095"/>
        </c:manualLayout>
      </c:layout>
      <c:overlay val="0"/>
      <c:txPr>
        <a:bodyPr/>
        <a:lstStyle/>
        <a:p>
          <a:pPr>
            <a:defRPr sz="12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766763" y="755650"/>
            <a:ext cx="5260975" cy="371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409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4970"/>
            <a:ext cx="5437284" cy="446588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22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22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29938"/>
            <a:ext cx="2949180" cy="49522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29938"/>
            <a:ext cx="2949180" cy="49522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E7B09532-1C82-4E94-9BD5-145DCD5AE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886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304379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723358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42336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61314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E1EF178F-3A91-419C-818D-C2FDE9729219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1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2" y="4714970"/>
            <a:ext cx="5438711" cy="44673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7B09532-1C82-4E94-9BD5-145DCD5AE16C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753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304379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723358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42336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61314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03DDC25E-EF9B-4BFD-B7DD-10DBA020F83D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6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2" y="4714970"/>
            <a:ext cx="5438711" cy="44673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304379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723358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42336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61314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03DDC25E-EF9B-4BFD-B7DD-10DBA020F83D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7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2" y="4714970"/>
            <a:ext cx="5438711" cy="44673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5pPr>
            <a:lvl6pPr marL="2304379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6pPr>
            <a:lvl7pPr marL="2723358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7pPr>
            <a:lvl8pPr marL="3142336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8pPr>
            <a:lvl9pPr marL="3561314" indent="-209489" defTabSz="41170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11705" algn="l"/>
                <a:tab pos="823408" algn="l"/>
                <a:tab pos="1235113" algn="l"/>
                <a:tab pos="1646817" algn="l"/>
                <a:tab pos="2058521" algn="l"/>
                <a:tab pos="2470225" algn="l"/>
                <a:tab pos="2881930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A2B13152-3441-4E42-97BA-5B7DA1CE324F}" type="slidenum">
              <a:rPr lang="ru-RU" altLang="ru-RU" sz="1300">
                <a:ea typeface="Microsoft YaHei" pitchFamily="34" charset="-122"/>
                <a:cs typeface="Segoe UI" pitchFamily="34" charset="0"/>
              </a:rPr>
              <a:pPr eaLnBrk="1">
                <a:spcBef>
                  <a:spcPct val="0"/>
                </a:spcBef>
              </a:pPr>
              <a:t>8</a:t>
            </a:fld>
            <a:endParaRPr lang="ru-RU" altLang="ru-RU" sz="1300">
              <a:ea typeface="Microsoft YaHei" pitchFamily="34" charset="-122"/>
              <a:cs typeface="Segoe UI" pitchFamily="34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55650"/>
            <a:ext cx="5262562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82" y="4714970"/>
            <a:ext cx="5438711" cy="44673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CAD9E-51AC-44B0-85A3-D3C69EF810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05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C2D6F-F79F-414D-89BE-714D00650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82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1960563"/>
            <a:ext cx="2243138" cy="3965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1960563"/>
            <a:ext cx="6577012" cy="3965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069FB-83D1-4EC3-87C1-E14EAEF73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557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8075" y="2484438"/>
            <a:ext cx="8474075" cy="14636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8DBD5-9B9B-4AA7-A4C1-2901F81EE3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471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A96C5-5AFE-4F50-9D80-26587576E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980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BA0D2-DFA5-45D7-9F38-35EEC14CFF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832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869C0-6047-464D-BBFD-D1A8EEE38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729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60563"/>
            <a:ext cx="4410075" cy="396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60563"/>
            <a:ext cx="4410075" cy="396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B5A41-CC97-41F6-95ED-52F3C8F62C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920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C0BBC-D32F-4980-8839-764EC8AA99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8675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24B34-378C-4EC7-BA5F-6F677C1C70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155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FBBD3-482E-449D-B01F-E158EBB2A5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89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D0F7-48F5-4E49-9380-292452F8A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1341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9F8E1-9D39-4917-9C7F-638F08131D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072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699C0-729B-476C-A495-C1FA92B66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1168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8545F-51A7-410F-A0B8-C42DAA9A84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551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633413"/>
            <a:ext cx="2243138" cy="5292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633413"/>
            <a:ext cx="6577012" cy="5292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59025-EFDF-497F-8831-5DEF7F74B8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5244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229BC-5C69-4BCD-B826-B80D05A83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0049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AFE9E-C674-4A95-9F18-0FC4652D3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5709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3C235-EAD4-4AFE-8663-34699EDFC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1029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4D207-6E8D-48E6-AE6E-CA6D9049E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59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AAF3B-378C-4D6B-81B3-0094BC40A8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6779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2BD08-A16D-4C8D-8400-17EE018BCC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261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48000-FEEB-4112-9BB4-7A9D620965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710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06A32-EF41-4E42-B5FF-7B76C7FC7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2225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EC22C-8AD0-4C0C-B705-1CD36420F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673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63BFF-EBA6-4627-BDE9-B81401EFB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463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E3BB5-2640-4619-A21F-3610991F34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8694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633413"/>
            <a:ext cx="2243138" cy="5834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633413"/>
            <a:ext cx="6577012" cy="5834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E1CF7-513E-4E23-A80C-B1EA7AC169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3113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88" y="2347913"/>
            <a:ext cx="9088437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5" y="4283075"/>
            <a:ext cx="7485063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383EE-973D-480C-A7CE-C679733D7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386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068AC-995C-43D1-B180-A97A991530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552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7750"/>
            <a:ext cx="90884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3575"/>
            <a:ext cx="90884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57EE-6574-4F8A-A43D-185F87725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331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55800"/>
            <a:ext cx="4410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90EC5-C594-4170-B4B9-7C5238173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7350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98C78-4DC3-4CFB-98BD-EF0C9C4A0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833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8838" y="1960563"/>
            <a:ext cx="4410075" cy="396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1313" y="1960563"/>
            <a:ext cx="4410075" cy="3965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B9A-5A01-444E-9122-C0E2D31F0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420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58C85-A419-4DBE-9676-85BE75E16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9567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0E938-B92F-49AE-8EE7-C8E647F43B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0777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C8DA1-1F47-43E9-9A09-1FA05FD170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4343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FF0F9-3956-4723-9669-3F47BB623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7416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4869C-C180-46B9-BDC6-2F0AB64E4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0933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88250" y="633413"/>
            <a:ext cx="2243138" cy="5834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8838" y="633413"/>
            <a:ext cx="6577012" cy="5834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ED006-DBF9-49CC-9471-63AC9DD85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50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1837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0838" y="1692275"/>
            <a:ext cx="4725987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0838" y="2397125"/>
            <a:ext cx="4725987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E7252-C5BE-45DE-B0B4-89B499BEC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7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1B0B8-301A-483F-95AA-AE3F68BE95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61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7207E-23FF-4FA8-866E-B912B34FC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93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9888" y="301625"/>
            <a:ext cx="5976937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1150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6A299-12FA-4AFE-95FE-1784AA541A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989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1138"/>
            <a:ext cx="6415088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4688"/>
            <a:ext cx="64150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6613"/>
            <a:ext cx="6415088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ADC5E-4DA5-4C94-AD30-19C7D9EAD8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78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108075" y="2484438"/>
            <a:ext cx="847407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Образец заголовка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A341D8A8-69E0-40DF-971F-EE34A4E85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60563"/>
            <a:ext cx="8972550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70B8E3B7-50AF-4C35-8377-BC284EA10B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58838" y="633413"/>
            <a:ext cx="897255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щёлкните мышью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60563"/>
            <a:ext cx="8972550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58838" y="633413"/>
            <a:ext cx="89725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Образец заголовка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55800"/>
            <a:ext cx="897255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структурыОбразец текста</a:t>
            </a:r>
          </a:p>
          <a:p>
            <a:pPr lvl="4"/>
            <a:r>
              <a:rPr lang="en-GB" altLang="ru-RU" smtClean="0"/>
              <a:t>Второй уровень</a:t>
            </a:r>
          </a:p>
          <a:p>
            <a:pPr lvl="4"/>
            <a:r>
              <a:rPr lang="en-GB" altLang="ru-RU" smtClean="0"/>
              <a:t>Третий уровень</a:t>
            </a:r>
          </a:p>
          <a:p>
            <a:pPr lvl="4"/>
            <a:r>
              <a:rPr lang="en-GB" altLang="ru-RU" smtClean="0"/>
              <a:t>Четвертый уровень</a:t>
            </a:r>
          </a:p>
          <a:p>
            <a:pPr lvl="4"/>
            <a:r>
              <a:rPr lang="en-GB" altLang="ru-RU" smtClean="0"/>
              <a:t>Пятый уровень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7659C13D-CAA8-404D-A85F-89C281AC1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58838" y="633413"/>
            <a:ext cx="89725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Образец заголовка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8838" y="1955800"/>
            <a:ext cx="897255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щёлкните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структурыОбразец текста</a:t>
            </a:r>
          </a:p>
          <a:p>
            <a:pPr lvl="4"/>
            <a:r>
              <a:rPr lang="en-GB" altLang="ru-RU" smtClean="0"/>
              <a:t>Второй уровень</a:t>
            </a:r>
          </a:p>
          <a:p>
            <a:pPr lvl="4"/>
            <a:r>
              <a:rPr lang="en-GB" altLang="ru-RU" smtClean="0"/>
              <a:t>Третий уровень</a:t>
            </a:r>
          </a:p>
          <a:p>
            <a:pPr lvl="4"/>
            <a:r>
              <a:rPr lang="en-GB" altLang="ru-RU" smtClean="0"/>
              <a:t>Четвертый уровень</a:t>
            </a:r>
          </a:p>
          <a:p>
            <a:pPr lvl="4"/>
            <a:r>
              <a:rPr lang="en-GB" altLang="ru-RU" smtClean="0"/>
              <a:t>Пятый уровень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858838" y="6699250"/>
            <a:ext cx="2325687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ru-RU"/>
              <a:t>10.9.18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767138" y="6699250"/>
            <a:ext cx="31575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505700" y="6699250"/>
            <a:ext cx="2325688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200">
                <a:solidFill>
                  <a:srgbClr val="8B8B8B"/>
                </a:solidFill>
                <a:latin typeface="+mn-lt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F445754D-6E7E-44ED-8E0C-33E70AF660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94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dt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60363"/>
            <a:ext cx="290195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4641850"/>
            <a:ext cx="2803525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1266825"/>
            <a:ext cx="6710362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1744663" y="3006725"/>
            <a:ext cx="72755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endParaRPr lang="ru-RU" altLang="ru-RU" sz="2400" b="1">
              <a:cs typeface="Arial" charset="0"/>
            </a:endParaRPr>
          </a:p>
        </p:txBody>
      </p:sp>
      <p:sp>
        <p:nvSpPr>
          <p:cNvPr id="4102" name="Прямоугольник 5"/>
          <p:cNvSpPr>
            <a:spLocks noChangeArrowheads="1"/>
          </p:cNvSpPr>
          <p:nvPr/>
        </p:nvSpPr>
        <p:spPr bwMode="auto">
          <a:xfrm>
            <a:off x="1988329" y="3635821"/>
            <a:ext cx="7002462" cy="1809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None/>
            </a:pPr>
            <a:r>
              <a:rPr lang="ru-RU" altLang="ru-RU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Результаты экспертизы </a:t>
            </a:r>
            <a:r>
              <a:rPr lang="ru-RU" altLang="ru-RU" sz="2400" b="1" dirty="0">
                <a:solidFill>
                  <a:srgbClr val="002060"/>
                </a:solidFill>
                <a:latin typeface="Arial" charset="0"/>
                <a:cs typeface="Arial" charset="0"/>
              </a:rPr>
              <a:t>качества медицинской помощи в медицинских организациях Ленинградской </a:t>
            </a:r>
            <a:r>
              <a:rPr lang="ru-RU" altLang="ru-RU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области, проведенной за  январь-март 2025 года в сравнении с 2024 годом</a:t>
            </a:r>
            <a:endParaRPr lang="ru-RU" altLang="ru-RU" sz="2400" b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7049" y="467469"/>
            <a:ext cx="8997591" cy="1033463"/>
          </a:xfrm>
        </p:spPr>
        <p:txBody>
          <a:bodyPr/>
          <a:lstStyle/>
          <a:p>
            <a:pPr algn="ctr">
              <a:defRPr/>
            </a:pPr>
            <a:r>
              <a:rPr lang="ru-RU" sz="2000" b="1" kern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документы, регламентирующие  экспертную деятельность </a:t>
            </a:r>
            <a:r>
              <a:rPr lang="ru-RU" sz="2000" b="1" kern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случаям оказания медицинской помощи застрахованным лицам</a:t>
            </a:r>
            <a:endParaRPr lang="ru-RU" sz="20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819275"/>
            <a:ext cx="7561263" cy="935038"/>
          </a:xfrm>
        </p:spPr>
        <p:txBody>
          <a:bodyPr/>
          <a:lstStyle/>
          <a:p>
            <a:pPr marL="514350" indent="-514350">
              <a:buFont typeface="Times New Roman" pitchFamily="18" charset="0"/>
              <a:buAutoNum type="arabicPeriod"/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Российской Федерации от 29 ноября 2010 г. №326-ФЗ «Об обязательном медицинском страховании в Российской Федерации»</a:t>
            </a:r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Times New Roman" pitchFamily="18" charset="0"/>
              <a:buNone/>
              <a:defRPr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3905250" y="5003974"/>
            <a:ext cx="6121176" cy="1584176"/>
          </a:xfrm>
        </p:spPr>
        <p:txBody>
          <a:bodyPr/>
          <a:lstStyle/>
          <a:p>
            <a:pPr algn="l">
              <a:buClrTx/>
              <a:buSzTx/>
              <a:tabLst/>
              <a:defRPr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4.</a:t>
            </a:r>
            <a:r>
              <a:rPr lang="ru-RU" altLang="ru-RU" sz="1800" dirty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	</a:t>
            </a:r>
            <a:r>
              <a:rPr lang="ru-RU" altLang="ru-RU" sz="1800" dirty="0" smtClean="0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Приказ МЗ РФ от 10.05.2017 № 203н «Об утверждении критериев оценки качества медицинской помощи»</a:t>
            </a:r>
            <a:endParaRPr lang="ru-RU" dirty="0"/>
          </a:p>
        </p:txBody>
      </p:sp>
      <p:pic>
        <p:nvPicPr>
          <p:cNvPr id="410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49263" y="323850"/>
            <a:ext cx="111918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4102" name="Picture 2" descr="C:\Users\med13\Downloads\Презентация\40345765876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063" y="1801813"/>
            <a:ext cx="230346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Box 7"/>
          <p:cNvSpPr txBox="1">
            <a:spLocks noChangeArrowheads="1"/>
          </p:cNvSpPr>
          <p:nvPr/>
        </p:nvSpPr>
        <p:spPr bwMode="auto">
          <a:xfrm>
            <a:off x="649288" y="2886075"/>
            <a:ext cx="68405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	Федеральный закон Российской Федерации от 21 ноября 2011 г. №323-ФЗ «Об основах охраны здоровья граждан в Российской Федерации»</a:t>
            </a:r>
          </a:p>
        </p:txBody>
      </p:sp>
      <p:sp>
        <p:nvSpPr>
          <p:cNvPr id="4106" name="Номер слайда 3"/>
          <p:cNvSpPr txBox="1">
            <a:spLocks/>
          </p:cNvSpPr>
          <p:nvPr/>
        </p:nvSpPr>
        <p:spPr bwMode="auto">
          <a:xfrm>
            <a:off x="9594378" y="669925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2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  <p:sp>
        <p:nvSpPr>
          <p:cNvPr id="4107" name="TextBox 6"/>
          <p:cNvSpPr txBox="1">
            <a:spLocks noChangeArrowheads="1"/>
          </p:cNvSpPr>
          <p:nvPr/>
        </p:nvSpPr>
        <p:spPr bwMode="auto">
          <a:xfrm>
            <a:off x="2441564" y="3808413"/>
            <a:ext cx="7437437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 Приказ МЗ РФ от 19.03.2021г. №231н «Об утверждении порядка проведения контроля объемов, сроков, качества и условий предоставления медицинской помощи по обязательному медицинскому страхованию ЗЛ, а также ее финансового обеспечения»</a:t>
            </a:r>
          </a:p>
          <a:p>
            <a:endParaRPr lang="ru-RU" altLang="ru-RU" dirty="0" smtClean="0">
              <a:solidFill>
                <a:srgbClr val="000000"/>
              </a:solidFill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>
          <a:xfrm>
            <a:off x="365369" y="6880225"/>
            <a:ext cx="1047749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ООО «Капитал МС»</a:t>
            </a:r>
          </a:p>
          <a:p>
            <a:pPr algn="l"/>
            <a:r>
              <a:rPr lang="ru-RU" sz="800" dirty="0"/>
              <a:t>2025 год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176F218-B1D7-4564-986F-2905D4725E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29" y="4715941"/>
            <a:ext cx="2160241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68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9088" y="244461"/>
            <a:ext cx="8424936" cy="504055"/>
          </a:xfrm>
        </p:spPr>
        <p:txBody>
          <a:bodyPr/>
          <a:lstStyle/>
          <a:p>
            <a:pPr algn="ctr"/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ЭКМП, проведенных АСП «Капитал МС» в </a:t>
            </a: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квартале 2025г.</a:t>
            </a:r>
            <a:b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сравнении с 2024г.</a:t>
            </a: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122583"/>
              </p:ext>
            </p:extLst>
          </p:nvPr>
        </p:nvGraphicFramePr>
        <p:xfrm>
          <a:off x="389621" y="1057355"/>
          <a:ext cx="10153130" cy="6203870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545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00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8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65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013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218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0200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333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проведенных ЭКМП/выявленных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нарушений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рассмотрено страховых случаев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выявленных нарушений</a:t>
                      </a:r>
                    </a:p>
                  </a:txBody>
                  <a:tcPr marL="5462" marR="5462" marT="546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из них нарушений по разделу  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Процент нарушений по разделу 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6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 (+/-)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 (+/-)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2025г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 проведено ЭКМП (случаев)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2501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1787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-715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-388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869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34,70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25,60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6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Болезни системы кровообращения (I00-I99),  том числе</a:t>
                      </a: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-82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361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-167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49,20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29,20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5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1.1.1.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ОКС (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I20-I22)</a:t>
                      </a: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47,20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21,90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5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1.1.2.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ОНМК  (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I60-I69)</a:t>
                      </a: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191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52,30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66,00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2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Новообразования (C00 - D48), в том числе</a:t>
                      </a: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5,40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5,90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5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1.2.1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онкология (С00-С97,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D00-D09)</a:t>
                      </a: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-60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6,10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2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Болезни нервной системы (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G00-G99)</a:t>
                      </a:r>
                    </a:p>
                  </a:txBody>
                  <a:tcPr marL="5462" marR="5462" marT="54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229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-112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28,40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28,20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22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Болезни органов дыхания (J00-J99), в том числе</a:t>
                      </a: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-90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50,50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70,30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5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1.4.1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пневмония (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J12-J18)</a:t>
                      </a: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64,00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72,40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22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Болезни органов  пищеварения (К00-К93)</a:t>
                      </a: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188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-123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-50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47,30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72,30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78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заболевания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873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589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-284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-106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28,20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16,10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Случаи с летальным исходом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462" marR="5462" marT="54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235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289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184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116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183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49,40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63,30</a:t>
                      </a:r>
                    </a:p>
                  </a:txBody>
                  <a:tcPr marL="5462" marR="5462" marT="54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6" name="Номер слайда 1"/>
          <p:cNvSpPr txBox="1">
            <a:spLocks/>
          </p:cNvSpPr>
          <p:nvPr/>
        </p:nvSpPr>
        <p:spPr>
          <a:xfrm>
            <a:off x="365369" y="6880225"/>
            <a:ext cx="1047749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ООО «Капитал МС»</a:t>
            </a:r>
          </a:p>
          <a:p>
            <a:pPr algn="l"/>
            <a:r>
              <a:rPr lang="ru-RU" sz="800" dirty="0"/>
              <a:t>2025 год</a:t>
            </a: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 bwMode="auto">
          <a:xfrm>
            <a:off x="9766861" y="6922517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3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266859" y="18652"/>
            <a:ext cx="111918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5144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7112" y="251643"/>
            <a:ext cx="8961362" cy="1100087"/>
          </a:xfrm>
        </p:spPr>
        <p:txBody>
          <a:bodyPr/>
          <a:lstStyle/>
          <a:p>
            <a:pPr lvl="0" algn="ctr" defTabSz="914400" eaLnBrk="1" fontAlgn="b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kern="1200" dirty="0">
                <a:solidFill>
                  <a:srgbClr val="002060"/>
                </a:solidFill>
                <a:latin typeface="Times New Roman"/>
                <a:cs typeface="+mn-cs"/>
              </a:rPr>
              <a:t>Результаты ЭКМП, проведенных СМО АСП ООО "Капитал </a:t>
            </a:r>
            <a:r>
              <a:rPr lang="ru-RU" sz="1800" b="1" kern="1200" dirty="0" smtClean="0">
                <a:solidFill>
                  <a:srgbClr val="002060"/>
                </a:solidFill>
                <a:latin typeface="Times New Roman"/>
                <a:cs typeface="+mn-cs"/>
              </a:rPr>
              <a:t>МС»</a:t>
            </a:r>
            <a:br>
              <a:rPr lang="ru-RU" sz="1800" b="1" kern="1200" dirty="0" smtClean="0">
                <a:solidFill>
                  <a:srgbClr val="002060"/>
                </a:solidFill>
                <a:latin typeface="Times New Roman"/>
                <a:cs typeface="+mn-cs"/>
              </a:rPr>
            </a:br>
            <a:r>
              <a:rPr lang="ru-RU" sz="1800" b="1" kern="1200" dirty="0" smtClean="0">
                <a:solidFill>
                  <a:srgbClr val="002060"/>
                </a:solidFill>
                <a:latin typeface="Times New Roman"/>
                <a:cs typeface="+mn-cs"/>
              </a:rPr>
              <a:t> </a:t>
            </a:r>
            <a:r>
              <a:rPr lang="ru-RU" sz="1800" b="1" kern="1200" dirty="0">
                <a:solidFill>
                  <a:srgbClr val="002060"/>
                </a:solidFill>
                <a:latin typeface="Times New Roman"/>
                <a:cs typeface="+mn-cs"/>
              </a:rPr>
              <a:t>- Филиал в СПб и </a:t>
            </a:r>
            <a:r>
              <a:rPr lang="ru-RU" sz="1800" b="1" kern="1200" dirty="0" smtClean="0">
                <a:solidFill>
                  <a:srgbClr val="002060"/>
                </a:solidFill>
                <a:latin typeface="Times New Roman"/>
                <a:cs typeface="+mn-cs"/>
              </a:rPr>
              <a:t>ЛО по случаям с ППОБК в </a:t>
            </a:r>
            <a:r>
              <a:rPr lang="en-US" sz="1800" b="1" kern="1200" dirty="0" smtClean="0">
                <a:solidFill>
                  <a:srgbClr val="002060"/>
                </a:solidFill>
                <a:latin typeface="Times New Roman"/>
                <a:cs typeface="+mn-cs"/>
              </a:rPr>
              <a:t>I</a:t>
            </a:r>
            <a:r>
              <a:rPr lang="ru-RU" sz="1800" b="1" kern="1200" dirty="0" smtClean="0">
                <a:solidFill>
                  <a:srgbClr val="002060"/>
                </a:solidFill>
                <a:latin typeface="Times New Roman"/>
                <a:cs typeface="+mn-cs"/>
              </a:rPr>
              <a:t> квартале 2025 г. к </a:t>
            </a:r>
            <a:r>
              <a:rPr lang="en-US" sz="1800" b="1" kern="1200" dirty="0" smtClean="0">
                <a:solidFill>
                  <a:srgbClr val="002060"/>
                </a:solidFill>
                <a:latin typeface="Times New Roman"/>
                <a:cs typeface="+mn-cs"/>
              </a:rPr>
              <a:t>I </a:t>
            </a:r>
            <a:r>
              <a:rPr lang="ru-RU" sz="1800" b="1" kern="1200" dirty="0" smtClean="0">
                <a:solidFill>
                  <a:srgbClr val="002060"/>
                </a:solidFill>
                <a:latin typeface="Times New Roman"/>
                <a:cs typeface="+mn-cs"/>
              </a:rPr>
              <a:t>кварталу 2024 г.</a:t>
            </a:r>
            <a:r>
              <a:rPr lang="ru-RU" sz="1800" b="1" kern="1200" dirty="0">
                <a:latin typeface="Times New Roman"/>
                <a:cs typeface="+mn-cs"/>
              </a:rPr>
              <a:t/>
            </a:r>
            <a:br>
              <a:rPr lang="ru-RU" sz="1800" b="1" kern="1200" dirty="0">
                <a:latin typeface="Times New Roman"/>
                <a:cs typeface="+mn-cs"/>
              </a:rPr>
            </a:br>
            <a:endParaRPr lang="ru-RU" sz="1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7554"/>
              </p:ext>
            </p:extLst>
          </p:nvPr>
        </p:nvGraphicFramePr>
        <p:xfrm>
          <a:off x="377354" y="1259557"/>
          <a:ext cx="10081118" cy="5457686"/>
        </p:xfrm>
        <a:graphic>
          <a:graphicData uri="http://schemas.openxmlformats.org/drawingml/2006/table">
            <a:tbl>
              <a:tblPr/>
              <a:tblGrid>
                <a:gridCol w="365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7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00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8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71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64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59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371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242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66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9347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0788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219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7200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72008">
                <a:tc>
                  <a:txBody>
                    <a:bodyPr/>
                    <a:lstStyle/>
                    <a:p>
                      <a:pPr algn="l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45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МО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рассмотрено страховых случаев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выявленных нарушений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из них нарушений по разделу  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финансовых санкций по разделу 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Процент нарушений по разделу 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2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 (+/-)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 - Март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7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5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5=гр.4-гр.3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 проведено ЭКМП (случаев)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-5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168 883,62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85 831,31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28,60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ГБУЗ ЛО "ВСЕВОЛОЖСКАЯ КМБ"</a:t>
                      </a: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31 110,49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ГБУЗ ЛО "ТОКСОВСКАЯ КМБ"</a:t>
                      </a: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145 065,48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20 992,65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66,70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66,70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89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ГБУЗ ЛО "ЛОМОНОСОВСКАЯ МБ"</a:t>
                      </a: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8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ГБУЗ ЛО"ТИХВИНСКАЯ МБ"</a:t>
                      </a: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6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ГБУЗ ЛОКБ</a:t>
                      </a: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8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ГБУЗ ЛО "ВЫБОРГСКАЯ МБ"</a:t>
                      </a:r>
                    </a:p>
                  </a:txBody>
                  <a:tcPr marL="8380" marR="8380" marT="83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23 818,14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33 728,17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60,00</a:t>
                      </a:r>
                    </a:p>
                  </a:txBody>
                  <a:tcPr marL="8380" marR="8380" marT="83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380" marR="8380" marT="83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Номер слайда 1"/>
          <p:cNvSpPr txBox="1">
            <a:spLocks/>
          </p:cNvSpPr>
          <p:nvPr/>
        </p:nvSpPr>
        <p:spPr>
          <a:xfrm>
            <a:off x="449362" y="7053000"/>
            <a:ext cx="1047749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ООО «Капитал МС»</a:t>
            </a:r>
          </a:p>
          <a:p>
            <a:pPr algn="l"/>
            <a:r>
              <a:rPr lang="ru-RU" sz="800" dirty="0"/>
              <a:t>2025 год</a:t>
            </a: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 bwMode="auto">
          <a:xfrm>
            <a:off x="10098434" y="707205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4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49263" y="323850"/>
            <a:ext cx="111918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1824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3458" y="395461"/>
            <a:ext cx="9073008" cy="842168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ЭКМП и нарушения по случаям летальных исходов в КС за 2025г.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ru-RU" smtClean="0"/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483479"/>
              </p:ext>
            </p:extLst>
          </p:nvPr>
        </p:nvGraphicFramePr>
        <p:xfrm>
          <a:off x="593378" y="6372125"/>
          <a:ext cx="9577064" cy="936104"/>
        </p:xfrm>
        <a:graphic>
          <a:graphicData uri="http://schemas.openxmlformats.org/drawingml/2006/table">
            <a:tbl>
              <a:tblPr/>
              <a:tblGrid>
                <a:gridCol w="9577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2025 году наблюдается значительный рост летальных случаев к уровню 2024 года (289 к 235).  По летальным случаям в 2025 году выявлено нарушений всего 63,7% от всех проведенных ЭКМП, по разделу 3- 63,3% от всех проведенных ЭКМП. Хочется обратить внимание на БОД, БОП, по которым выявлены нарушения в 100% случаев, все нарушения 3 раздела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887011"/>
              </p:ext>
            </p:extLst>
          </p:nvPr>
        </p:nvGraphicFramePr>
        <p:xfrm>
          <a:off x="449362" y="1475581"/>
          <a:ext cx="1000911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49263" y="323850"/>
            <a:ext cx="111918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00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449362" y="190985"/>
            <a:ext cx="1158875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817514" y="395461"/>
            <a:ext cx="7916862" cy="86409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ООО «Капитал МС», направленные на улучшение качества медицинской помощи</a:t>
            </a:r>
            <a:endParaRPr lang="ru-RU" altLang="ru-RU" sz="20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33338" y="1547589"/>
            <a:ext cx="10297144" cy="51842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Медицинским организациям: 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П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ри проведении внутреннего контроля качества  обращать  особое внимание на информацию, предоставляемую СМО по результатам ЭКМП, усилить контроль за соблюдением порядков оказания медицинской помощи, клинических рекомендаций– постоянно;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Главным врачам медицинских организаций в целях устранения выявленных недостатков и недопущения негативной практики в оказании медицинской помощи взять под личный контроль исполнение разработанных и направленных в СМО Планов мероприятий – постоянно;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На основе анализа выявленных нарушений рассмотреть возможность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приобретения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или ремонта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медицинского оборудования,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приобретения запчастей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проведения обучения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врачей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требуемых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специальностей –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необходимости;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 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Мониторировать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случаи летальных исходов по профилям и с учетом выявленных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нарушений;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 Для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устранения нарушений предусмотреть использование системы непрерывного медицинского образования для повышения квалификации врачей и руководителей МО и ознакомления с изменениями в нормативных документах, клинических рекомендациях, методах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лечения;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6.  При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необходимости своевременно организовывать реабилитацию ЗЛ с перенесенными заболеваниями, по которым предусмотрен данный вид помощи в соответствии с маршрутизацией, разработанной Комитетом по здравоохранению Ленинградской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области;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7.  Проводить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врачебные конференции с привлечением врачей-экспертов качества медицинской помощи СМО.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700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/>
                <a:ea typeface="Times New Roman"/>
                <a:cs typeface="Calibri"/>
              </a:rPr>
              <a:t> </a:t>
            </a:r>
            <a:endParaRPr lang="ru-RU" sz="2800" dirty="0">
              <a:effectLst/>
              <a:latin typeface="Calibri"/>
              <a:ea typeface="Times New Roman"/>
            </a:endParaRPr>
          </a:p>
        </p:txBody>
      </p:sp>
      <p:sp>
        <p:nvSpPr>
          <p:cNvPr id="5" name="Номер слайда 1"/>
          <p:cNvSpPr txBox="1">
            <a:spLocks/>
          </p:cNvSpPr>
          <p:nvPr/>
        </p:nvSpPr>
        <p:spPr>
          <a:xfrm>
            <a:off x="365368" y="7164213"/>
            <a:ext cx="1047749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ООО «Капитал МС»</a:t>
            </a:r>
          </a:p>
          <a:p>
            <a:pPr algn="l"/>
            <a:r>
              <a:rPr lang="ru-RU" sz="800" dirty="0"/>
              <a:t>2025 год</a:t>
            </a: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 bwMode="auto">
          <a:xfrm>
            <a:off x="10026426" y="7061200"/>
            <a:ext cx="23701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6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6" t="40311" r="61046" b="36664"/>
          <a:stretch>
            <a:fillRect/>
          </a:stretch>
        </p:blipFill>
        <p:spPr bwMode="auto">
          <a:xfrm>
            <a:off x="365369" y="194468"/>
            <a:ext cx="1158875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313458" y="179438"/>
            <a:ext cx="9001000" cy="86409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</a:pP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ООО «Капитал МС», направленные на улучшение качества медицинской помощи (продолжение)</a:t>
            </a:r>
            <a:endParaRPr lang="ru-RU" altLang="ru-RU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31918" y="1691605"/>
            <a:ext cx="10009112" cy="32403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55600" lvl="0" indent="-355600" algn="just">
              <a:lnSpc>
                <a:spcPct val="115000"/>
              </a:lnSpc>
              <a:spcAft>
                <a:spcPts val="0"/>
              </a:spcAft>
            </a:pPr>
            <a:r>
              <a:rPr lang="ru-RU" sz="17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Страховым медицинским организациям: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отрицательной динамике выявленных нарушений по результатам ЭКМП в разрезе медицинских организаций в соответствии с предыдущим периодом,  запрашивать пояснения от конкретных медицинских организаций,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включающие 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себя анализ причин  выявленных недостатков,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проведенные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мероприятия, направленные на улучшение  доступности и качества медицинской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помощи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ежеквартально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;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 Информировать  ТФОМС ЛО о представленных от медицинских организаций пояснениях  при    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отрицательной динамике выявленных  нарушений при проведении ЭКМП – ежеквартально;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  <a:cs typeface="Calibri"/>
              </a:rPr>
              <a:t>3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 Информировать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ТФОМС ЛО  о результатах ЭКМП в медицинских организациях ЛО – 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ежеквартально.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dirty="0">
              <a:effectLst/>
              <a:latin typeface="Calibri"/>
              <a:ea typeface="Times New Roman"/>
            </a:endParaRPr>
          </a:p>
        </p:txBody>
      </p:sp>
      <p:sp>
        <p:nvSpPr>
          <p:cNvPr id="5" name="Номер слайда 1"/>
          <p:cNvSpPr txBox="1">
            <a:spLocks/>
          </p:cNvSpPr>
          <p:nvPr/>
        </p:nvSpPr>
        <p:spPr>
          <a:xfrm>
            <a:off x="365369" y="6880225"/>
            <a:ext cx="1047749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00" dirty="0"/>
              <a:t>ООО «Капитал МС»</a:t>
            </a:r>
          </a:p>
          <a:p>
            <a:pPr algn="l"/>
            <a:r>
              <a:rPr lang="ru-RU" sz="800" dirty="0"/>
              <a:t>2025 год</a:t>
            </a: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 bwMode="auto">
          <a:xfrm>
            <a:off x="10008261" y="6948189"/>
            <a:ext cx="28803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02000"/>
              </a:lnSpc>
              <a:spcBef>
                <a:spcPts val="1413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 eaLnBrk="0" hangingPunct="0">
              <a:lnSpc>
                <a:spcPct val="102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 eaLnBrk="0" hangingPunct="0">
              <a:lnSpc>
                <a:spcPct val="102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 eaLnBrk="0" hangingPunct="0">
              <a:lnSpc>
                <a:spcPct val="102000"/>
              </a:lnSpc>
              <a:spcBef>
                <a:spcPts val="563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 eaLnBrk="0" hangingPunct="0">
              <a:lnSpc>
                <a:spcPct val="102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fld id="{EEBB32D4-1909-4B0E-A4B8-3BE59782E669}" type="slidenum">
              <a:rPr lang="ru-RU" altLang="ru-RU" sz="1200" smtClean="0">
                <a:solidFill>
                  <a:srgbClr val="8B8B8B"/>
                </a:solidFill>
                <a:cs typeface="Segoe UI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18" charset="0"/>
                <a:buNone/>
              </a:pPr>
              <a:t>7</a:t>
            </a:fld>
            <a:endParaRPr lang="ru-RU" altLang="ru-RU" sz="1200" dirty="0" smtClean="0">
              <a:solidFill>
                <a:srgbClr val="8B8B8B"/>
              </a:solidFill>
              <a:cs typeface="Segoe UI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D29DDBD-97CF-4F24-907D-3E84FEACAD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954" y="5145820"/>
            <a:ext cx="2638334" cy="210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2269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60363"/>
            <a:ext cx="290195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4641850"/>
            <a:ext cx="2803525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410" y="1763613"/>
            <a:ext cx="6881812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Дата 3"/>
          <p:cNvSpPr>
            <a:spLocks noGrp="1"/>
          </p:cNvSpPr>
          <p:nvPr>
            <p:ph type="dt" idx="10"/>
          </p:nvPr>
        </p:nvSpPr>
        <p:spPr>
          <a:xfrm>
            <a:off x="2681610" y="4137793"/>
            <a:ext cx="5904656" cy="1008113"/>
          </a:xfrm>
        </p:spPr>
        <p:txBody>
          <a:bodyPr/>
          <a:lstStyle/>
          <a:p>
            <a:pPr algn="ctr"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19822</TotalTime>
  <Words>1051</Words>
  <Application>Microsoft Office PowerPoint</Application>
  <PresentationFormat>Произвольный</PresentationFormat>
  <Paragraphs>342</Paragraphs>
  <Slides>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Microsoft YaHei</vt:lpstr>
      <vt:lpstr>Arial</vt:lpstr>
      <vt:lpstr>Calibri</vt:lpstr>
      <vt:lpstr>Segoe UI</vt:lpstr>
      <vt:lpstr>Times New Roman</vt:lpstr>
      <vt:lpstr>Тема Office</vt:lpstr>
      <vt:lpstr>1_Тема Office</vt:lpstr>
      <vt:lpstr>2_Тема Office</vt:lpstr>
      <vt:lpstr>3_Тема Office</vt:lpstr>
      <vt:lpstr>Презентация PowerPoint</vt:lpstr>
      <vt:lpstr>Нормативные документы, регламентирующие  экспертную деятельность по случаям оказания медицинской помощи застрахованным лицам</vt:lpstr>
      <vt:lpstr>Результаты ЭКМП, проведенных АСП «Капитал МС» в I квартале 2025г.  в сравнении с 2024г.</vt:lpstr>
      <vt:lpstr>Результаты ЭКМП, проведенных СМО АСП ООО "Капитал МС»  - Филиал в СПб и ЛО по случаям с ППОБК в I квартале 2025 г. к I кварталу 2024 г. </vt:lpstr>
      <vt:lpstr>ЭКМП и нарушения по случаям летальных исходов в КС за 2025г.</vt:lpstr>
      <vt:lpstr>Предложения ООО «Капитал МС», направленные на улучшение качества медицинской помощи</vt:lpstr>
      <vt:lpstr>Предложения ООО «Капитал МС», направленные на улучшение качества медицинской помощи (продолжение)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Иванов Дмитрий Игоревич</dc:creator>
  <cp:lastModifiedBy>Брискина Бэлла Израилевна</cp:lastModifiedBy>
  <cp:revision>413</cp:revision>
  <cp:lastPrinted>2024-12-24T17:26:04Z</cp:lastPrinted>
  <dcterms:created xsi:type="dcterms:W3CDTF">2018-08-15T08:19:16Z</dcterms:created>
  <dcterms:modified xsi:type="dcterms:W3CDTF">2025-06-25T14:27:52Z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0</vt:r8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11</vt:r8>
  </property>
</Properties>
</file>