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85" r:id="rId3"/>
  </p:sldMasterIdLst>
  <p:notesMasterIdLst>
    <p:notesMasterId r:id="rId11"/>
  </p:notesMasterIdLst>
  <p:sldIdLst>
    <p:sldId id="256" r:id="rId4"/>
    <p:sldId id="309" r:id="rId5"/>
    <p:sldId id="310" r:id="rId6"/>
    <p:sldId id="314" r:id="rId7"/>
    <p:sldId id="316" r:id="rId8"/>
    <p:sldId id="274" r:id="rId9"/>
    <p:sldId id="266" r:id="rId10"/>
  </p:sldIdLst>
  <p:sldSz cx="10691813" cy="7559675"/>
  <p:notesSz cx="6797675" cy="9929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5">
          <p15:clr>
            <a:srgbClr val="A4A3A4"/>
          </p15:clr>
        </p15:guide>
        <p15:guide id="2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EFEBFB"/>
    <a:srgbClr val="FED6D7"/>
    <a:srgbClr val="E7FFF9"/>
    <a:srgbClr val="F8080E"/>
    <a:srgbClr val="FDBFC0"/>
    <a:srgbClr val="FEE8FE"/>
    <a:srgbClr val="FAA8FA"/>
    <a:srgbClr val="F32DF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12" autoAdjust="0"/>
  </p:normalViewPr>
  <p:slideViewPr>
    <p:cSldViewPr>
      <p:cViewPr varScale="1">
        <p:scale>
          <a:sx n="98" d="100"/>
          <a:sy n="98" d="100"/>
        </p:scale>
        <p:origin x="1416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5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766763" y="755650"/>
            <a:ext cx="5260975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6478"/>
            <a:ext cx="5437284" cy="446731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2954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2954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E7B09532-1C82-4E94-9BD5-145DCD5AE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86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E1EF178F-3A91-419C-818D-C2FDE9729219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7B09532-1C82-4E94-9BD5-145DCD5AE16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753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03DDC25E-EF9B-4BFD-B7DD-10DBA020F83D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6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2B13152-3441-4E42-97BA-5B7DA1CE324F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7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CAD9E-51AC-44B0-85A3-D3C69EF810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05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C2D6F-F79F-414D-89BE-714D00650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2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1960563"/>
            <a:ext cx="2243138" cy="396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1960563"/>
            <a:ext cx="6577012" cy="396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069FB-83D1-4EC3-87C1-E14EAEF73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57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75" y="2484438"/>
            <a:ext cx="8474075" cy="14636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8DBD5-9B9B-4AA7-A4C1-2901F81EE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71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29BC-5C69-4BCD-B826-B80D05A8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04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FE9E-C674-4A95-9F18-0FC4652D3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570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3C235-EAD4-4AFE-8663-34699EDFC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102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D207-6E8D-48E6-AE6E-CA6D9049E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5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AAF3B-378C-4D6B-81B3-0094BC40A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677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2BD08-A16D-4C8D-8400-17EE018BC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61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6A32-EF41-4E42-B5FF-7B76C7FC7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2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D0F7-48F5-4E49-9380-292452F8A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134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EC22C-8AD0-4C0C-B705-1CD36420F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73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63BFF-EBA6-4627-BDE9-B81401EFB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46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E3BB5-2640-4619-A21F-3610991F34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869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E1CF7-513E-4E23-A80C-B1EA7AC16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311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383EE-973D-480C-A7CE-C679733D7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38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068AC-995C-43D1-B180-A97A99153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522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57EE-6574-4F8A-A43D-185F87725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331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90EC5-C594-4170-B4B9-7C5238173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735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98C78-4DC3-4CFB-98BD-EF0C9C4A0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833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58C85-A419-4DBE-9676-85BE75E1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95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8000-FEEB-4112-9BB4-7A9D62096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71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E938-B92F-49AE-8EE7-C8E647F43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777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C8DA1-1F47-43E9-9A09-1FA05FD17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4343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FF0F9-3956-4723-9669-3F47BB623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41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869C-C180-46B9-BDC6-2F0AB64E4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0933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D006-DBF9-49CC-9471-63AC9DD85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0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B9A-5A01-444E-9122-C0E2D31F0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42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E7252-C5BE-45DE-B0B4-89B499BEC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7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1B0B8-301A-483F-95AA-AE3F68BE9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07E-23FF-4FA8-866E-B912B34FC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93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6A299-12FA-4AFE-95FE-1784AA541A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89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ADC5E-4DA5-4C94-AD30-19C7D9EAD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8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08075" y="2484438"/>
            <a:ext cx="84740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A341D8A8-69E0-40DF-971F-EE34A4E8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60563"/>
            <a:ext cx="89725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7659C13D-CAA8-404D-A85F-89C281A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F445754D-6E7E-44ED-8E0C-33E70AF66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94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66825"/>
            <a:ext cx="671036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1744663" y="3006725"/>
            <a:ext cx="72755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endParaRPr lang="ru-RU" altLang="ru-RU" sz="2400" b="1">
              <a:cs typeface="Arial" charset="0"/>
            </a:endParaRPr>
          </a:p>
        </p:txBody>
      </p:sp>
      <p:sp>
        <p:nvSpPr>
          <p:cNvPr id="4102" name="Прямоугольник 5"/>
          <p:cNvSpPr>
            <a:spLocks noChangeArrowheads="1"/>
          </p:cNvSpPr>
          <p:nvPr/>
        </p:nvSpPr>
        <p:spPr bwMode="auto">
          <a:xfrm>
            <a:off x="1988329" y="3635821"/>
            <a:ext cx="7002462" cy="2153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</a:pPr>
            <a:r>
              <a:rPr lang="ru-RU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Результаты экспертизы </a:t>
            </a:r>
            <a:r>
              <a:rPr lang="ru-RU" altLang="ru-RU" sz="2400" b="1" dirty="0">
                <a:solidFill>
                  <a:srgbClr val="002060"/>
                </a:solidFill>
                <a:latin typeface="Arial" charset="0"/>
                <a:cs typeface="Arial" charset="0"/>
              </a:rPr>
              <a:t>качества медицинской помощи в медицинских организациях Ленинградской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области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по отдельным видам операций по профилю «сердечно-сосудистая хирургия», проведенной за январь-март 2025 года.</a:t>
            </a:r>
            <a:endParaRPr lang="ru-RU" altLang="ru-RU" sz="24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049" y="467469"/>
            <a:ext cx="8997591" cy="10334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документы, регламентирующие  экспертную деятельность </a:t>
            </a:r>
            <a:r>
              <a:rPr lang="ru-RU" sz="2000" b="1" kern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случаям оказания медицинской помощи застрахованным лицам</a:t>
            </a:r>
            <a:endPara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19275"/>
            <a:ext cx="7561263" cy="935038"/>
          </a:xfrm>
        </p:spPr>
        <p:txBody>
          <a:bodyPr/>
          <a:lstStyle/>
          <a:p>
            <a:pPr marL="514350" indent="-514350">
              <a:buFont typeface="Times New Roman" pitchFamily="18" charset="0"/>
              <a:buAutoNum type="arabicPeriod"/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Российской Федерации от 29 ноября 2010 г. №326-ФЗ «Об обязательном медицинском страховании в Российской Федерации»</a:t>
            </a: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Times New Roman" pitchFamily="18" charset="0"/>
              <a:buNone/>
              <a:defRPr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3905250" y="5003974"/>
            <a:ext cx="6121176" cy="1584176"/>
          </a:xfrm>
        </p:spPr>
        <p:txBody>
          <a:bodyPr/>
          <a:lstStyle/>
          <a:p>
            <a:pPr algn="l">
              <a:buClrTx/>
              <a:buSzTx/>
              <a:tabLst/>
              <a:defRPr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4.</a:t>
            </a:r>
            <a:r>
              <a:rPr lang="ru-RU" altLang="ru-RU" sz="18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	</a:t>
            </a: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Приказ МЗ РФ от 10.05.2017 № 203н «Об утверждении критериев оценки качества медицинской помощи»</a:t>
            </a:r>
            <a:endParaRPr lang="ru-RU" dirty="0"/>
          </a:p>
        </p:txBody>
      </p:sp>
      <p:pic>
        <p:nvPicPr>
          <p:cNvPr id="410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263" y="323850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2" name="Picture 2" descr="C:\Users\med13\Downloads\Презентация\4034576587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063" y="1801813"/>
            <a:ext cx="230346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7"/>
          <p:cNvSpPr txBox="1">
            <a:spLocks noChangeArrowheads="1"/>
          </p:cNvSpPr>
          <p:nvPr/>
        </p:nvSpPr>
        <p:spPr bwMode="auto">
          <a:xfrm>
            <a:off x="649288" y="2886075"/>
            <a:ext cx="68405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	Федеральный закон Российской Федерации от 21 ноября 2011 г. №323-ФЗ «Об основах охраны здоровья граждан в Российской Федерации»</a:t>
            </a:r>
          </a:p>
        </p:txBody>
      </p:sp>
      <p:sp>
        <p:nvSpPr>
          <p:cNvPr id="4106" name="Номер слайда 3"/>
          <p:cNvSpPr txBox="1">
            <a:spLocks/>
          </p:cNvSpPr>
          <p:nvPr/>
        </p:nvSpPr>
        <p:spPr bwMode="auto">
          <a:xfrm>
            <a:off x="9594378" y="669925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2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4107" name="TextBox 6"/>
          <p:cNvSpPr txBox="1">
            <a:spLocks noChangeArrowheads="1"/>
          </p:cNvSpPr>
          <p:nvPr/>
        </p:nvSpPr>
        <p:spPr bwMode="auto">
          <a:xfrm>
            <a:off x="2441564" y="3808413"/>
            <a:ext cx="7437437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 Приказ МЗ РФ от 19.03.2021г. №231н «Об утверждении порядка проведения контроля объемов, сроков, качества и условий предоставления медицинской помощи по обязательному медицинскому страхованию ЗЛ, а также ее финансового обеспечения»</a:t>
            </a:r>
          </a:p>
          <a:p>
            <a:endParaRPr lang="ru-RU" altLang="ru-RU" dirty="0" smtClean="0">
              <a:solidFill>
                <a:srgbClr val="000000"/>
              </a:solidFill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>
          <a:xfrm>
            <a:off x="365369" y="6880225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176F218-B1D7-4564-986F-2905D4725E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29" y="4715941"/>
            <a:ext cx="216024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6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088" y="244461"/>
            <a:ext cx="8424936" cy="7298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lvl="0" algn="ctr" defTabSz="914400" eaLnBrk="1" font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kern="12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+mn-cs"/>
              </a:rPr>
              <a:t>Результаты ЭКМП/МЭЭ, проведенных СМО АСП ООО "Капитал МС" - Филиал в СПб и ЛО по отдельным видам операций по профилю "ССХ"</a:t>
            </a:r>
          </a:p>
        </p:txBody>
      </p:sp>
      <p:sp>
        <p:nvSpPr>
          <p:cNvPr id="6" name="Номер слайда 1"/>
          <p:cNvSpPr txBox="1">
            <a:spLocks/>
          </p:cNvSpPr>
          <p:nvPr/>
        </p:nvSpPr>
        <p:spPr>
          <a:xfrm>
            <a:off x="365369" y="6880225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9766861" y="6922517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3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66859" y="18652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289993"/>
              </p:ext>
            </p:extLst>
          </p:nvPr>
        </p:nvGraphicFramePr>
        <p:xfrm>
          <a:off x="593378" y="974328"/>
          <a:ext cx="9793088" cy="5901625"/>
        </p:xfrm>
        <a:graphic>
          <a:graphicData uri="http://schemas.openxmlformats.org/drawingml/2006/table">
            <a:tbl>
              <a:tblPr/>
              <a:tblGrid>
                <a:gridCol w="1070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49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527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65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16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1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проведенных ЭКМП/выявленных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нарушений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Принято к оплате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Проведено ЭКМП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нарушений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Нарушения 3 раздела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Нарушения 3 раздела в %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8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2025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2025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2025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2025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2025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2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 проведено ЭКМП (случаев)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9480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638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389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60,97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6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Болезни системы кровообращения (I00-I99),  в том числе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148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147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52,13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1.1.1.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ОКС (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I20-I22)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26,53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1.1.2.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ОНМК  (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I60-I69)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135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134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57,51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Стентирование для больных с инфарктом миокарда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8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1.3.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Имплантация частотно-адаптированного кардиостимулятора взрослым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8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1.4.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Эндоваскулярная деструкция дополнительных проводящих путей и аритмогенных зон сердца</a:t>
                      </a:r>
                    </a:p>
                  </a:txBody>
                  <a:tcPr marL="8888" marR="8888" marT="888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1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1.5.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Стентирование или эндартерэктомия ЭКМП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50,00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1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1.6.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Стентирование или эндартерэктомия МЭЭ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п.п. 1.2.-1.6.</a:t>
                      </a:r>
                    </a:p>
                  </a:txBody>
                  <a:tcPr marL="8888" marR="8888" marT="88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28,57</a:t>
                      </a:r>
                    </a:p>
                  </a:txBody>
                  <a:tcPr marL="8888" marR="8888" marT="88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4973"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84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5272"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88" marR="8888" marT="8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14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8236" y="190985"/>
            <a:ext cx="8922246" cy="85254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принятых к оплате случаев 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МО ЛО.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838" y="1115541"/>
            <a:ext cx="8972550" cy="5760640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 73 </a:t>
            </a:r>
            <a:r>
              <a:rPr lang="ru-RU" sz="1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случаев, принятых к оплате: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случай – ООО «ММЦ ВТ»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 случая – ГБУЗ ЛО «Гатчинская КМБ»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 случаев – ГБУЗ ЛО «Тихвинская МБ»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13 случаев – ГБУЗ ЛО «Всеволожская КМБ»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50 случаев – ГБУЗ «ЛОКБ»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ЭКМП проведена по 3 случаям в ГБУЗ «ЛОКБ» без выявленных нарушений и по 3 случаям в ГБУЗ ЛО «Гатчинская КМБ». В 2 случаях выявлены нарушения по п. 3.2.1 – в выписном эпикризе не указана ШРМ, не выставлен реабилитационный диагноз, позднее выполнение КТ ГМ, не назначена ДАТ на 21 день.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ГБУЗ ЛО «Гатчинская КМБ» по 1 случаю кроме ЭКМП проведена МЭЭ без нарушений, ЭКМП с нарушениями по п. 3.2.1, что отмечено выше.</a:t>
            </a:r>
          </a:p>
          <a:p>
            <a:pPr marL="0" indent="0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СМО отсутствуют жалобы и обращения на нарушение сроков проведения данных медицинских операций, так же как и на отказ в выдачи направления застрахованному лицу.</a:t>
            </a:r>
            <a:endParaRPr lang="ru-RU" sz="2000" b="1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>
          <a:xfrm>
            <a:off x="858838" y="6876181"/>
            <a:ext cx="2325687" cy="432047"/>
          </a:xfrm>
        </p:spPr>
        <p:txBody>
          <a:bodyPr/>
          <a:lstStyle/>
          <a:p>
            <a:pPr lvl="0">
              <a:buClrTx/>
              <a:buSzTx/>
              <a:tabLst/>
            </a:pPr>
            <a:r>
              <a:rPr lang="ru-RU" sz="800" dirty="0">
                <a:solidFill>
                  <a:srgbClr val="000000"/>
                </a:solidFill>
                <a:latin typeface="Arial" charset="0"/>
                <a:ea typeface="Microsoft YaHei" pitchFamily="34" charset="-122"/>
                <a:cs typeface="+mn-cs"/>
              </a:rPr>
              <a:t>ООО «Капитал МС»</a:t>
            </a:r>
          </a:p>
          <a:p>
            <a:pPr lvl="0">
              <a:buClrTx/>
              <a:buSzTx/>
              <a:tabLst/>
            </a:pPr>
            <a:r>
              <a:rPr lang="ru-RU" sz="800" dirty="0">
                <a:solidFill>
                  <a:srgbClr val="000000"/>
                </a:solidFill>
                <a:latin typeface="Arial" charset="0"/>
                <a:ea typeface="Microsoft YaHei" pitchFamily="34" charset="-122"/>
                <a:cs typeface="+mn-cs"/>
              </a:rPr>
              <a:t>2025 </a:t>
            </a:r>
            <a:r>
              <a:rPr lang="ru-RU" sz="800" dirty="0" smtClean="0">
                <a:solidFill>
                  <a:srgbClr val="000000"/>
                </a:solidFill>
                <a:latin typeface="Arial" charset="0"/>
                <a:ea typeface="Microsoft YaHei" pitchFamily="34" charset="-122"/>
                <a:cs typeface="+mn-cs"/>
              </a:rPr>
              <a:t>год</a:t>
            </a:r>
            <a:endParaRPr lang="ru-RU" sz="800" dirty="0">
              <a:solidFill>
                <a:srgbClr val="000000"/>
              </a:solidFill>
              <a:latin typeface="Arial" charset="0"/>
              <a:ea typeface="Microsoft YaHei" pitchFamily="34" charset="-122"/>
              <a:cs typeface="+mn-cs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362" y="190985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63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8237" y="323453"/>
            <a:ext cx="8562205" cy="85654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 показатели по выполнению ПЭТ КТ.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838" y="2267669"/>
            <a:ext cx="8972550" cy="3384376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ПЭТ КТ </a:t>
            </a:r>
            <a:r>
              <a:rPr lang="ru-RU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выставлена и принята к оплате только от ООО «ЛДЦ МИБС».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Всего было принято к оплате 166 случаев.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1 случаю проведена МЭЭ, что составило 0,6% от всех случаев – федеральный норматив 0,5%.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Нарушений выявлено не было, на ЭКМП случай не передавался.</a:t>
            </a:r>
          </a:p>
          <a:p>
            <a:pPr marL="0" lv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СМО отсутствуют жалобы и обращения на нарушение сроков проведения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исследования,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 как и на отказ в выдачи направления застрахованному лицу.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>
          <a:xfrm>
            <a:off x="858838" y="6876181"/>
            <a:ext cx="2325687" cy="432047"/>
          </a:xfrm>
        </p:spPr>
        <p:txBody>
          <a:bodyPr/>
          <a:lstStyle/>
          <a:p>
            <a:pPr>
              <a:buClrTx/>
              <a:buSzTx/>
              <a:tabLst/>
            </a:pPr>
            <a:r>
              <a:rPr lang="ru-RU" sz="800" dirty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ООО «Капитал МС»</a:t>
            </a:r>
          </a:p>
          <a:p>
            <a:pPr>
              <a:buClrTx/>
              <a:buSzTx/>
              <a:tabLst/>
            </a:pPr>
            <a:r>
              <a:rPr lang="ru-RU" sz="800" dirty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2025 </a:t>
            </a:r>
            <a:r>
              <a:rPr lang="ru-RU" sz="800" dirty="0" smtClean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год</a:t>
            </a:r>
            <a:endParaRPr lang="ru-RU" sz="800" dirty="0">
              <a:solidFill>
                <a:srgbClr val="000000"/>
              </a:solidFill>
              <a:latin typeface="Arial" charset="0"/>
              <a:ea typeface="Microsoft YaHei" pitchFamily="34" charset="-122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362" y="190985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186" y="5219997"/>
            <a:ext cx="2640012" cy="1893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262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362" y="190985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9483" y="395461"/>
            <a:ext cx="8615448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ООО «Капитал МС», направленные на соблюдение плановых показателей по рассмотренным видам медицинской помощи.</a:t>
            </a:r>
            <a:endParaRPr lang="ru-RU" altLang="ru-RU" sz="2000" b="1" i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1413118" y="2267669"/>
            <a:ext cx="8731814" cy="44642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связи с отсутствием у СМО результатов выполнения плановых показателей по рассмотренным выше случаям оказания медицинской помощи в совокупности по всем СМО, предлагаем ежемесячно направлять в СМО перечень случаев для проведения МЭЭ и/или ЭКМП при невыполнении плановых показателей.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Заслушивать на ВКС медицинские организации, которые не справляются с плановыми заданиями, для выявления причин и возможности перераспределения объемов между другими МО.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проведении МЭЭ и/или ЭКМП использовать повод для рассмотрения случаев «По поручению Федерального или Территориального Фонда ОМС»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/>
                <a:ea typeface="Times New Roman"/>
                <a:cs typeface="Calibri"/>
              </a:rPr>
              <a:t> </a:t>
            </a:r>
            <a:endParaRPr lang="ru-RU" sz="2800" dirty="0">
              <a:effectLst/>
              <a:latin typeface="Calibri"/>
              <a:ea typeface="Times New Roman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365368" y="7164213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10026426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6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10" y="1763613"/>
            <a:ext cx="688181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Дата 3"/>
          <p:cNvSpPr>
            <a:spLocks noGrp="1"/>
          </p:cNvSpPr>
          <p:nvPr>
            <p:ph type="dt" idx="10"/>
          </p:nvPr>
        </p:nvSpPr>
        <p:spPr>
          <a:xfrm>
            <a:off x="2681610" y="4137793"/>
            <a:ext cx="5904656" cy="1008113"/>
          </a:xfrm>
        </p:spPr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19985</TotalTime>
  <Words>692</Words>
  <Application>Microsoft Office PowerPoint</Application>
  <PresentationFormat>Произвольный</PresentationFormat>
  <Paragraphs>147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Microsoft YaHei</vt:lpstr>
      <vt:lpstr>Arial</vt:lpstr>
      <vt:lpstr>Calibri</vt:lpstr>
      <vt:lpstr>Segoe UI</vt:lpstr>
      <vt:lpstr>Times New Roman</vt:lpstr>
      <vt:lpstr>Тема Office</vt:lpstr>
      <vt:lpstr>2_Тема Office</vt:lpstr>
      <vt:lpstr>3_Тема Office</vt:lpstr>
      <vt:lpstr>Презентация PowerPoint</vt:lpstr>
      <vt:lpstr>Нормативные документы, регламентирующие  экспертную деятельность по случаям оказания медицинской помощи застрахованным лицам</vt:lpstr>
      <vt:lpstr>Результаты ЭКМП/МЭЭ, проведенных СМО АСП ООО "Капитал МС" - Филиал в СПб и ЛО по отдельным видам операций по профилю "ССХ"</vt:lpstr>
      <vt:lpstr>Распределение принятых к оплате случаев  по МО ЛО.</vt:lpstr>
      <vt:lpstr>Фактические показатели по выполнению ПЭТ КТ.</vt:lpstr>
      <vt:lpstr>Предложения ООО «Капитал МС», направленные на соблюдение плановых показателей по рассмотренным видам медицинской помощи.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 Дмитрий Игоревич</dc:creator>
  <cp:lastModifiedBy>Брискина Бэлла Израилевна</cp:lastModifiedBy>
  <cp:revision>424</cp:revision>
  <cp:lastPrinted>2025-07-20T17:02:28Z</cp:lastPrinted>
  <dcterms:created xsi:type="dcterms:W3CDTF">2018-08-15T08:19:16Z</dcterms:created>
  <dcterms:modified xsi:type="dcterms:W3CDTF">2025-07-21T07:02:42Z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11</vt:r8>
  </property>
</Properties>
</file>