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98" r:id="rId4"/>
    <p:sldMasterId id="2147484663" r:id="rId5"/>
    <p:sldMasterId id="2147484650" r:id="rId6"/>
  </p:sldMasterIdLst>
  <p:notesMasterIdLst>
    <p:notesMasterId r:id="rId14"/>
  </p:notesMasterIdLst>
  <p:handoutMasterIdLst>
    <p:handoutMasterId r:id="rId15"/>
  </p:handoutMasterIdLst>
  <p:sldIdLst>
    <p:sldId id="1877" r:id="rId7"/>
    <p:sldId id="1880" r:id="rId8"/>
    <p:sldId id="1868" r:id="rId9"/>
    <p:sldId id="1916" r:id="rId10"/>
    <p:sldId id="1899" r:id="rId11"/>
    <p:sldId id="2182" r:id="rId12"/>
    <p:sldId id="1909" r:id="rId13"/>
  </p:sldIdLst>
  <p:sldSz cx="24384000" cy="13716000"/>
  <p:notesSz cx="6797675" cy="9928225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266" kern="1200">
        <a:solidFill>
          <a:srgbClr val="002D87"/>
        </a:solidFill>
        <a:latin typeface="Arial" charset="0"/>
        <a:ea typeface="+mn-ea"/>
        <a:cs typeface="+mn-cs"/>
      </a:defRPr>
    </a:lvl1pPr>
    <a:lvl2pPr marL="1219170" algn="l" rtl="0" fontAlgn="base">
      <a:spcBef>
        <a:spcPct val="0"/>
      </a:spcBef>
      <a:spcAft>
        <a:spcPct val="0"/>
      </a:spcAft>
      <a:defRPr sz="4266" kern="1200">
        <a:solidFill>
          <a:srgbClr val="002D87"/>
        </a:solidFill>
        <a:latin typeface="Arial" charset="0"/>
        <a:ea typeface="+mn-ea"/>
        <a:cs typeface="+mn-cs"/>
      </a:defRPr>
    </a:lvl2pPr>
    <a:lvl3pPr marL="2438340" algn="l" rtl="0" fontAlgn="base">
      <a:spcBef>
        <a:spcPct val="0"/>
      </a:spcBef>
      <a:spcAft>
        <a:spcPct val="0"/>
      </a:spcAft>
      <a:defRPr sz="4266" kern="1200">
        <a:solidFill>
          <a:srgbClr val="002D87"/>
        </a:solidFill>
        <a:latin typeface="Arial" charset="0"/>
        <a:ea typeface="+mn-ea"/>
        <a:cs typeface="+mn-cs"/>
      </a:defRPr>
    </a:lvl3pPr>
    <a:lvl4pPr marL="3657508" algn="l" rtl="0" fontAlgn="base">
      <a:spcBef>
        <a:spcPct val="0"/>
      </a:spcBef>
      <a:spcAft>
        <a:spcPct val="0"/>
      </a:spcAft>
      <a:defRPr sz="4266" kern="1200">
        <a:solidFill>
          <a:srgbClr val="002D87"/>
        </a:solidFill>
        <a:latin typeface="Arial" charset="0"/>
        <a:ea typeface="+mn-ea"/>
        <a:cs typeface="+mn-cs"/>
      </a:defRPr>
    </a:lvl4pPr>
    <a:lvl5pPr marL="4876678" algn="l" rtl="0" fontAlgn="base">
      <a:spcBef>
        <a:spcPct val="0"/>
      </a:spcBef>
      <a:spcAft>
        <a:spcPct val="0"/>
      </a:spcAft>
      <a:defRPr sz="4266" kern="1200">
        <a:solidFill>
          <a:srgbClr val="002D87"/>
        </a:solidFill>
        <a:latin typeface="Arial" charset="0"/>
        <a:ea typeface="+mn-ea"/>
        <a:cs typeface="+mn-cs"/>
      </a:defRPr>
    </a:lvl5pPr>
    <a:lvl6pPr marL="6095848" algn="l" defTabSz="2438340" rtl="0" eaLnBrk="1" latinLnBrk="0" hangingPunct="1">
      <a:defRPr sz="4266" kern="1200">
        <a:solidFill>
          <a:srgbClr val="002D87"/>
        </a:solidFill>
        <a:latin typeface="Arial" charset="0"/>
        <a:ea typeface="+mn-ea"/>
        <a:cs typeface="+mn-cs"/>
      </a:defRPr>
    </a:lvl6pPr>
    <a:lvl7pPr marL="7315018" algn="l" defTabSz="2438340" rtl="0" eaLnBrk="1" latinLnBrk="0" hangingPunct="1">
      <a:defRPr sz="4266" kern="1200">
        <a:solidFill>
          <a:srgbClr val="002D87"/>
        </a:solidFill>
        <a:latin typeface="Arial" charset="0"/>
        <a:ea typeface="+mn-ea"/>
        <a:cs typeface="+mn-cs"/>
      </a:defRPr>
    </a:lvl7pPr>
    <a:lvl8pPr marL="8534186" algn="l" defTabSz="2438340" rtl="0" eaLnBrk="1" latinLnBrk="0" hangingPunct="1">
      <a:defRPr sz="4266" kern="1200">
        <a:solidFill>
          <a:srgbClr val="002D87"/>
        </a:solidFill>
        <a:latin typeface="Arial" charset="0"/>
        <a:ea typeface="+mn-ea"/>
        <a:cs typeface="+mn-cs"/>
      </a:defRPr>
    </a:lvl8pPr>
    <a:lvl9pPr marL="9753356" algn="l" defTabSz="2438340" rtl="0" eaLnBrk="1" latinLnBrk="0" hangingPunct="1">
      <a:defRPr sz="4266" kern="1200">
        <a:solidFill>
          <a:srgbClr val="002D87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42" userDrawn="1">
          <p15:clr>
            <a:srgbClr val="A4A3A4"/>
          </p15:clr>
        </p15:guide>
        <p15:guide id="2" orient="horz" userDrawn="1">
          <p15:clr>
            <a:srgbClr val="FFFFFF"/>
          </p15:clr>
        </p15:guide>
        <p15:guide id="3" pos="1420" userDrawn="1">
          <p15:clr>
            <a:srgbClr val="A4A3A4"/>
          </p15:clr>
        </p15:guide>
        <p15:guide id="4" pos="14030" userDrawn="1">
          <p15:clr>
            <a:srgbClr val="A4A3A4"/>
          </p15:clr>
        </p15:guide>
        <p15:guide id="5" pos="5095" userDrawn="1">
          <p15:clr>
            <a:srgbClr val="A4A3A4"/>
          </p15:clr>
        </p15:guide>
        <p15:guide id="6" pos="15360" userDrawn="1">
          <p15:clr>
            <a:srgbClr val="A4A3A4"/>
          </p15:clr>
        </p15:guide>
        <p15:guide id="7" orient="horz" pos="3776" userDrawn="1">
          <p15:clr>
            <a:srgbClr val="A4A3A4"/>
          </p15:clr>
        </p15:guide>
        <p15:guide id="8" pos="112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едоренко Андрей Сергеевич" initials="ФАС" lastIdx="22" clrIdx="0"/>
  <p:cmAuthor id="1" name="Чувилин Сергей Викторович" initials="ЧСВ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1D41BC"/>
    <a:srgbClr val="1F42C0"/>
    <a:srgbClr val="FFFFFF"/>
    <a:srgbClr val="98B1B4"/>
    <a:srgbClr val="FFFF99"/>
    <a:srgbClr val="95B3B7"/>
    <a:srgbClr val="2D57FC"/>
    <a:srgbClr val="BFBFBF"/>
    <a:srgbClr val="041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0" autoAdjust="0"/>
    <p:restoredTop sz="95985" autoAdjust="0"/>
  </p:normalViewPr>
  <p:slideViewPr>
    <p:cSldViewPr showGuides="1">
      <p:cViewPr varScale="1">
        <p:scale>
          <a:sx n="56" d="100"/>
          <a:sy n="56" d="100"/>
        </p:scale>
        <p:origin x="702" y="72"/>
      </p:cViewPr>
      <p:guideLst>
        <p:guide orient="horz" pos="7042"/>
        <p:guide orient="horz"/>
        <p:guide pos="1420"/>
        <p:guide pos="14030"/>
        <p:guide pos="5095"/>
        <p:guide pos="15360"/>
        <p:guide orient="horz" pos="3776"/>
        <p:guide pos="11263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3390" y="80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5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algn="r"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22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5" y="9430822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algn="r"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E0CBE16-ED48-4A35-8274-C659DCEB1B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algn="r"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6956"/>
            <a:ext cx="5438748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4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274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algn="r"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51B9C2E-B4C7-4F50-B7BB-B50D27B5C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10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1219170" algn="l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2438340" algn="l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3657508" algn="l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4876678" algn="l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6095848" algn="l" defTabSz="24383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018" algn="l" defTabSz="24383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186" algn="l" defTabSz="24383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3356" algn="l" defTabSz="24383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85426" y="2105472"/>
            <a:ext cx="20698574" cy="116429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C19E06-4EC5-46B7-9716-2CBDF34DC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2" y="11394504"/>
            <a:ext cx="1285842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0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63723" y="809328"/>
            <a:ext cx="204213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5600"/>
              </a:lnSpc>
              <a:defRPr sz="5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898968" y="2614861"/>
            <a:ext cx="9922208" cy="942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1551005" y="2614861"/>
            <a:ext cx="10069498" cy="942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3C059-0CA2-45DE-86E8-D66FAAA08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5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639" y="1873570"/>
            <a:ext cx="6336702" cy="63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2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4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5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1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7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3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1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е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3701" y="809328"/>
            <a:ext cx="230215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5600"/>
              </a:lnSpc>
              <a:defRPr sz="5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462519" y="12763499"/>
            <a:ext cx="1921934" cy="952502"/>
          </a:xfr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B1D37-95A1-41B8-A8B4-7996D5B67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6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7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3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/>
          <a:lstStyle/>
          <a:p>
            <a:fld id="{A8433BF3-BC51-4969-9B25-34FB57426DD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0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76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26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02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87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12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5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ер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1"/>
            <a:ext cx="24384000" cy="10054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840" tIns="220800" rIns="243840" bIns="124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24383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66" b="0" i="0" u="none" strike="noStrike" cap="none" normalizeH="0" baseline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462519" y="12763499"/>
            <a:ext cx="1921934" cy="952502"/>
          </a:xfr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3701" y="809328"/>
            <a:ext cx="230215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5600"/>
              </a:lnSpc>
              <a:defRPr sz="5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A5D3A1-FBB5-49FA-BC13-A45784B0B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6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1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0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70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0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38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EDF699-A9CC-468C-B7FF-132DAADA3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6" y="12372400"/>
            <a:ext cx="7723762" cy="1254352"/>
          </a:xfrm>
          <a:prstGeom prst="rect">
            <a:avLst/>
          </a:prstGeom>
        </p:spPr>
      </p:pic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462519" y="12763499"/>
            <a:ext cx="1921934" cy="952502"/>
          </a:xfr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2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 сниз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8806" y="11279609"/>
            <a:ext cx="12171608" cy="1844182"/>
          </a:xfrm>
          <a:prstGeom prst="rect">
            <a:avLst/>
          </a:prstGeom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462519" y="12763499"/>
            <a:ext cx="1921934" cy="952502"/>
          </a:xfrm>
          <a:ln/>
        </p:spPr>
        <p:txBody>
          <a:bodyPr/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3701" y="809328"/>
            <a:ext cx="230215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5600"/>
              </a:lnSpc>
              <a:defRPr sz="5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0CFDA-7FAB-4FEA-BF24-514487DF3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5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-97365" y="5"/>
            <a:ext cx="24578730" cy="137159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5F726E-A2EC-46B6-96FF-A97DBF6B0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5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0"/>
            <a:ext cx="24384002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78EE65-9235-48C3-97D2-EF1AA5F03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6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оутбу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9D29894-9CFE-594F-99B2-B530DB8F7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48" y="1385392"/>
            <a:ext cx="18618224" cy="10931524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965AAD4-244C-F046-AE4B-710B584B7E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27904" y="2105473"/>
            <a:ext cx="14113568" cy="8838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3924" y="962146"/>
            <a:ext cx="795972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5800"/>
              </a:lnSpc>
              <a:defRPr sz="5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063924" y="2465513"/>
            <a:ext cx="7949656" cy="707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18288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8BCFE-D727-4584-A206-6BB4384EDB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5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43643" y="809328"/>
            <a:ext cx="204213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5600"/>
              </a:lnSpc>
              <a:defRPr sz="5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830923" y="2614861"/>
            <a:ext cx="10069498" cy="942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2943152" y="2590802"/>
            <a:ext cx="9916848" cy="945197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</a:lstStyle>
          <a:p>
            <a:r>
              <a:rPr lang="en-US" dirty="0"/>
              <a:t>  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F6FA05-727A-4155-85EE-E7D60292EE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5" y="12364922"/>
            <a:ext cx="7723762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4444" y="3523"/>
          <a:ext cx="4232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44" y="3523"/>
                        <a:ext cx="4232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743" y="1241376"/>
            <a:ext cx="23043082" cy="1180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462519" y="12763499"/>
            <a:ext cx="1921934" cy="95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400" b="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2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14" r:id="rId2"/>
    <p:sldLayoutId id="2147484641" r:id="rId3"/>
    <p:sldLayoutId id="2147484618" r:id="rId4"/>
    <p:sldLayoutId id="2147484615" r:id="rId5"/>
    <p:sldLayoutId id="2147484634" r:id="rId6"/>
    <p:sldLayoutId id="2147484638" r:id="rId7"/>
    <p:sldLayoutId id="2147484635" r:id="rId8"/>
    <p:sldLayoutId id="2147484626" r:id="rId9"/>
    <p:sldLayoutId id="2147484628" r:id="rId10"/>
    <p:sldLayoutId id="214748464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5pPr>
      <a:lvl6pPr marL="1219170" algn="l" rtl="0" eaLnBrk="1" fontAlgn="base" hangingPunct="1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6pPr>
      <a:lvl7pPr marL="2438340" algn="l" rtl="0" eaLnBrk="1" fontAlgn="base" hangingPunct="1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7pPr>
      <a:lvl8pPr marL="3657508" algn="l" rtl="0" eaLnBrk="1" fontAlgn="base" hangingPunct="1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8pPr>
      <a:lvl9pPr marL="4876678" algn="l" rtl="0" eaLnBrk="1" fontAlgn="base" hangingPunct="1">
        <a:spcBef>
          <a:spcPct val="0"/>
        </a:spcBef>
        <a:spcAft>
          <a:spcPct val="0"/>
        </a:spcAft>
        <a:defRPr sz="8534" b="1">
          <a:solidFill>
            <a:srgbClr val="000099"/>
          </a:solidFill>
          <a:latin typeface="Arial" charset="0"/>
        </a:defRPr>
      </a:lvl9pPr>
    </p:titleStyle>
    <p:bodyStyle>
      <a:lvl1pPr marL="1422364" indent="-1422364" algn="l" rtl="0" eaLnBrk="0" fontAlgn="base" hangingPunct="0">
        <a:spcBef>
          <a:spcPct val="20000"/>
        </a:spcBef>
        <a:spcAft>
          <a:spcPct val="0"/>
        </a:spcAft>
        <a:buAutoNum type="arabicPeriod"/>
        <a:defRPr sz="3734">
          <a:solidFill>
            <a:srgbClr val="003366"/>
          </a:solidFill>
          <a:latin typeface="+mn-lt"/>
          <a:ea typeface="+mn-ea"/>
          <a:cs typeface="+mn-cs"/>
        </a:defRPr>
      </a:lvl1pPr>
      <a:lvl2pPr marL="2438340" indent="-1219170" algn="l" rtl="0" eaLnBrk="0" fontAlgn="base" hangingPunct="0">
        <a:spcBef>
          <a:spcPct val="20000"/>
        </a:spcBef>
        <a:spcAft>
          <a:spcPct val="0"/>
        </a:spcAft>
        <a:buChar char="–"/>
        <a:defRPr sz="3734">
          <a:solidFill>
            <a:srgbClr val="003366"/>
          </a:solidFill>
          <a:latin typeface="+mn-lt"/>
        </a:defRPr>
      </a:lvl2pPr>
      <a:lvl3pPr marL="3454314" indent="-1015974" algn="l" rtl="0" eaLnBrk="0" fontAlgn="base" hangingPunct="0">
        <a:spcBef>
          <a:spcPct val="20000"/>
        </a:spcBef>
        <a:spcAft>
          <a:spcPct val="0"/>
        </a:spcAft>
        <a:buChar char="•"/>
        <a:defRPr sz="3734">
          <a:solidFill>
            <a:srgbClr val="003366"/>
          </a:solidFill>
          <a:latin typeface="+mn-lt"/>
        </a:defRPr>
      </a:lvl3pPr>
      <a:lvl4pPr marL="4673484" indent="-101597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734">
          <a:solidFill>
            <a:srgbClr val="003366"/>
          </a:solidFill>
          <a:latin typeface="+mn-lt"/>
        </a:defRPr>
      </a:lvl4pPr>
      <a:lvl5pPr marL="5689458" indent="-812780" algn="l" rtl="0" eaLnBrk="0" fontAlgn="base" hangingPunct="0">
        <a:spcBef>
          <a:spcPct val="20000"/>
        </a:spcBef>
        <a:spcAft>
          <a:spcPct val="0"/>
        </a:spcAft>
        <a:buChar char="»"/>
        <a:defRPr sz="3734">
          <a:solidFill>
            <a:srgbClr val="003366"/>
          </a:solidFill>
          <a:latin typeface="+mn-lt"/>
        </a:defRPr>
      </a:lvl5pPr>
      <a:lvl6pPr marL="6908628" indent="-812780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rgbClr val="002D87"/>
          </a:solidFill>
          <a:latin typeface="+mn-lt"/>
        </a:defRPr>
      </a:lvl6pPr>
      <a:lvl7pPr marL="8127796" indent="-812780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rgbClr val="002D87"/>
          </a:solidFill>
          <a:latin typeface="+mn-lt"/>
        </a:defRPr>
      </a:lvl7pPr>
      <a:lvl8pPr marL="9346966" indent="-812780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rgbClr val="002D87"/>
          </a:solidFill>
          <a:latin typeface="+mn-lt"/>
        </a:defRPr>
      </a:lvl8pPr>
      <a:lvl9pPr marL="10566136" indent="-812780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4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B430-08D0-4812-B818-ADAFEAED11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2"/>
          <p:cNvSpPr txBox="1">
            <a:spLocks/>
          </p:cNvSpPr>
          <p:nvPr userDrawn="1"/>
        </p:nvSpPr>
        <p:spPr>
          <a:xfrm>
            <a:off x="814736" y="3209926"/>
            <a:ext cx="13393488" cy="4777768"/>
          </a:xfrm>
          <a:prstGeom prst="rect">
            <a:avLst/>
          </a:prstGeom>
        </p:spPr>
        <p:txBody>
          <a:bodyPr vert="horz" lIns="207800" tIns="103902" rIns="207800" bIns="103902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1700" kern="1200">
                <a:solidFill>
                  <a:srgbClr val="003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168850" fontAlgn="auto">
              <a:lnSpc>
                <a:spcPts val="10000"/>
              </a:lnSpc>
              <a:spcAft>
                <a:spcPts val="0"/>
              </a:spcAft>
              <a:defRPr/>
            </a:pPr>
            <a:r>
              <a:rPr lang="ru-RU" sz="8800" dirty="0">
                <a:solidFill>
                  <a:srgbClr val="000078"/>
                </a:solidFill>
              </a:rPr>
              <a:t>Название</a:t>
            </a:r>
            <a:r>
              <a:rPr lang="en-US" sz="8800" dirty="0">
                <a:solidFill>
                  <a:srgbClr val="000078"/>
                </a:solidFill>
              </a:rPr>
              <a:t> </a:t>
            </a:r>
            <a:r>
              <a:rPr lang="ru-RU" sz="8800" dirty="0">
                <a:solidFill>
                  <a:srgbClr val="000078"/>
                </a:solidFill>
              </a:rPr>
              <a:t>презентации</a:t>
            </a:r>
          </a:p>
          <a:p>
            <a:pPr defTabSz="1168850" fontAlgn="auto">
              <a:lnSpc>
                <a:spcPts val="10000"/>
              </a:lnSpc>
              <a:spcAft>
                <a:spcPts val="0"/>
              </a:spcAft>
              <a:defRPr/>
            </a:pPr>
            <a:r>
              <a:rPr lang="ru-RU" sz="8800" dirty="0">
                <a:solidFill>
                  <a:srgbClr val="000078"/>
                </a:solidFill>
              </a:rPr>
              <a:t>в две </a:t>
            </a:r>
          </a:p>
          <a:p>
            <a:pPr defTabSz="1168850" fontAlgn="auto">
              <a:lnSpc>
                <a:spcPts val="10000"/>
              </a:lnSpc>
              <a:spcAft>
                <a:spcPts val="0"/>
              </a:spcAft>
              <a:defRPr/>
            </a:pPr>
            <a:r>
              <a:rPr lang="ru-RU" sz="8800" dirty="0">
                <a:solidFill>
                  <a:srgbClr val="000078"/>
                </a:solidFill>
              </a:rPr>
              <a:t>три строки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38832" y="665312"/>
            <a:ext cx="36643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0078"/>
                </a:solidFill>
              </a:rPr>
              <a:t>Мероприятие. Дата</a:t>
            </a:r>
          </a:p>
        </p:txBody>
      </p:sp>
    </p:spTree>
    <p:extLst>
      <p:ext uri="{BB962C8B-B14F-4D97-AF65-F5344CB8AC3E}">
        <p14:creationId xmlns:p14="http://schemas.microsoft.com/office/powerpoint/2010/main" val="360729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D47A-6318-4A83-9EEF-BC9C52719602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1C8A-7058-4DDF-A318-052563469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8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1038832" y="2393504"/>
            <a:ext cx="13753528" cy="4777768"/>
          </a:xfrm>
          <a:prstGeom prst="rect">
            <a:avLst/>
          </a:prstGeom>
        </p:spPr>
        <p:txBody>
          <a:bodyPr vert="horz" lIns="207800" tIns="103902" rIns="207800" bIns="103902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1700" kern="1200">
                <a:solidFill>
                  <a:srgbClr val="003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168850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0078"/>
                </a:solidFill>
              </a:rPr>
              <a:t>Экспертные мероприятия по исполнению объемов мед. помощи в рамках реализации ТПГГ за 1 квартал 2025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832" y="665312"/>
            <a:ext cx="2105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0078"/>
                </a:solidFill>
              </a:rPr>
              <a:t>21.07.2025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6268B-C8FB-45E0-9B7D-805C8ED6E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36" r="14398"/>
          <a:stretch/>
        </p:blipFill>
        <p:spPr bwMode="auto">
          <a:xfrm>
            <a:off x="13488144" y="0"/>
            <a:ext cx="10895856" cy="138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9367" y="1246864"/>
            <a:ext cx="19243949" cy="5241174"/>
          </a:xfrm>
          <a:custGeom>
            <a:avLst/>
            <a:gdLst>
              <a:gd name="connsiteX0" fmla="*/ 296524 w 10306878"/>
              <a:gd name="connsiteY0" fmla="*/ 0 h 5118653"/>
              <a:gd name="connsiteX1" fmla="*/ 10010354 w 10306878"/>
              <a:gd name="connsiteY1" fmla="*/ 0 h 5118653"/>
              <a:gd name="connsiteX2" fmla="*/ 10306878 w 10306878"/>
              <a:gd name="connsiteY2" fmla="*/ 296524 h 5118653"/>
              <a:gd name="connsiteX3" fmla="*/ 10306878 w 10306878"/>
              <a:gd name="connsiteY3" fmla="*/ 4822129 h 5118653"/>
              <a:gd name="connsiteX4" fmla="*/ 10010354 w 10306878"/>
              <a:gd name="connsiteY4" fmla="*/ 5118653 h 5118653"/>
              <a:gd name="connsiteX5" fmla="*/ 296524 w 10306878"/>
              <a:gd name="connsiteY5" fmla="*/ 5118653 h 5118653"/>
              <a:gd name="connsiteX6" fmla="*/ 0 w 10306878"/>
              <a:gd name="connsiteY6" fmla="*/ 4822129 h 5118653"/>
              <a:gd name="connsiteX7" fmla="*/ 0 w 10306878"/>
              <a:gd name="connsiteY7" fmla="*/ 296524 h 5118653"/>
              <a:gd name="connsiteX8" fmla="*/ 296524 w 10306878"/>
              <a:gd name="connsiteY8" fmla="*/ 0 h 51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6878" h="5118653" extrusionOk="0">
                <a:moveTo>
                  <a:pt x="296524" y="0"/>
                </a:moveTo>
                <a:lnTo>
                  <a:pt x="10010354" y="0"/>
                </a:lnTo>
                <a:cubicBezTo>
                  <a:pt x="10174120" y="0"/>
                  <a:pt x="10306878" y="132758"/>
                  <a:pt x="10306878" y="296524"/>
                </a:cubicBezTo>
                <a:lnTo>
                  <a:pt x="10306878" y="4822129"/>
                </a:lnTo>
                <a:cubicBezTo>
                  <a:pt x="10306878" y="4985895"/>
                  <a:pt x="10174120" y="5118653"/>
                  <a:pt x="10010354" y="5118653"/>
                </a:cubicBezTo>
                <a:lnTo>
                  <a:pt x="296524" y="5118653"/>
                </a:lnTo>
                <a:cubicBezTo>
                  <a:pt x="132758" y="5118653"/>
                  <a:pt x="0" y="4985895"/>
                  <a:pt x="0" y="4822129"/>
                </a:cubicBezTo>
                <a:lnTo>
                  <a:pt x="0" y="296524"/>
                </a:lnTo>
                <a:cubicBezTo>
                  <a:pt x="0" y="132758"/>
                  <a:pt x="132758" y="0"/>
                  <a:pt x="296524" y="0"/>
                </a:cubicBezTo>
                <a:close/>
              </a:path>
            </a:pathLst>
          </a:custGeom>
        </p:spPr>
      </p:pic>
      <p:sp>
        <p:nvSpPr>
          <p:cNvPr id="11" name="Здесь краткое описание контекста презентации"/>
          <p:cNvSpPr txBox="1">
            <a:spLocks/>
          </p:cNvSpPr>
          <p:nvPr/>
        </p:nvSpPr>
        <p:spPr bwMode="auto">
          <a:xfrm>
            <a:off x="1534816" y="7227962"/>
            <a:ext cx="18650072" cy="44738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422364" indent="-1422364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3734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2438340" indent="-121917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734">
                <a:solidFill>
                  <a:srgbClr val="003366"/>
                </a:solidFill>
                <a:latin typeface="+mn-lt"/>
              </a:defRPr>
            </a:lvl2pPr>
            <a:lvl3pPr marL="3454314" indent="-101597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34">
                <a:solidFill>
                  <a:srgbClr val="003366"/>
                </a:solidFill>
                <a:latin typeface="+mn-lt"/>
              </a:defRPr>
            </a:lvl3pPr>
            <a:lvl4pPr marL="4673484" indent="-10159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734">
                <a:solidFill>
                  <a:srgbClr val="003366"/>
                </a:solidFill>
                <a:latin typeface="+mn-lt"/>
              </a:defRPr>
            </a:lvl4pPr>
            <a:lvl5pPr marL="5689458" indent="-81278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734">
                <a:solidFill>
                  <a:srgbClr val="003366"/>
                </a:solidFill>
                <a:latin typeface="+mn-lt"/>
              </a:defRPr>
            </a:lvl5pPr>
            <a:lvl6pPr marL="6908628" indent="-8127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4266">
                <a:solidFill>
                  <a:srgbClr val="002D87"/>
                </a:solidFill>
                <a:latin typeface="+mn-lt"/>
              </a:defRPr>
            </a:lvl6pPr>
            <a:lvl7pPr marL="8127796" indent="-8127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4266">
                <a:solidFill>
                  <a:srgbClr val="002D87"/>
                </a:solidFill>
                <a:latin typeface="+mn-lt"/>
              </a:defRPr>
            </a:lvl7pPr>
            <a:lvl8pPr marL="9346966" indent="-8127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4266">
                <a:solidFill>
                  <a:srgbClr val="002D87"/>
                </a:solidFill>
                <a:latin typeface="+mn-lt"/>
              </a:defRPr>
            </a:lvl8pPr>
            <a:lvl9pPr marL="10566136" indent="-8127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4266">
                <a:solidFill>
                  <a:srgbClr val="002D87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a typeface="Verdana"/>
                <a:cs typeface="Arial"/>
              </a:rPr>
              <a:t>Основные цели Федерального проекта «Борьба с сердечно-сосудистыми заболеваниями»:</a:t>
            </a:r>
            <a:br>
              <a:rPr lang="ru-RU" sz="2800" b="1" kern="0" dirty="0">
                <a:solidFill>
                  <a:schemeClr val="tx1"/>
                </a:solidFill>
                <a:ea typeface="Verdana"/>
                <a:cs typeface="Arial"/>
              </a:rPr>
            </a:br>
            <a:endParaRPr lang="ru-RU" sz="2800" b="1" kern="0" dirty="0">
              <a:solidFill>
                <a:schemeClr val="tx1"/>
              </a:solidFill>
              <a:ea typeface="Verdana"/>
              <a:cs typeface="Arial"/>
            </a:endParaRPr>
          </a:p>
          <a:p>
            <a:pPr marL="0" indent="0"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ea typeface="Verdana"/>
                <a:cs typeface="Arial"/>
              </a:rPr>
              <a:t> - снижение смертности от инфаркта миокарда;</a:t>
            </a:r>
          </a:p>
          <a:p>
            <a:pPr marL="0" indent="0"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ea typeface="Verdana"/>
                <a:cs typeface="Arial"/>
              </a:rPr>
              <a:t> - снижение смертности от острого нарушения мозгового кровообращения;</a:t>
            </a:r>
          </a:p>
          <a:p>
            <a:pPr marL="0" indent="0"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ea typeface="Verdana"/>
                <a:cs typeface="Arial"/>
              </a:rPr>
              <a:t> - снижение больничной летальности от инфаркта миокарда;</a:t>
            </a:r>
          </a:p>
          <a:p>
            <a:pPr marL="0" indent="0"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ea typeface="Verdana"/>
                <a:cs typeface="Arial"/>
              </a:rPr>
              <a:t> - снижение больничной летальности от острого нарушения мозгового кровообращения;</a:t>
            </a:r>
          </a:p>
          <a:p>
            <a:pPr marL="0" indent="0"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ea typeface="Verdana"/>
                <a:cs typeface="Arial"/>
              </a:rPr>
              <a:t> - увеличение соотношения эндоваскулярных вмешательств к числу выбывших из стационара пациентов с</a:t>
            </a:r>
          </a:p>
          <a:p>
            <a:pPr marL="0" indent="0"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ea typeface="Verdana"/>
                <a:cs typeface="Arial"/>
              </a:rPr>
              <a:t>   острым коронарным синдромом;</a:t>
            </a:r>
          </a:p>
          <a:p>
            <a:pPr marL="0" indent="0"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ea typeface="Verdana"/>
                <a:cs typeface="Arial"/>
              </a:rPr>
              <a:t> - увеличение количества эндоваскулярных вмешательств в лечебных целях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1818344" y="2014199"/>
            <a:ext cx="17854244" cy="447383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5pPr>
            <a:lvl6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6pPr>
            <a:lvl7pPr marL="2438340" algn="l" rtl="0" eaLnBrk="1" fontAlgn="base" hangingPunct="1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7pPr>
            <a:lvl8pPr marL="3657508" algn="l" rtl="0" eaLnBrk="1" fontAlgn="base" hangingPunct="1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8pPr>
            <a:lvl9pPr marL="4876678" algn="l" rtl="0" eaLnBrk="1" fontAlgn="base" hangingPunct="1">
              <a:spcBef>
                <a:spcPct val="0"/>
              </a:spcBef>
              <a:spcAft>
                <a:spcPct val="0"/>
              </a:spcAft>
              <a:defRPr sz="8534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b="0" kern="0" dirty="0">
                <a:solidFill>
                  <a:schemeClr val="bg1"/>
                </a:solidFill>
              </a:rPr>
              <a:t>Проблема болезней системы кровообращения</a:t>
            </a:r>
            <a:r>
              <a:rPr lang="en-US" sz="4000" b="0" kern="0" dirty="0">
                <a:solidFill>
                  <a:schemeClr val="bg1"/>
                </a:solidFill>
              </a:rPr>
              <a:t> (</a:t>
            </a:r>
            <a:r>
              <a:rPr lang="ru-RU" sz="4000" b="0" kern="0" dirty="0">
                <a:solidFill>
                  <a:schemeClr val="bg1"/>
                </a:solidFill>
              </a:rPr>
              <a:t>БСК) имеет значительное влияние на здоровье нации, и ее решение необходимо для обеспечения благополучия граждан. Реализация федерального проекта «Борьба с сердечно-сосудистыми заболеваниями» в рамках национального проекта «Здравоохранение» демонстрирует системный подход государства к улучшению медицинской помощи и профилактике.</a:t>
            </a:r>
            <a:endParaRPr lang="ru-RU" sz="4000" b="0" kern="0" dirty="0"/>
          </a:p>
        </p:txBody>
      </p:sp>
    </p:spTree>
    <p:extLst>
      <p:ext uri="{BB962C8B-B14F-4D97-AF65-F5344CB8AC3E}">
        <p14:creationId xmlns:p14="http://schemas.microsoft.com/office/powerpoint/2010/main" val="172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 bwMode="auto">
          <a:xfrm>
            <a:off x="8123548" y="4397140"/>
            <a:ext cx="6048672" cy="76328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0" dist="76200" dir="5400000" sx="102000" sy="102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37128" tIns="124172" rIns="137128" bIns="7018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371234"/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123548" y="4397142"/>
            <a:ext cx="6048672" cy="14643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28" tIns="124172" rIns="137128" bIns="7018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371234"/>
            <a:endParaRPr lang="ru-RU" sz="2400">
              <a:solidFill>
                <a:srgbClr val="2D57FC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7952641" y="4409728"/>
            <a:ext cx="5387486" cy="6336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28" tIns="124172" rIns="137128" bIns="7018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371234"/>
            <a:endParaRPr 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2460379" y="13050689"/>
            <a:ext cx="1921934" cy="952502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39571" y="4777876"/>
            <a:ext cx="583264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1. Соблюдение клинических рекомендаций</a:t>
            </a:r>
            <a:br>
              <a:rPr lang="ru-RU" sz="2800" b="1" dirty="0"/>
            </a:br>
            <a:endParaRPr lang="ru-RU" sz="2800" b="1" dirty="0"/>
          </a:p>
          <a:p>
            <a:r>
              <a:rPr lang="ru-RU" sz="2800" dirty="0"/>
              <a:t>Один из ключевых аспектов контроля - соблюдение клинических рекомендаций при проведении специфических медицинских процедур и исследований, включая:</a:t>
            </a:r>
            <a:br>
              <a:rPr lang="ru-RU" sz="2800" dirty="0"/>
            </a:br>
            <a:endParaRPr lang="ru-RU" sz="2800" dirty="0"/>
          </a:p>
          <a:p>
            <a:r>
              <a:rPr lang="ru-RU" sz="2800" b="1" dirty="0"/>
              <a:t>- Позитронно-эмиссионная томография (ПЭТ-КТ);</a:t>
            </a:r>
            <a:br>
              <a:rPr lang="ru-RU" sz="2800" b="1" dirty="0"/>
            </a:br>
            <a:r>
              <a:rPr lang="ru-RU" sz="2800" b="1" dirty="0"/>
              <a:t>- Имплантация кардиостимулятора;</a:t>
            </a:r>
            <a:br>
              <a:rPr lang="ru-RU" sz="2800" b="1" dirty="0"/>
            </a:br>
            <a:r>
              <a:rPr lang="ru-RU" sz="2800" b="1" dirty="0"/>
              <a:t>- Эндоваскулярная деструкция;</a:t>
            </a:r>
            <a:endParaRPr lang="ru-RU" sz="2800" dirty="0"/>
          </a:p>
          <a:p>
            <a:r>
              <a:rPr lang="ru-RU" sz="2800" b="1" dirty="0"/>
              <a:t>- Стентирование.</a:t>
            </a:r>
            <a:endParaRPr lang="ru-RU" sz="2800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951796" y="1125104"/>
            <a:ext cx="17023001" cy="19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ru-RU" sz="5600" b="0" dirty="0"/>
              <a:t>Контроль соблюдения клинических рекомендаций и сроков оказания медицинской помощи</a:t>
            </a:r>
            <a:endParaRPr lang="ru-RU" sz="5600" b="0" kern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C7A1F5-9080-485C-A3EB-09AD4208EDAB}"/>
              </a:ext>
            </a:extLst>
          </p:cNvPr>
          <p:cNvSpPr/>
          <p:nvPr/>
        </p:nvSpPr>
        <p:spPr bwMode="auto">
          <a:xfrm>
            <a:off x="15432360" y="4409729"/>
            <a:ext cx="6048672" cy="76328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0" dist="76200" dir="5400000" sx="102000" sy="102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37128" tIns="124172" rIns="137128" bIns="7018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371234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785109" y="4858510"/>
            <a:ext cx="49160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2. Соблюдение сроков оказания медицинской помощи</a:t>
            </a:r>
            <a:br>
              <a:rPr lang="ru-RU" sz="2800" b="1" dirty="0"/>
            </a:br>
            <a:endParaRPr lang="ru-RU" sz="2800" b="1" dirty="0"/>
          </a:p>
          <a:p>
            <a:r>
              <a:rPr lang="ru-RU" sz="2800" dirty="0"/>
              <a:t>Проверки соблюдения установленного времени на предоставление медицинских услуг, что является критично важным для обеспечения быстрой и эффективной помощи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F2F776DA-3FC6-4AF5-A9FA-228DB1358ED6}"/>
              </a:ext>
            </a:extLst>
          </p:cNvPr>
          <p:cNvSpPr txBox="1">
            <a:spLocks/>
          </p:cNvSpPr>
          <p:nvPr/>
        </p:nvSpPr>
        <p:spPr bwMode="auto">
          <a:xfrm>
            <a:off x="934928" y="3419017"/>
            <a:ext cx="17023001" cy="8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ru-RU" sz="3600" b="0" dirty="0"/>
              <a:t>Основные направления контроля</a:t>
            </a:r>
            <a:endParaRPr lang="ru-RU" sz="3600" b="0" kern="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5461807" y="4397142"/>
            <a:ext cx="6006111" cy="227066"/>
          </a:xfrm>
          <a:prstGeom prst="rect">
            <a:avLst/>
          </a:prstGeom>
          <a:solidFill>
            <a:srgbClr val="2D5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28" tIns="124172" rIns="137128" bIns="7018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371234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06432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вухфакторная аутентификация в приложении…"/>
          <p:cNvSpPr txBox="1"/>
          <p:nvPr/>
        </p:nvSpPr>
        <p:spPr bwMode="auto">
          <a:xfrm>
            <a:off x="1074703" y="4945877"/>
            <a:ext cx="12683995" cy="649408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r>
              <a:rPr lang="ru-RU" sz="3200" b="1" dirty="0"/>
              <a:t>Как соблюдение клинических рекомендаций связано с МЭЭ?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b="1" dirty="0"/>
              <a:t>Оценка качества медицинской помощи:</a:t>
            </a:r>
            <a:r>
              <a:rPr lang="ru-RU" sz="2400" dirty="0"/>
              <a:t> СМО проверяют, соответствуют ли действия врачей клиническим рекомендациям. Отклонения могут указывать на недостатки в качестве оказанной помощи.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Предупреждение ошибок:</a:t>
            </a:r>
            <a:r>
              <a:rPr lang="ru-RU" sz="2400" dirty="0"/>
              <a:t> Соблюдение рекомендаций снижает вероятность врачебных ошибок и нежелательных последствий для пациентов.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Обоснованность затрат:</a:t>
            </a:r>
            <a:r>
              <a:rPr lang="ru-RU" sz="2400" dirty="0"/>
              <a:t> МЭЭ оценивает, были ли назначены и проведены все необходимые исследования и процедуры, предусмотренные клиническими рекомендациями, и были ли они обоснованы с медицинской точки зрения. Это помогает предотвратить необоснованные затраты средств ОМС.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Выявление нарушений:</a:t>
            </a:r>
            <a:r>
              <a:rPr lang="ru-RU" sz="2400" dirty="0"/>
              <a:t> Несоблюдение клинических рекомендаций может быть расценено как нарушение порядка оказания медицинской помощи и привести к применению санкций к медицинской организации.</a:t>
            </a:r>
          </a:p>
        </p:txBody>
      </p:sp>
      <p:sp>
        <p:nvSpPr>
          <p:cNvPr id="12" name="Хранение и передача данных / межсетевые экраны"/>
          <p:cNvSpPr txBox="1"/>
          <p:nvPr/>
        </p:nvSpPr>
        <p:spPr bwMode="auto">
          <a:xfrm>
            <a:off x="15771895" y="6021377"/>
            <a:ext cx="7279326" cy="61350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3500">
                <a:solidFill>
                  <a:srgbClr val="2D57FC"/>
                </a:solidFill>
              </a:defRPr>
            </a:lvl1pPr>
          </a:lstStyle>
          <a:p>
            <a:r>
              <a:rPr lang="ru-RU" sz="3200" b="1" dirty="0"/>
              <a:t>В процессе МЭЭ СМО могут проверять следующее (в контексте соблюдения клинических рекомендаций):</a:t>
            </a:r>
            <a:br>
              <a:rPr lang="ru-RU" sz="3200" b="1" dirty="0"/>
            </a:br>
            <a:endParaRPr lang="ru-RU" sz="2400" dirty="0"/>
          </a:p>
          <a:p>
            <a:r>
              <a:rPr lang="ru-RU" sz="2400" dirty="0"/>
              <a:t>- Правильность выбора методов диагностики и лечения;</a:t>
            </a:r>
          </a:p>
          <a:p>
            <a:r>
              <a:rPr lang="ru-RU" sz="2400" dirty="0"/>
              <a:t>- Соответствие назначенных лекарственных препаратов имеющимся показаниям и противопоказаниям;</a:t>
            </a:r>
          </a:p>
          <a:p>
            <a:r>
              <a:rPr lang="ru-RU" sz="2400" dirty="0"/>
              <a:t>- Обоснованность назначения консультаций специалистов;</a:t>
            </a:r>
          </a:p>
          <a:p>
            <a:r>
              <a:rPr lang="ru-RU" sz="2400" dirty="0"/>
              <a:t>- Полноту обследования пациента.</a:t>
            </a:r>
          </a:p>
          <a:p>
            <a:r>
              <a:rPr lang="ru-RU" sz="2400" dirty="0"/>
              <a:t>Своевременность оказания медицинской помощи.</a:t>
            </a:r>
          </a:p>
        </p:txBody>
      </p:sp>
      <p:sp>
        <p:nvSpPr>
          <p:cNvPr id="15" name="Линия"/>
          <p:cNvSpPr/>
          <p:nvPr/>
        </p:nvSpPr>
        <p:spPr bwMode="auto">
          <a:xfrm flipV="1">
            <a:off x="15535614" y="6857999"/>
            <a:ext cx="0" cy="5472113"/>
          </a:xfrm>
          <a:prstGeom prst="line">
            <a:avLst/>
          </a:prstGeom>
          <a:ln w="25400">
            <a:solidFill>
              <a:srgbClr val="2D57F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/>
            </a:pPr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121" y="6452452"/>
            <a:ext cx="2352197" cy="21630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384" y="2069075"/>
            <a:ext cx="3601109" cy="36852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241" y="-248791"/>
            <a:ext cx="1778833" cy="176374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279B7F-1315-4771-85F5-386FB1850EA7}"/>
              </a:ext>
            </a:extLst>
          </p:cNvPr>
          <p:cNvSpPr/>
          <p:nvPr/>
        </p:nvSpPr>
        <p:spPr bwMode="auto">
          <a:xfrm>
            <a:off x="949331" y="-35679"/>
            <a:ext cx="22344234" cy="3610101"/>
          </a:xfrm>
          <a:custGeom>
            <a:avLst/>
            <a:gdLst>
              <a:gd name="connsiteX0" fmla="*/ 0 w 22325183"/>
              <a:gd name="connsiteY0" fmla="*/ 1227169 h 7362869"/>
              <a:gd name="connsiteX1" fmla="*/ 1227169 w 22325183"/>
              <a:gd name="connsiteY1" fmla="*/ 0 h 7362869"/>
              <a:gd name="connsiteX2" fmla="*/ 21098014 w 22325183"/>
              <a:gd name="connsiteY2" fmla="*/ 0 h 7362869"/>
              <a:gd name="connsiteX3" fmla="*/ 22325183 w 22325183"/>
              <a:gd name="connsiteY3" fmla="*/ 1227169 h 7362869"/>
              <a:gd name="connsiteX4" fmla="*/ 22325183 w 22325183"/>
              <a:gd name="connsiteY4" fmla="*/ 6135700 h 7362869"/>
              <a:gd name="connsiteX5" fmla="*/ 21098014 w 22325183"/>
              <a:gd name="connsiteY5" fmla="*/ 7362869 h 7362869"/>
              <a:gd name="connsiteX6" fmla="*/ 1227169 w 22325183"/>
              <a:gd name="connsiteY6" fmla="*/ 7362869 h 7362869"/>
              <a:gd name="connsiteX7" fmla="*/ 0 w 22325183"/>
              <a:gd name="connsiteY7" fmla="*/ 6135700 h 7362869"/>
              <a:gd name="connsiteX8" fmla="*/ 0 w 22325183"/>
              <a:gd name="connsiteY8" fmla="*/ 1227169 h 7362869"/>
              <a:gd name="connsiteX0" fmla="*/ 0 w 22344234"/>
              <a:gd name="connsiteY0" fmla="*/ 1227169 h 7362869"/>
              <a:gd name="connsiteX1" fmla="*/ 1227169 w 22344234"/>
              <a:gd name="connsiteY1" fmla="*/ 0 h 7362869"/>
              <a:gd name="connsiteX2" fmla="*/ 21098014 w 22344234"/>
              <a:gd name="connsiteY2" fmla="*/ 0 h 7362869"/>
              <a:gd name="connsiteX3" fmla="*/ 22344234 w 22344234"/>
              <a:gd name="connsiteY3" fmla="*/ 4503769 h 7362869"/>
              <a:gd name="connsiteX4" fmla="*/ 22325183 w 22344234"/>
              <a:gd name="connsiteY4" fmla="*/ 6135700 h 7362869"/>
              <a:gd name="connsiteX5" fmla="*/ 21098014 w 22344234"/>
              <a:gd name="connsiteY5" fmla="*/ 7362869 h 7362869"/>
              <a:gd name="connsiteX6" fmla="*/ 1227169 w 22344234"/>
              <a:gd name="connsiteY6" fmla="*/ 7362869 h 7362869"/>
              <a:gd name="connsiteX7" fmla="*/ 0 w 22344234"/>
              <a:gd name="connsiteY7" fmla="*/ 6135700 h 7362869"/>
              <a:gd name="connsiteX8" fmla="*/ 0 w 22344234"/>
              <a:gd name="connsiteY8" fmla="*/ 1227169 h 7362869"/>
              <a:gd name="connsiteX0" fmla="*/ 0 w 22344234"/>
              <a:gd name="connsiteY0" fmla="*/ 1227179 h 7362879"/>
              <a:gd name="connsiteX1" fmla="*/ 1227169 w 22344234"/>
              <a:gd name="connsiteY1" fmla="*/ 10 h 7362879"/>
              <a:gd name="connsiteX2" fmla="*/ 10690219 w 22344234"/>
              <a:gd name="connsiteY2" fmla="*/ 3788457 h 7362879"/>
              <a:gd name="connsiteX3" fmla="*/ 21098014 w 22344234"/>
              <a:gd name="connsiteY3" fmla="*/ 10 h 7362879"/>
              <a:gd name="connsiteX4" fmla="*/ 22344234 w 22344234"/>
              <a:gd name="connsiteY4" fmla="*/ 4503779 h 7362879"/>
              <a:gd name="connsiteX5" fmla="*/ 22325183 w 22344234"/>
              <a:gd name="connsiteY5" fmla="*/ 6135710 h 7362879"/>
              <a:gd name="connsiteX6" fmla="*/ 21098014 w 22344234"/>
              <a:gd name="connsiteY6" fmla="*/ 7362879 h 7362879"/>
              <a:gd name="connsiteX7" fmla="*/ 1227169 w 22344234"/>
              <a:gd name="connsiteY7" fmla="*/ 7362879 h 7362879"/>
              <a:gd name="connsiteX8" fmla="*/ 0 w 22344234"/>
              <a:gd name="connsiteY8" fmla="*/ 6135710 h 7362879"/>
              <a:gd name="connsiteX9" fmla="*/ 0 w 22344234"/>
              <a:gd name="connsiteY9" fmla="*/ 1227179 h 7362879"/>
              <a:gd name="connsiteX0" fmla="*/ 0 w 22344234"/>
              <a:gd name="connsiteY0" fmla="*/ 1227179 h 7362879"/>
              <a:gd name="connsiteX1" fmla="*/ 1227169 w 22344234"/>
              <a:gd name="connsiteY1" fmla="*/ 10 h 7362879"/>
              <a:gd name="connsiteX2" fmla="*/ 10690219 w 22344234"/>
              <a:gd name="connsiteY2" fmla="*/ 3788457 h 7362879"/>
              <a:gd name="connsiteX3" fmla="*/ 21098014 w 22344234"/>
              <a:gd name="connsiteY3" fmla="*/ 10 h 7362879"/>
              <a:gd name="connsiteX4" fmla="*/ 22344234 w 22344234"/>
              <a:gd name="connsiteY4" fmla="*/ 4503779 h 7362879"/>
              <a:gd name="connsiteX5" fmla="*/ 22325183 w 22344234"/>
              <a:gd name="connsiteY5" fmla="*/ 6135710 h 7362879"/>
              <a:gd name="connsiteX6" fmla="*/ 21098014 w 22344234"/>
              <a:gd name="connsiteY6" fmla="*/ 7362879 h 7362879"/>
              <a:gd name="connsiteX7" fmla="*/ 1227169 w 22344234"/>
              <a:gd name="connsiteY7" fmla="*/ 7362879 h 7362879"/>
              <a:gd name="connsiteX8" fmla="*/ 0 w 22344234"/>
              <a:gd name="connsiteY8" fmla="*/ 6135710 h 7362879"/>
              <a:gd name="connsiteX9" fmla="*/ 0 w 22344234"/>
              <a:gd name="connsiteY9" fmla="*/ 1227179 h 7362879"/>
              <a:gd name="connsiteX0" fmla="*/ 0 w 22344234"/>
              <a:gd name="connsiteY0" fmla="*/ 1227179 h 7362879"/>
              <a:gd name="connsiteX1" fmla="*/ 1227169 w 22344234"/>
              <a:gd name="connsiteY1" fmla="*/ 10 h 7362879"/>
              <a:gd name="connsiteX2" fmla="*/ 10690219 w 22344234"/>
              <a:gd name="connsiteY2" fmla="*/ 3788457 h 7362879"/>
              <a:gd name="connsiteX3" fmla="*/ 21383764 w 22344234"/>
              <a:gd name="connsiteY3" fmla="*/ 3771910 h 7362879"/>
              <a:gd name="connsiteX4" fmla="*/ 22344234 w 22344234"/>
              <a:gd name="connsiteY4" fmla="*/ 4503779 h 7362879"/>
              <a:gd name="connsiteX5" fmla="*/ 22325183 w 22344234"/>
              <a:gd name="connsiteY5" fmla="*/ 6135710 h 7362879"/>
              <a:gd name="connsiteX6" fmla="*/ 21098014 w 22344234"/>
              <a:gd name="connsiteY6" fmla="*/ 7362879 h 7362879"/>
              <a:gd name="connsiteX7" fmla="*/ 1227169 w 22344234"/>
              <a:gd name="connsiteY7" fmla="*/ 7362879 h 7362879"/>
              <a:gd name="connsiteX8" fmla="*/ 0 w 22344234"/>
              <a:gd name="connsiteY8" fmla="*/ 6135710 h 7362879"/>
              <a:gd name="connsiteX9" fmla="*/ 0 w 22344234"/>
              <a:gd name="connsiteY9" fmla="*/ 1227179 h 7362879"/>
              <a:gd name="connsiteX0" fmla="*/ 0 w 22344234"/>
              <a:gd name="connsiteY0" fmla="*/ 1227179 h 7362879"/>
              <a:gd name="connsiteX1" fmla="*/ 1227169 w 22344234"/>
              <a:gd name="connsiteY1" fmla="*/ 10 h 7362879"/>
              <a:gd name="connsiteX2" fmla="*/ 10690219 w 22344234"/>
              <a:gd name="connsiteY2" fmla="*/ 3788457 h 7362879"/>
              <a:gd name="connsiteX3" fmla="*/ 21383764 w 22344234"/>
              <a:gd name="connsiteY3" fmla="*/ 3771910 h 7362879"/>
              <a:gd name="connsiteX4" fmla="*/ 22344234 w 22344234"/>
              <a:gd name="connsiteY4" fmla="*/ 4503779 h 7362879"/>
              <a:gd name="connsiteX5" fmla="*/ 22325183 w 22344234"/>
              <a:gd name="connsiteY5" fmla="*/ 6135710 h 7362879"/>
              <a:gd name="connsiteX6" fmla="*/ 21098014 w 22344234"/>
              <a:gd name="connsiteY6" fmla="*/ 7362879 h 7362879"/>
              <a:gd name="connsiteX7" fmla="*/ 1227169 w 22344234"/>
              <a:gd name="connsiteY7" fmla="*/ 7362879 h 7362879"/>
              <a:gd name="connsiteX8" fmla="*/ 0 w 22344234"/>
              <a:gd name="connsiteY8" fmla="*/ 6135710 h 7362879"/>
              <a:gd name="connsiteX9" fmla="*/ 0 w 22344234"/>
              <a:gd name="connsiteY9" fmla="*/ 1227179 h 7362879"/>
              <a:gd name="connsiteX0" fmla="*/ 19050 w 22344234"/>
              <a:gd name="connsiteY0" fmla="*/ 4465679 h 7362879"/>
              <a:gd name="connsiteX1" fmla="*/ 1227169 w 22344234"/>
              <a:gd name="connsiteY1" fmla="*/ 10 h 7362879"/>
              <a:gd name="connsiteX2" fmla="*/ 10690219 w 22344234"/>
              <a:gd name="connsiteY2" fmla="*/ 3788457 h 7362879"/>
              <a:gd name="connsiteX3" fmla="*/ 21383764 w 22344234"/>
              <a:gd name="connsiteY3" fmla="*/ 3771910 h 7362879"/>
              <a:gd name="connsiteX4" fmla="*/ 22344234 w 22344234"/>
              <a:gd name="connsiteY4" fmla="*/ 4503779 h 7362879"/>
              <a:gd name="connsiteX5" fmla="*/ 22325183 w 22344234"/>
              <a:gd name="connsiteY5" fmla="*/ 6135710 h 7362879"/>
              <a:gd name="connsiteX6" fmla="*/ 21098014 w 22344234"/>
              <a:gd name="connsiteY6" fmla="*/ 7362879 h 7362879"/>
              <a:gd name="connsiteX7" fmla="*/ 1227169 w 22344234"/>
              <a:gd name="connsiteY7" fmla="*/ 7362879 h 7362879"/>
              <a:gd name="connsiteX8" fmla="*/ 0 w 22344234"/>
              <a:gd name="connsiteY8" fmla="*/ 6135710 h 7362879"/>
              <a:gd name="connsiteX9" fmla="*/ 19050 w 22344234"/>
              <a:gd name="connsiteY9" fmla="*/ 4465679 h 7362879"/>
              <a:gd name="connsiteX0" fmla="*/ 19050 w 22344234"/>
              <a:gd name="connsiteY0" fmla="*/ 693769 h 3590969"/>
              <a:gd name="connsiteX1" fmla="*/ 2789269 w 22344234"/>
              <a:gd name="connsiteY1" fmla="*/ 19050 h 3590969"/>
              <a:gd name="connsiteX2" fmla="*/ 10690219 w 22344234"/>
              <a:gd name="connsiteY2" fmla="*/ 16547 h 3590969"/>
              <a:gd name="connsiteX3" fmla="*/ 21383764 w 22344234"/>
              <a:gd name="connsiteY3" fmla="*/ 0 h 3590969"/>
              <a:gd name="connsiteX4" fmla="*/ 22344234 w 22344234"/>
              <a:gd name="connsiteY4" fmla="*/ 731869 h 3590969"/>
              <a:gd name="connsiteX5" fmla="*/ 22325183 w 22344234"/>
              <a:gd name="connsiteY5" fmla="*/ 2363800 h 3590969"/>
              <a:gd name="connsiteX6" fmla="*/ 21098014 w 22344234"/>
              <a:gd name="connsiteY6" fmla="*/ 3590969 h 3590969"/>
              <a:gd name="connsiteX7" fmla="*/ 1227169 w 22344234"/>
              <a:gd name="connsiteY7" fmla="*/ 3590969 h 3590969"/>
              <a:gd name="connsiteX8" fmla="*/ 0 w 22344234"/>
              <a:gd name="connsiteY8" fmla="*/ 2363800 h 3590969"/>
              <a:gd name="connsiteX9" fmla="*/ 19050 w 22344234"/>
              <a:gd name="connsiteY9" fmla="*/ 693769 h 3590969"/>
              <a:gd name="connsiteX0" fmla="*/ 0 w 22344234"/>
              <a:gd name="connsiteY0" fmla="*/ 484301 h 3610101"/>
              <a:gd name="connsiteX1" fmla="*/ 2789269 w 22344234"/>
              <a:gd name="connsiteY1" fmla="*/ 38182 h 3610101"/>
              <a:gd name="connsiteX2" fmla="*/ 10690219 w 22344234"/>
              <a:gd name="connsiteY2" fmla="*/ 35679 h 3610101"/>
              <a:gd name="connsiteX3" fmla="*/ 21383764 w 22344234"/>
              <a:gd name="connsiteY3" fmla="*/ 19132 h 3610101"/>
              <a:gd name="connsiteX4" fmla="*/ 22344234 w 22344234"/>
              <a:gd name="connsiteY4" fmla="*/ 751001 h 3610101"/>
              <a:gd name="connsiteX5" fmla="*/ 22325183 w 22344234"/>
              <a:gd name="connsiteY5" fmla="*/ 2382932 h 3610101"/>
              <a:gd name="connsiteX6" fmla="*/ 21098014 w 22344234"/>
              <a:gd name="connsiteY6" fmla="*/ 3610101 h 3610101"/>
              <a:gd name="connsiteX7" fmla="*/ 1227169 w 22344234"/>
              <a:gd name="connsiteY7" fmla="*/ 3610101 h 3610101"/>
              <a:gd name="connsiteX8" fmla="*/ 0 w 22344234"/>
              <a:gd name="connsiteY8" fmla="*/ 2382932 h 3610101"/>
              <a:gd name="connsiteX9" fmla="*/ 0 w 22344234"/>
              <a:gd name="connsiteY9" fmla="*/ 484301 h 36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4234" h="3610101">
                <a:moveTo>
                  <a:pt x="0" y="484301"/>
                </a:moveTo>
                <a:cubicBezTo>
                  <a:pt x="0" y="-193446"/>
                  <a:pt x="2111522" y="38182"/>
                  <a:pt x="2789269" y="38182"/>
                </a:cubicBezTo>
                <a:lnTo>
                  <a:pt x="10690219" y="35679"/>
                </a:lnTo>
                <a:lnTo>
                  <a:pt x="21383764" y="19132"/>
                </a:lnTo>
                <a:cubicBezTo>
                  <a:pt x="22061511" y="19132"/>
                  <a:pt x="22344234" y="73254"/>
                  <a:pt x="22344234" y="751001"/>
                </a:cubicBezTo>
                <a:cubicBezTo>
                  <a:pt x="22344234" y="2387178"/>
                  <a:pt x="22325183" y="746755"/>
                  <a:pt x="22325183" y="2382932"/>
                </a:cubicBezTo>
                <a:cubicBezTo>
                  <a:pt x="22325183" y="3060679"/>
                  <a:pt x="21775761" y="3610101"/>
                  <a:pt x="21098014" y="3610101"/>
                </a:cubicBezTo>
                <a:lnTo>
                  <a:pt x="1227169" y="3610101"/>
                </a:lnTo>
                <a:cubicBezTo>
                  <a:pt x="549422" y="3610101"/>
                  <a:pt x="0" y="3060679"/>
                  <a:pt x="0" y="2382932"/>
                </a:cubicBezTo>
                <a:lnTo>
                  <a:pt x="0" y="48430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45000"/>
                </a:schemeClr>
              </a:gs>
              <a:gs pos="35000">
                <a:srgbClr val="2D57FC">
                  <a:alpha val="38000"/>
                </a:srgbClr>
              </a:gs>
              <a:gs pos="100000">
                <a:schemeClr val="tx2">
                  <a:lumMod val="10000"/>
                  <a:lumOff val="90000"/>
                  <a:alpha val="1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3" name="Прямоугольник 25"/>
          <p:cNvSpPr txBox="1"/>
          <p:nvPr/>
        </p:nvSpPr>
        <p:spPr bwMode="auto">
          <a:xfrm>
            <a:off x="1029404" y="633081"/>
            <a:ext cx="22325192" cy="241091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8000">
                <a:solidFill>
                  <a:srgbClr val="FFFFFF"/>
                </a:solidFill>
              </a:defRPr>
            </a:pPr>
            <a:r>
              <a:rPr lang="ru-RU" sz="5000" dirty="0">
                <a:latin typeface="+mj-lt"/>
              </a:rPr>
              <a:t>Соблюдение клинических рекомендаций — это один из ключевых аспектов экспертной деятельности страховых медицинских организаций (СМО) в рамках проведения медико-экономической экспертизы (МЭЭ).</a:t>
            </a:r>
            <a:endParaRPr sz="5000" dirty="0">
              <a:latin typeface="+mj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285415-ACC7-43FF-BB0A-775F0FF24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171648" y="6120245"/>
            <a:ext cx="1475507" cy="14755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60F46-B940-46CC-B794-926830CDD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171648" y="10263038"/>
            <a:ext cx="1475507" cy="14755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F6B6E9A-9200-4392-8DDD-A9BA3A2D4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010453" y="8192919"/>
            <a:ext cx="1475507" cy="14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 bwMode="auto">
          <a:xfrm>
            <a:off x="598713" y="5173874"/>
            <a:ext cx="5409897" cy="6436654"/>
            <a:chOff x="0" y="0"/>
            <a:chExt cx="5409895" cy="3325523"/>
          </a:xfrm>
        </p:grpSpPr>
        <p:sp>
          <p:nvSpPr>
            <p:cNvPr id="3" name="Rounded Rectangle"/>
            <p:cNvSpPr/>
            <p:nvPr/>
          </p:nvSpPr>
          <p:spPr bwMode="auto">
            <a:xfrm>
              <a:off x="0" y="0"/>
              <a:ext cx="5409895" cy="3325523"/>
            </a:xfrm>
            <a:prstGeom prst="roundRect">
              <a:avLst>
                <a:gd name="adj" fmla="val 5346"/>
              </a:avLst>
            </a:prstGeom>
            <a:solidFill>
              <a:srgbClr val="2C57FD"/>
            </a:solidFill>
            <a:ln w="76200" cap="flat">
              <a:solidFill>
                <a:srgbClr val="2C57FD"/>
              </a:solidFill>
              <a:prstDash val="solid"/>
              <a:miter lim="400000"/>
            </a:ln>
            <a:effectLst>
              <a:outerShdw blurRad="508000" dist="376925" dir="5400000" rotWithShape="0">
                <a:srgbClr val="000000">
                  <a:alpha val="20096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D63764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Stratos Regular"/>
              </a:endParaRPr>
            </a:p>
          </p:txBody>
        </p:sp>
        <p:sp>
          <p:nvSpPr>
            <p:cNvPr id="5" name="Total Sales"/>
            <p:cNvSpPr txBox="1"/>
            <p:nvPr/>
          </p:nvSpPr>
          <p:spPr bwMode="auto">
            <a:xfrm rot="10800000" flipV="1">
              <a:off x="218405" y="1151363"/>
              <a:ext cx="4621833" cy="1485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50000"/>
                </a:lnSpc>
                <a:defRPr sz="2000" b="0">
                  <a:solidFill>
                    <a:srgbClr val="F7F9FF"/>
                  </a:solidFill>
                  <a:latin typeface="Lato Black"/>
                  <a:ea typeface="Lato Black"/>
                  <a:cs typeface="Lato Black"/>
                </a:defRPr>
              </a:lvl1pPr>
            </a:lstStyle>
            <a:p>
              <a:pPr>
                <a:defRPr/>
              </a:pPr>
              <a:r>
                <a:rPr lang="ru-RU" sz="3200" dirty="0"/>
                <a:t>1. Принято случаев к оплате: </a:t>
              </a:r>
              <a:r>
                <a:rPr lang="ru-RU" sz="3200" b="1" dirty="0"/>
                <a:t>46</a:t>
              </a:r>
              <a:br>
                <a:rPr lang="ru-RU" sz="3200" dirty="0"/>
              </a:br>
              <a:r>
                <a:rPr lang="ru-RU" sz="3200" dirty="0"/>
                <a:t>2. Кол-во МЭЭ: </a:t>
              </a:r>
              <a:r>
                <a:rPr lang="ru-RU" sz="3200" b="1" dirty="0"/>
                <a:t>2</a:t>
              </a:r>
              <a:br>
                <a:rPr lang="ru-RU" sz="3200" dirty="0"/>
              </a:br>
              <a:r>
                <a:rPr lang="ru-RU" sz="3200" dirty="0"/>
                <a:t>3. Кол-во ЭКМП: </a:t>
              </a:r>
              <a:r>
                <a:rPr lang="ru-RU" sz="3200" b="1" dirty="0"/>
                <a:t>0</a:t>
              </a:r>
              <a:endParaRPr sz="3200" b="1" dirty="0">
                <a:latin typeface="Stratos Regular"/>
                <a:ea typeface="Stratos Regular"/>
              </a:endParaRPr>
            </a:p>
          </p:txBody>
        </p:sp>
        <p:sp>
          <p:nvSpPr>
            <p:cNvPr id="7" name="40,500…"/>
            <p:cNvSpPr txBox="1"/>
            <p:nvPr/>
          </p:nvSpPr>
          <p:spPr bwMode="auto">
            <a:xfrm>
              <a:off x="216023" y="113725"/>
              <a:ext cx="5062396" cy="667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7000" b="0">
                  <a:solidFill>
                    <a:srgbClr val="F7F9FF"/>
                  </a:solidFill>
                  <a:latin typeface="Lato Black"/>
                  <a:ea typeface="Lato Black"/>
                  <a:cs typeface="Lato Black"/>
                </a:defRPr>
              </a:pPr>
              <a:r>
                <a:rPr lang="ru-RU" sz="4200" dirty="0"/>
                <a:t>ПЭТ-КТ при </a:t>
              </a:r>
              <a:r>
                <a:rPr lang="ru-RU" sz="4200" dirty="0" err="1"/>
                <a:t>онко</a:t>
              </a:r>
              <a:r>
                <a:rPr lang="ru-RU" sz="4200" dirty="0"/>
                <a:t> заболеваниях</a:t>
              </a:r>
              <a:endParaRPr sz="4200" dirty="0">
                <a:latin typeface="Stratos Regular"/>
              </a:endParaRPr>
            </a:p>
          </p:txBody>
        </p:sp>
        <p:sp>
          <p:nvSpPr>
            <p:cNvPr id="8" name="Line"/>
            <p:cNvSpPr/>
            <p:nvPr/>
          </p:nvSpPr>
          <p:spPr bwMode="auto">
            <a:xfrm>
              <a:off x="216023" y="964605"/>
              <a:ext cx="4624215" cy="0"/>
            </a:xfrm>
            <a:prstGeom prst="line">
              <a:avLst/>
            </a:prstGeom>
            <a:noFill/>
            <a:ln w="12700" cap="flat">
              <a:solidFill>
                <a:srgbClr val="F7F9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Stratos Regular"/>
              </a:endParaRPr>
            </a:p>
          </p:txBody>
        </p:sp>
      </p:grpSp>
      <p:grpSp>
        <p:nvGrpSpPr>
          <p:cNvPr id="9" name="Group"/>
          <p:cNvGrpSpPr/>
          <p:nvPr/>
        </p:nvGrpSpPr>
        <p:grpSpPr bwMode="auto">
          <a:xfrm>
            <a:off x="13192640" y="5173874"/>
            <a:ext cx="4831517" cy="6436654"/>
            <a:chOff x="0" y="0"/>
            <a:chExt cx="5409895" cy="3327400"/>
          </a:xfrm>
        </p:grpSpPr>
        <p:sp>
          <p:nvSpPr>
            <p:cNvPr id="14" name="Line"/>
            <p:cNvSpPr/>
            <p:nvPr/>
          </p:nvSpPr>
          <p:spPr bwMode="auto">
            <a:xfrm>
              <a:off x="298742" y="982931"/>
              <a:ext cx="4614124" cy="0"/>
            </a:xfrm>
            <a:prstGeom prst="line">
              <a:avLst/>
            </a:prstGeom>
            <a:noFill/>
            <a:ln w="12700" cap="flat">
              <a:solidFill>
                <a:srgbClr val="BEC3C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Stratos Regular"/>
              </a:endParaRPr>
            </a:p>
          </p:txBody>
        </p:sp>
        <p:sp>
          <p:nvSpPr>
            <p:cNvPr id="15" name="Rounded Rectangle"/>
            <p:cNvSpPr/>
            <p:nvPr/>
          </p:nvSpPr>
          <p:spPr bwMode="auto">
            <a:xfrm>
              <a:off x="0" y="0"/>
              <a:ext cx="5409895" cy="3327400"/>
            </a:xfrm>
            <a:prstGeom prst="roundRect">
              <a:avLst>
                <a:gd name="adj" fmla="val 6030"/>
              </a:avLst>
            </a:prstGeom>
            <a:noFill/>
            <a:ln w="12700" cap="flat">
              <a:solidFill>
                <a:srgbClr val="BEC3C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Stratos Regular"/>
              </a:endParaRPr>
            </a:p>
          </p:txBody>
        </p:sp>
      </p:grpSp>
      <p:grpSp>
        <p:nvGrpSpPr>
          <p:cNvPr id="16" name="Group"/>
          <p:cNvGrpSpPr/>
          <p:nvPr/>
        </p:nvGrpSpPr>
        <p:grpSpPr bwMode="auto">
          <a:xfrm>
            <a:off x="6515618" y="5173874"/>
            <a:ext cx="6161974" cy="6436654"/>
            <a:chOff x="0" y="0"/>
            <a:chExt cx="5409895" cy="3327400"/>
          </a:xfrm>
        </p:grpSpPr>
        <p:sp>
          <p:nvSpPr>
            <p:cNvPr id="21" name="Line"/>
            <p:cNvSpPr/>
            <p:nvPr/>
          </p:nvSpPr>
          <p:spPr bwMode="auto">
            <a:xfrm>
              <a:off x="356664" y="965150"/>
              <a:ext cx="4602444" cy="0"/>
            </a:xfrm>
            <a:prstGeom prst="line">
              <a:avLst/>
            </a:prstGeom>
            <a:noFill/>
            <a:ln w="12700" cap="flat">
              <a:solidFill>
                <a:srgbClr val="BEC3C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 dirty="0">
                <a:latin typeface="Stratos Regular"/>
              </a:endParaRPr>
            </a:p>
          </p:txBody>
        </p:sp>
        <p:sp>
          <p:nvSpPr>
            <p:cNvPr id="22" name="Rounded Rectangle"/>
            <p:cNvSpPr/>
            <p:nvPr/>
          </p:nvSpPr>
          <p:spPr bwMode="auto">
            <a:xfrm>
              <a:off x="0" y="0"/>
              <a:ext cx="5409895" cy="3327400"/>
            </a:xfrm>
            <a:prstGeom prst="roundRect">
              <a:avLst>
                <a:gd name="adj" fmla="val 6030"/>
              </a:avLst>
            </a:prstGeom>
            <a:noFill/>
            <a:ln w="12700" cap="flat">
              <a:solidFill>
                <a:srgbClr val="BEC3C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Stratos Regular"/>
              </a:endParaRPr>
            </a:p>
          </p:txBody>
        </p:sp>
      </p:grpSp>
      <p:grpSp>
        <p:nvGrpSpPr>
          <p:cNvPr id="23" name="Group"/>
          <p:cNvGrpSpPr/>
          <p:nvPr/>
        </p:nvGrpSpPr>
        <p:grpSpPr bwMode="auto">
          <a:xfrm>
            <a:off x="18513761" y="5173874"/>
            <a:ext cx="5409897" cy="6517078"/>
            <a:chOff x="0" y="0"/>
            <a:chExt cx="5409895" cy="3327400"/>
          </a:xfrm>
        </p:grpSpPr>
        <p:sp>
          <p:nvSpPr>
            <p:cNvPr id="28" name="Line"/>
            <p:cNvSpPr/>
            <p:nvPr/>
          </p:nvSpPr>
          <p:spPr bwMode="auto">
            <a:xfrm>
              <a:off x="402801" y="924889"/>
              <a:ext cx="4592353" cy="0"/>
            </a:xfrm>
            <a:prstGeom prst="line">
              <a:avLst/>
            </a:prstGeom>
            <a:noFill/>
            <a:ln w="12700" cap="flat">
              <a:solidFill>
                <a:srgbClr val="9AA2A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Stratos Regular"/>
              </a:endParaRPr>
            </a:p>
          </p:txBody>
        </p:sp>
        <p:sp>
          <p:nvSpPr>
            <p:cNvPr id="29" name="Rounded Rectangle"/>
            <p:cNvSpPr/>
            <p:nvPr/>
          </p:nvSpPr>
          <p:spPr bwMode="auto">
            <a:xfrm>
              <a:off x="0" y="0"/>
              <a:ext cx="5409895" cy="3327400"/>
            </a:xfrm>
            <a:prstGeom prst="roundRect">
              <a:avLst>
                <a:gd name="adj" fmla="val 8091"/>
              </a:avLst>
            </a:prstGeom>
            <a:noFill/>
            <a:ln w="762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>
                <a:latin typeface="Stratos Regular"/>
              </a:endParaRPr>
            </a:p>
          </p:txBody>
        </p:sp>
      </p:grpSp>
      <p:sp>
        <p:nvSpPr>
          <p:cNvPr id="30" name="Simple…"/>
          <p:cNvSpPr txBox="1"/>
          <p:nvPr/>
        </p:nvSpPr>
        <p:spPr bwMode="auto">
          <a:xfrm>
            <a:off x="598713" y="754761"/>
            <a:ext cx="23122580" cy="35394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defRPr sz="19700">
                <a:solidFill>
                  <a:srgbClr val="000078"/>
                </a:solidFill>
              </a:defRPr>
            </a:pPr>
            <a:r>
              <a:rPr lang="ru-RU" sz="4600" dirty="0">
                <a:solidFill>
                  <a:srgbClr val="000078"/>
                </a:solidFill>
                <a:latin typeface="+mj-lt"/>
              </a:rPr>
              <a:t>Отбор случаев для проведения плановых тематических медико-экономических экспертиз (МЭЭ) по медицинским услугам (ПЭТ КТ, имплантация кардиостимулятора, эндоваскулярная деструкция, стентирование) осуществляется не по всем случаям оказания данных услуг, а выборочно в рамках плановых тематических проверок.</a:t>
            </a:r>
            <a:endParaRPr sz="4600" dirty="0">
              <a:solidFill>
                <a:srgbClr val="000078"/>
              </a:solidFill>
              <a:latin typeface="+mj-lt"/>
            </a:endParaRPr>
          </a:p>
        </p:txBody>
      </p:sp>
      <p:sp>
        <p:nvSpPr>
          <p:cNvPr id="40" name="40,500…">
            <a:extLst>
              <a:ext uri="{FF2B5EF4-FFF2-40B4-BE49-F238E27FC236}">
                <a16:creationId xmlns:a16="http://schemas.microsoft.com/office/drawing/2014/main" id="{FD19A65C-E1C5-4EEA-ABF7-22BA1F9AD161}"/>
              </a:ext>
            </a:extLst>
          </p:cNvPr>
          <p:cNvSpPr txBox="1"/>
          <p:nvPr/>
        </p:nvSpPr>
        <p:spPr bwMode="auto">
          <a:xfrm>
            <a:off x="18866245" y="5295997"/>
            <a:ext cx="4899098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/>
          <a:p>
            <a:pPr>
              <a:defRPr sz="7000" b="0">
                <a:solidFill>
                  <a:srgbClr val="F7F9FF"/>
                </a:solidFill>
                <a:latin typeface="Lato Black"/>
                <a:ea typeface="Lato Black"/>
                <a:cs typeface="Lato Black"/>
              </a:defRPr>
            </a:pPr>
            <a:r>
              <a:rPr lang="ru-RU" sz="4800" dirty="0">
                <a:solidFill>
                  <a:srgbClr val="000078"/>
                </a:solidFill>
              </a:rPr>
              <a:t>Эндоваскулярная</a:t>
            </a:r>
            <a:br>
              <a:rPr lang="ru-RU" sz="4800" dirty="0">
                <a:solidFill>
                  <a:srgbClr val="000078"/>
                </a:solidFill>
              </a:rPr>
            </a:br>
            <a:r>
              <a:rPr lang="ru-RU" sz="4800" dirty="0">
                <a:solidFill>
                  <a:srgbClr val="000078"/>
                </a:solidFill>
              </a:rPr>
              <a:t>деструкция</a:t>
            </a:r>
            <a:endParaRPr sz="4800" dirty="0">
              <a:solidFill>
                <a:srgbClr val="000078"/>
              </a:solidFill>
              <a:latin typeface="Stratos Regular"/>
            </a:endParaRPr>
          </a:p>
        </p:txBody>
      </p:sp>
      <p:sp>
        <p:nvSpPr>
          <p:cNvPr id="42" name="40,500…">
            <a:extLst>
              <a:ext uri="{FF2B5EF4-FFF2-40B4-BE49-F238E27FC236}">
                <a16:creationId xmlns:a16="http://schemas.microsoft.com/office/drawing/2014/main" id="{6A08B8A8-3063-49BA-9652-661B8B7589FD}"/>
              </a:ext>
            </a:extLst>
          </p:cNvPr>
          <p:cNvSpPr txBox="1"/>
          <p:nvPr/>
        </p:nvSpPr>
        <p:spPr bwMode="auto">
          <a:xfrm>
            <a:off x="13459443" y="5755253"/>
            <a:ext cx="4297908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/>
          <a:p>
            <a:pPr>
              <a:defRPr sz="7000" b="0">
                <a:solidFill>
                  <a:srgbClr val="F7F9FF"/>
                </a:solidFill>
                <a:latin typeface="Lato Black"/>
                <a:ea typeface="Lato Black"/>
                <a:cs typeface="Lato Black"/>
              </a:defRPr>
            </a:pPr>
            <a:r>
              <a:rPr lang="ru-RU" sz="4400" dirty="0">
                <a:solidFill>
                  <a:srgbClr val="000078"/>
                </a:solidFill>
              </a:rPr>
              <a:t>Стентирование</a:t>
            </a:r>
            <a:endParaRPr sz="4400" dirty="0">
              <a:solidFill>
                <a:srgbClr val="000078"/>
              </a:solidFill>
              <a:latin typeface="Stratos Regular"/>
            </a:endParaRPr>
          </a:p>
        </p:txBody>
      </p:sp>
      <p:sp>
        <p:nvSpPr>
          <p:cNvPr id="45" name="40,500…">
            <a:extLst>
              <a:ext uri="{FF2B5EF4-FFF2-40B4-BE49-F238E27FC236}">
                <a16:creationId xmlns:a16="http://schemas.microsoft.com/office/drawing/2014/main" id="{9331169F-ACF4-463C-BA46-3B89C4B26A62}"/>
              </a:ext>
            </a:extLst>
          </p:cNvPr>
          <p:cNvSpPr txBox="1"/>
          <p:nvPr/>
        </p:nvSpPr>
        <p:spPr bwMode="auto">
          <a:xfrm>
            <a:off x="6921865" y="5352870"/>
            <a:ext cx="5523179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/>
          <a:p>
            <a:pPr>
              <a:defRPr sz="7000" b="0">
                <a:solidFill>
                  <a:srgbClr val="F7F9FF"/>
                </a:solidFill>
                <a:latin typeface="Lato Black"/>
                <a:ea typeface="Lato Black"/>
                <a:cs typeface="Lato Black"/>
              </a:defRPr>
            </a:pPr>
            <a:r>
              <a:rPr lang="ru-RU" sz="4800" dirty="0">
                <a:solidFill>
                  <a:srgbClr val="000078"/>
                </a:solidFill>
              </a:rPr>
              <a:t>Имплантация</a:t>
            </a:r>
            <a:br>
              <a:rPr lang="ru-RU" sz="4800" dirty="0">
                <a:solidFill>
                  <a:srgbClr val="000078"/>
                </a:solidFill>
              </a:rPr>
            </a:br>
            <a:r>
              <a:rPr lang="ru-RU" sz="4800" dirty="0">
                <a:solidFill>
                  <a:srgbClr val="000078"/>
                </a:solidFill>
              </a:rPr>
              <a:t>кардиостимулятора</a:t>
            </a:r>
            <a:endParaRPr sz="4800" dirty="0">
              <a:solidFill>
                <a:srgbClr val="000078"/>
              </a:solidFill>
              <a:latin typeface="Stratos Regular"/>
            </a:endParaRPr>
          </a:p>
        </p:txBody>
      </p:sp>
      <p:sp>
        <p:nvSpPr>
          <p:cNvPr id="24" name="Total Sales">
            <a:extLst>
              <a:ext uri="{FF2B5EF4-FFF2-40B4-BE49-F238E27FC236}">
                <a16:creationId xmlns:a16="http://schemas.microsoft.com/office/drawing/2014/main" id="{3A56B81B-96DF-4B39-BC09-C0F46A99B93D}"/>
              </a:ext>
            </a:extLst>
          </p:cNvPr>
          <p:cNvSpPr txBox="1"/>
          <p:nvPr/>
        </p:nvSpPr>
        <p:spPr bwMode="auto">
          <a:xfrm rot="10800000" flipV="1">
            <a:off x="6921865" y="7402373"/>
            <a:ext cx="4621835" cy="2875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F7F9FF"/>
                </a:solidFill>
                <a:latin typeface="Lato Black"/>
                <a:ea typeface="Lato Black"/>
                <a:cs typeface="Lato Black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000078"/>
                </a:solidFill>
              </a:rPr>
              <a:t>1. Принято случаев к оплате: </a:t>
            </a:r>
            <a:r>
              <a:rPr lang="ru-RU" sz="3200" b="1" dirty="0">
                <a:solidFill>
                  <a:srgbClr val="000078"/>
                </a:solidFill>
              </a:rPr>
              <a:t>29</a:t>
            </a:r>
            <a:br>
              <a:rPr lang="ru-RU" sz="3200" dirty="0">
                <a:solidFill>
                  <a:srgbClr val="000078"/>
                </a:solidFill>
              </a:rPr>
            </a:br>
            <a:r>
              <a:rPr lang="ru-RU" sz="3200" dirty="0">
                <a:solidFill>
                  <a:srgbClr val="000078"/>
                </a:solidFill>
              </a:rPr>
              <a:t>2. Кол-во МЭЭ: </a:t>
            </a:r>
            <a:r>
              <a:rPr lang="ru-RU" sz="3200" b="1" dirty="0">
                <a:solidFill>
                  <a:srgbClr val="000078"/>
                </a:solidFill>
              </a:rPr>
              <a:t>1</a:t>
            </a:r>
            <a:br>
              <a:rPr lang="ru-RU" sz="3200" dirty="0">
                <a:solidFill>
                  <a:srgbClr val="000078"/>
                </a:solidFill>
              </a:rPr>
            </a:br>
            <a:r>
              <a:rPr lang="ru-RU" sz="3200" dirty="0">
                <a:solidFill>
                  <a:srgbClr val="000078"/>
                </a:solidFill>
              </a:rPr>
              <a:t>3. Кол-во ЭКМП: </a:t>
            </a:r>
            <a:r>
              <a:rPr lang="ru-RU" sz="3200" b="1" dirty="0">
                <a:solidFill>
                  <a:srgbClr val="000078"/>
                </a:solidFill>
              </a:rPr>
              <a:t>0</a:t>
            </a:r>
            <a:endParaRPr sz="3200" b="1" dirty="0">
              <a:solidFill>
                <a:srgbClr val="000078"/>
              </a:solidFill>
              <a:latin typeface="Stratos Regular"/>
              <a:ea typeface="Stratos Regular"/>
            </a:endParaRPr>
          </a:p>
        </p:txBody>
      </p:sp>
      <p:sp>
        <p:nvSpPr>
          <p:cNvPr id="25" name="Total Sales">
            <a:extLst>
              <a:ext uri="{FF2B5EF4-FFF2-40B4-BE49-F238E27FC236}">
                <a16:creationId xmlns:a16="http://schemas.microsoft.com/office/drawing/2014/main" id="{A908A243-8593-406C-B2D2-2436799CF9C2}"/>
              </a:ext>
            </a:extLst>
          </p:cNvPr>
          <p:cNvSpPr txBox="1"/>
          <p:nvPr/>
        </p:nvSpPr>
        <p:spPr bwMode="auto">
          <a:xfrm rot="10800000" flipV="1">
            <a:off x="13463242" y="7402373"/>
            <a:ext cx="4621835" cy="2875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F7F9FF"/>
                </a:solidFill>
                <a:latin typeface="Lato Black"/>
                <a:ea typeface="Lato Black"/>
                <a:cs typeface="Lato Black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000078"/>
                </a:solidFill>
              </a:rPr>
              <a:t>1. Принято случаев к оплате: </a:t>
            </a:r>
            <a:r>
              <a:rPr lang="ru-RU" sz="3200" b="1" dirty="0">
                <a:solidFill>
                  <a:srgbClr val="000078"/>
                </a:solidFill>
              </a:rPr>
              <a:t>8</a:t>
            </a:r>
            <a:br>
              <a:rPr lang="ru-RU" sz="3200" dirty="0">
                <a:solidFill>
                  <a:srgbClr val="000078"/>
                </a:solidFill>
              </a:rPr>
            </a:br>
            <a:r>
              <a:rPr lang="ru-RU" sz="3200" dirty="0">
                <a:solidFill>
                  <a:srgbClr val="000078"/>
                </a:solidFill>
              </a:rPr>
              <a:t>2. Кол-во МЭЭ: </a:t>
            </a:r>
            <a:r>
              <a:rPr lang="ru-RU" sz="3200" b="1" dirty="0">
                <a:solidFill>
                  <a:srgbClr val="000078"/>
                </a:solidFill>
              </a:rPr>
              <a:t>0</a:t>
            </a:r>
            <a:br>
              <a:rPr lang="ru-RU" sz="3200" dirty="0">
                <a:solidFill>
                  <a:srgbClr val="000078"/>
                </a:solidFill>
              </a:rPr>
            </a:br>
            <a:r>
              <a:rPr lang="ru-RU" sz="3200" dirty="0">
                <a:solidFill>
                  <a:srgbClr val="000078"/>
                </a:solidFill>
              </a:rPr>
              <a:t>3. Кол-во ЭКМП: </a:t>
            </a:r>
            <a:r>
              <a:rPr lang="ru-RU" sz="3200" b="1" dirty="0">
                <a:solidFill>
                  <a:srgbClr val="000078"/>
                </a:solidFill>
              </a:rPr>
              <a:t>0</a:t>
            </a:r>
            <a:endParaRPr sz="3200" b="1" dirty="0">
              <a:solidFill>
                <a:srgbClr val="000078"/>
              </a:solidFill>
              <a:latin typeface="Stratos Regular"/>
              <a:ea typeface="Stratos Regular"/>
            </a:endParaRPr>
          </a:p>
        </p:txBody>
      </p:sp>
      <p:sp>
        <p:nvSpPr>
          <p:cNvPr id="26" name="Total Sales">
            <a:extLst>
              <a:ext uri="{FF2B5EF4-FFF2-40B4-BE49-F238E27FC236}">
                <a16:creationId xmlns:a16="http://schemas.microsoft.com/office/drawing/2014/main" id="{C500B807-A752-4CAC-8839-9FCF1BEAF304}"/>
              </a:ext>
            </a:extLst>
          </p:cNvPr>
          <p:cNvSpPr txBox="1"/>
          <p:nvPr/>
        </p:nvSpPr>
        <p:spPr bwMode="auto">
          <a:xfrm rot="10800000" flipV="1">
            <a:off x="19015772" y="7402373"/>
            <a:ext cx="4621835" cy="2875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F7F9FF"/>
                </a:solidFill>
                <a:latin typeface="Lato Black"/>
                <a:ea typeface="Lato Black"/>
                <a:cs typeface="Lato Black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000078"/>
                </a:solidFill>
              </a:rPr>
              <a:t>1. Принято случаев к оплате: </a:t>
            </a:r>
            <a:r>
              <a:rPr lang="ru-RU" sz="3200" b="1" dirty="0">
                <a:solidFill>
                  <a:srgbClr val="000078"/>
                </a:solidFill>
              </a:rPr>
              <a:t>3</a:t>
            </a:r>
            <a:br>
              <a:rPr lang="ru-RU" sz="3200" dirty="0">
                <a:solidFill>
                  <a:srgbClr val="000078"/>
                </a:solidFill>
              </a:rPr>
            </a:br>
            <a:r>
              <a:rPr lang="ru-RU" sz="3200" dirty="0">
                <a:solidFill>
                  <a:srgbClr val="000078"/>
                </a:solidFill>
              </a:rPr>
              <a:t>2. Кол-во МЭЭ: </a:t>
            </a:r>
            <a:r>
              <a:rPr lang="ru-RU" sz="3200" b="1" dirty="0">
                <a:solidFill>
                  <a:srgbClr val="000078"/>
                </a:solidFill>
              </a:rPr>
              <a:t>0</a:t>
            </a:r>
            <a:br>
              <a:rPr lang="ru-RU" sz="3200" dirty="0">
                <a:solidFill>
                  <a:srgbClr val="000078"/>
                </a:solidFill>
              </a:rPr>
            </a:br>
            <a:r>
              <a:rPr lang="ru-RU" sz="3200" dirty="0">
                <a:solidFill>
                  <a:srgbClr val="000078"/>
                </a:solidFill>
              </a:rPr>
              <a:t>3. Кол-во ЭКМП: </a:t>
            </a:r>
            <a:r>
              <a:rPr lang="ru-RU" sz="3200" b="1" dirty="0">
                <a:solidFill>
                  <a:srgbClr val="000078"/>
                </a:solidFill>
              </a:rPr>
              <a:t>0</a:t>
            </a:r>
            <a:endParaRPr sz="3200" b="1" dirty="0">
              <a:solidFill>
                <a:srgbClr val="000078"/>
              </a:solidFill>
              <a:latin typeface="Stratos Regular"/>
              <a:ea typeface="Strato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89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вухфакторная аутентификация в приложении…"/>
          <p:cNvSpPr txBox="1"/>
          <p:nvPr/>
        </p:nvSpPr>
        <p:spPr bwMode="auto">
          <a:xfrm>
            <a:off x="1031171" y="8915606"/>
            <a:ext cx="4181462" cy="338554"/>
          </a:xfrm>
          <a:prstGeom prst="rect">
            <a:avLst/>
          </a:prstGeom>
          <a:ln w="12700">
            <a:miter lim="400000"/>
          </a:ln>
        </p:spPr>
        <p:txBody>
          <a:bodyPr wrap="square" lIns="45720" r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700" b="1">
                <a:latin typeface="Helvetica Neue"/>
                <a:ea typeface="Helvetica Neue"/>
                <a:cs typeface="Helvetica Neue"/>
              </a:defRPr>
            </a:pPr>
            <a:endParaRPr sz="1600" b="1" kern="0">
              <a:latin typeface="Arial"/>
              <a:ea typeface="Verdana"/>
              <a:cs typeface="Arial"/>
            </a:endParaRPr>
          </a:p>
        </p:txBody>
      </p:sp>
      <p:sp>
        <p:nvSpPr>
          <p:cNvPr id="33" name="Заголовок 1"/>
          <p:cNvSpPr txBox="1"/>
          <p:nvPr/>
        </p:nvSpPr>
        <p:spPr bwMode="auto">
          <a:xfrm>
            <a:off x="886745" y="809328"/>
            <a:ext cx="22792198" cy="1440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 sz="5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5pPr>
            <a:lvl6pPr marL="1219170"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6pPr>
            <a:lvl7pPr marL="2438340"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7pPr>
            <a:lvl8pPr marL="3657508"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8pPr>
            <a:lvl9pPr marL="4876678" algn="l">
              <a:spcBef>
                <a:spcPts val="0"/>
              </a:spcBef>
              <a:spcAft>
                <a:spcPts val="0"/>
              </a:spcAft>
              <a:defRPr sz="8550" b="1">
                <a:solidFill>
                  <a:srgbClr val="000099"/>
                </a:solidFill>
                <a:latin typeface="Arial"/>
              </a:defRPr>
            </a:lvl9pPr>
          </a:lstStyle>
          <a:p>
            <a:pPr fontAlgn="auto">
              <a:defRPr/>
            </a:pPr>
            <a:r>
              <a:rPr lang="ru-RU" kern="0" dirty="0">
                <a:solidFill>
                  <a:srgbClr val="000078"/>
                </a:solidFill>
                <a:latin typeface="Arial"/>
                <a:cs typeface="Arial"/>
              </a:rPr>
              <a:t>Выявленные проблемы и пути их решения</a:t>
            </a:r>
          </a:p>
          <a:p>
            <a:pPr fontAlgn="auto">
              <a:defRPr/>
            </a:pPr>
            <a:endParaRPr lang="ru-RU" kern="0" dirty="0">
              <a:solidFill>
                <a:srgbClr val="000078"/>
              </a:solidFill>
              <a:latin typeface="Arial"/>
              <a:cs typeface="Arial"/>
            </a:endParaRPr>
          </a:p>
          <a:p>
            <a:pPr fontAlgn="auto">
              <a:defRPr/>
            </a:pPr>
            <a:endParaRPr lang="ru-RU" kern="0" dirty="0">
              <a:solidFill>
                <a:srgbClr val="000078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DE1EFA-0E6D-4724-A4DD-B28A92D25220}"/>
              </a:ext>
            </a:extLst>
          </p:cNvPr>
          <p:cNvSpPr/>
          <p:nvPr/>
        </p:nvSpPr>
        <p:spPr>
          <a:xfrm>
            <a:off x="843048" y="1745668"/>
            <a:ext cx="22483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kern="0" dirty="0">
                <a:solidFill>
                  <a:schemeClr val="tx1"/>
                </a:solidFill>
                <a:latin typeface="Arial"/>
              </a:rPr>
              <a:t>В свете новых директив, поставленных Оперативным штабом, страховая медицинская организация (СМО) сталкивается с необходимостью быстро реагировать на задачи, касающиеся контроля качества оказания медицинской помощи. На этом этапе критически важным является уточнение в конкретизации диагнозов и случаев, подлежащих отбору для проведения межведомственных экспертиз (МЭЭ) или экспертных контрольных мероприятий по медицинской помощи (ЭКМП).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A77FFF-EB08-461F-9A2C-A36C8DA1A031}"/>
              </a:ext>
            </a:extLst>
          </p:cNvPr>
          <p:cNvSpPr/>
          <p:nvPr/>
        </p:nvSpPr>
        <p:spPr>
          <a:xfrm>
            <a:off x="940074" y="5715827"/>
            <a:ext cx="100386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prstClr val="black"/>
                </a:solidFill>
                <a:latin typeface="Arial"/>
              </a:rPr>
              <a:t>Текущий отбор случаев для МЭЭ/ЭКМП по перечисленным услугам недостаточно целенаправленный, что приводит к низким результатам выявляемости нарушений.</a:t>
            </a:r>
            <a:br>
              <a:rPr lang="ru-RU" sz="2800" kern="0" dirty="0">
                <a:solidFill>
                  <a:prstClr val="black"/>
                </a:solidFill>
                <a:latin typeface="Arial"/>
              </a:rPr>
            </a:br>
            <a:br>
              <a:rPr lang="ru-RU" sz="1600" kern="0" dirty="0">
                <a:solidFill>
                  <a:prstClr val="black"/>
                </a:solidFill>
                <a:latin typeface="Arial"/>
              </a:rPr>
            </a:br>
            <a:r>
              <a:rPr lang="ru-RU" sz="2400" dirty="0"/>
              <a:t>Предоставление СМО более конкретных критериев отбора случаев для экспертизы, а именно: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b="1" dirty="0"/>
              <a:t>Конкретные диагнозы:</a:t>
            </a:r>
            <a:r>
              <a:rPr lang="ru-RU" sz="2400" dirty="0"/>
              <a:t> Уточнение, какие диагнозы, связанные с данными услугами, должны быть в приоритете для экспертизы;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b="1" dirty="0"/>
              <a:t>Оплаченные случаи по конкретным КСГ:</a:t>
            </a:r>
            <a:r>
              <a:rPr lang="ru-RU" sz="2400" dirty="0"/>
              <a:t> Определить, какие клинико-статистические группы (КСГ) должны подвергаться более тщательному анализу;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/>
              <a:t>позволит экспертам СМО проводить более глубокий анализ.</a:t>
            </a:r>
            <a:endParaRPr lang="ru-RU" sz="28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10E37E-D1D0-47FB-AB07-E3F782EB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8762" y="5715827"/>
            <a:ext cx="480674" cy="480674"/>
          </a:xfrm>
          <a:prstGeom prst="rect">
            <a:avLst/>
          </a:prstGeom>
          <a:effectLst>
            <a:outerShdw blurRad="2032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30D800B4-FCB9-463E-AE1C-44738352D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22462521" y="12763501"/>
            <a:ext cx="1921934" cy="95250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fld id="{982DB5A6-6DC1-40B9-81CB-ECB48CF539AF}" type="slidenum">
              <a:rPr lang="ru-RU" kern="0">
                <a:solidFill>
                  <a:srgbClr val="000078"/>
                </a:solidFill>
                <a:cs typeface="Arial"/>
              </a:rPr>
              <a:pPr fontAlgn="auto">
                <a:spcAft>
                  <a:spcPts val="0"/>
                </a:spcAft>
                <a:defRPr/>
              </a:pPr>
              <a:t>6</a:t>
            </a:fld>
            <a:endParaRPr lang="ru-RU" kern="0" dirty="0">
              <a:solidFill>
                <a:srgbClr val="000078"/>
              </a:solidFill>
              <a:cs typeface="Arial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C436D72-D909-48B3-A920-6318D73F53E4}"/>
              </a:ext>
            </a:extLst>
          </p:cNvPr>
          <p:cNvSpPr/>
          <p:nvPr/>
        </p:nvSpPr>
        <p:spPr bwMode="auto">
          <a:xfrm>
            <a:off x="12192001" y="5129808"/>
            <a:ext cx="11486942" cy="747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0" dist="76200" dir="5400000" sx="102000" sy="102000" algn="ctr" rotWithShape="0">
              <a:schemeClr val="tx1">
                <a:alpha val="20000"/>
              </a:schemeClr>
            </a:outerShdw>
          </a:effectLst>
        </p:spPr>
        <p:txBody>
          <a:bodyPr vert="horz" wrap="square" lIns="137128" tIns="124172" rIns="137128" bIns="7018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371234"/>
            <a:endParaRPr lang="ru-RU" sz="2400" dirty="0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7C4D197-8FBB-45C1-9D7D-F1B71E3C43DA}"/>
              </a:ext>
            </a:extLst>
          </p:cNvPr>
          <p:cNvSpPr txBox="1">
            <a:spLocks/>
          </p:cNvSpPr>
          <p:nvPr/>
        </p:nvSpPr>
        <p:spPr bwMode="auto">
          <a:xfrm>
            <a:off x="12568910" y="5956164"/>
            <a:ext cx="10733124" cy="601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90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6pPr>
            <a:lvl7pPr marL="3048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7pPr>
            <a:lvl8pPr marL="3505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8pPr>
            <a:lvl9pPr marL="3962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        Ожидаемый результат: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     Более целенаправленный отбор позволит экспертам СМО   проводить более глубокий анализ, например: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Выявлять причины, по которым пациентам с определенным диагнозом не было проведено необходимое эндоваскулярное вмешательство (если оно показано).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Тщательно проверять соответствие проведенных вмешательств клиническим рекомендациям.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Контролировать сроки оказания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8753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Спасибо…"/>
          <p:cNvSpPr txBox="1"/>
          <p:nvPr/>
        </p:nvSpPr>
        <p:spPr bwMode="auto">
          <a:xfrm>
            <a:off x="5968179" y="5032577"/>
            <a:ext cx="8499122" cy="28602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>
                <a:solidFill>
                  <a:srgbClr val="000078"/>
                </a:solidFill>
              </a:defRPr>
            </a:pPr>
            <a:r>
              <a:rPr lang="ru-RU" sz="11200" dirty="0">
                <a:solidFill>
                  <a:schemeClr val="tx1"/>
                </a:solidFill>
              </a:rPr>
              <a:t>Спасибо</a:t>
            </a:r>
            <a:endParaRPr sz="1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>
                <a:solidFill>
                  <a:srgbClr val="000078"/>
                </a:solidFill>
              </a:defRPr>
            </a:pPr>
            <a:r>
              <a:rPr lang="ru-RU" sz="11200" dirty="0">
                <a:solidFill>
                  <a:schemeClr val="tx1"/>
                </a:solidFill>
              </a:rPr>
              <a:t>за</a:t>
            </a:r>
            <a:r>
              <a:rPr sz="11200" dirty="0">
                <a:solidFill>
                  <a:schemeClr val="tx1"/>
                </a:solidFill>
              </a:rPr>
              <a:t> </a:t>
            </a:r>
            <a:r>
              <a:rPr lang="ru-RU" sz="11200" dirty="0">
                <a:solidFill>
                  <a:schemeClr val="tx1"/>
                </a:solidFill>
              </a:rPr>
              <a:t>внимание</a:t>
            </a:r>
            <a:endParaRPr sz="11200" dirty="0">
              <a:solidFill>
                <a:schemeClr val="tx1"/>
              </a:solidFill>
            </a:endParaRPr>
          </a:p>
        </p:txBody>
      </p:sp>
      <p:pic>
        <p:nvPicPr>
          <p:cNvPr id="5" name="10.png" descr="10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54011" y="5172643"/>
            <a:ext cx="2488947" cy="2505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6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5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4&quot;&gt;&lt;elem m_fUsage=&quot;6.48058770596186128898E+00&quot;&gt;&lt;m_msothmcolidx val=&quot;0&quot;/&gt;&lt;m_rgb r=&quot;00&quot; g=&quot;33&quot; b=&quot;66&quot;/&gt;&lt;m_nBrightness endver=&quot;26206&quot; val=&quot;0&quot;/&gt;&lt;/elem&gt;&lt;elem m_fUsage=&quot;3.44930583040786409299E+00&quot;&gt;&lt;m_msothmcolidx val=&quot;0&quot;/&gt;&lt;m_rgb r=&quot;EF&quot; g=&quot;C4&quot; b=&quot;72&quot;/&gt;&lt;m_nBrightness endver=&quot;26206&quot; val=&quot;0&quot;/&gt;&lt;/elem&gt;&lt;elem m_fUsage=&quot;2.99407672313304930312E-02&quot;&gt;&lt;m_msothmcolidx val=&quot;0&quot;/&gt;&lt;m_rgb r=&quot;00&quot; g=&quot;BC&quot; b=&quot;B4&quot;/&gt;&lt;m_nBrightness endver=&quot;26206&quot; val=&quot;0&quot;/&gt;&lt;/elem&gt;&lt;elem m_fUsage=&quot;9.32833312524941442312E-03&quot;&gt;&lt;m_msothmcolidx val=&quot;0&quot;/&gt;&lt;m_rgb r=&quot;FA&quot; g=&quot;BF&quot; b=&quot;8F&quot;/&gt;&lt;m_nBrightness endver=&quot;26206&quot; val=&quot;0&quot;/&gt;&lt;/elem&gt;&lt;elem m_fUsage=&quot;8.72797677600025897937E-03&quot;&gt;&lt;m_msothmcolidx val=&quot;0&quot;/&gt;&lt;m_rgb r=&quot;64&quot; g=&quot;B9&quot; b=&quot;FF&quot;/&gt;&lt;m_nBrightness endver=&quot;26206&quot; val=&quot;0&quot;/&gt;&lt;/elem&gt;&lt;elem m_fUsage=&quot;4.63839768658810738117E-03&quot;&gt;&lt;m_msothmcolidx val=&quot;0&quot;/&gt;&lt;m_rgb r=&quot;F2&quot; g=&quot;61&quot; b=&quot;00&quot;/&gt;&lt;m_nBrightness endver=&quot;26206&quot; val=&quot;0&quot;/&gt;&lt;/elem&gt;&lt;elem m_fUsage=&quot;3.81733285721055307788E-03&quot;&gt;&lt;m_msothmcolidx val=&quot;0&quot;/&gt;&lt;m_rgb r=&quot;01&quot; g=&quot;39&quot; b=&quot;7D&quot;/&gt;&lt;m_nBrightness endver=&quot;26206&quot; val=&quot;0&quot;/&gt;&lt;/elem&gt;&lt;elem m_fUsage=&quot;3.77494822719244083400E-03&quot;&gt;&lt;m_msothmcolidx val=&quot;0&quot;/&gt;&lt;m_rgb r=&quot;A5&quot; g=&quot;D3&quot; b=&quot;F5&quot;/&gt;&lt;m_nBrightness endver=&quot;26206&quot; val=&quot;0&quot;/&gt;&lt;/elem&gt;&lt;elem m_fUsage=&quot;3.24039924103047740495E-03&quot;&gt;&lt;m_msothmcolidx val=&quot;0&quot;/&gt;&lt;m_rgb r=&quot;52&quot; g=&quot;B9&quot; b=&quot;E9&quot;/&gt;&lt;m_nBrightness endver=&quot;26206&quot; val=&quot;0&quot;/&gt;&lt;/elem&gt;&lt;elem m_fUsage=&quot;2.82030608415757616178E-03&quot;&gt;&lt;m_msothmcolidx val=&quot;0&quot;/&gt;&lt;m_rgb r=&quot;00&quot; g=&quot;43&quot; b=&quot;7B&quot;/&gt;&lt;m_nBrightness endver=&quot;26206&quot; val=&quot;0&quot;/&gt;&lt;/elem&gt;&lt;elem m_fUsage=&quot;2.00429427349981198817E-03&quot;&gt;&lt;m_msothmcolidx val=&quot;0&quot;/&gt;&lt;m_rgb r=&quot;01&quot; g=&quot;42&quot; b=&quot;92&quot;/&gt;&lt;m_nBrightness endver=&quot;26206&quot; val=&quot;0&quot;/&gt;&lt;/elem&gt;&lt;elem m_fUsage=&quot;1.35317325610436779704E-03&quot;&gt;&lt;m_msothmcolidx val=&quot;0&quot;/&gt;&lt;m_rgb r=&quot;46&quot; g=&quot;64&quot; b=&quot;A2&quot;/&gt;&lt;m_nBrightness endver=&quot;26206&quot; val=&quot;0&quot;/&gt;&lt;/elem&gt;&lt;elem m_fUsage=&quot;3.69988485035150141671E-04&quot;&gt;&lt;m_msothmcolidx val=&quot;0&quot;/&gt;&lt;m_rgb r=&quot;4F&quot; g=&quot;81&quot; b=&quot;BD&quot;/&gt;&lt;m_nBrightness endver=&quot;26206&quot; val=&quot;0&quot;/&gt;&lt;/elem&gt;&lt;elem m_fUsage=&quot;8.98088873760799022514E-05&quot;&gt;&lt;m_msothmcolidx val=&quot;0&quot;/&gt;&lt;m_rgb r=&quot;1F&quot; g=&quot;49&quot; b=&quot;7D&quot;/&gt;&lt;m_nBrightness endver=&quot;26206&quot; val=&quot;0&quot;/&gt;&lt;/elem&gt;&lt;elem m_fUsage=&quot;7.29464292477356455514E-07&quot;&gt;&lt;m_msothmcolidx val=&quot;0&quot;/&gt;&lt;m_rgb r=&quot;D4&quot; g=&quot;D4&quot; b=&quot;D4&quot;/&gt;&lt;m_nBrightness endver=&quot;26206&quot; val=&quot;0&quot;/&gt;&lt;/elem&gt;&lt;elem m_fUsage=&quot;7.16418315469270329165E-09&quot;&gt;&lt;m_msothmcolidx val=&quot;0&quot;/&gt;&lt;m_rgb r=&quot;00&quot; g=&quot;B0&quot; b=&quot;50&quot;/&gt;&lt;m_nBrightness endver=&quot;26206&quot; val=&quot;0&quot;/&gt;&lt;/elem&gt;&lt;elem m_fUsage=&quot;8.70997420821650057810E-10&quot;&gt;&lt;m_msothmcolidx val=&quot;0&quot;/&gt;&lt;m_rgb r=&quot;82&quot; g=&quot;AA&quot; b=&quot;E8&quot;/&gt;&lt;m_nBrightness endver=&quot;26206&quot; val=&quot;0&quot;/&gt;&lt;/elem&gt;&lt;elem m_fUsage=&quot;2.85616171945817113974E-14&quot;&gt;&lt;m_msothmcolidx val=&quot;0&quot;/&gt;&lt;m_rgb r=&quot;00&quot; g=&quot;D2&quot; b=&quot;C8&quot;/&gt;&lt;m_nBrightness endver=&quot;26206&quot; val=&quot;0&quot;/&gt;&lt;/elem&gt;&lt;elem m_fUsage=&quot;1.01750276321665447622E-17&quot;&gt;&lt;m_msothmcolidx val=&quot;0&quot;/&gt;&lt;m_rgb r=&quot;64&quot; g=&quot;99&quot; b=&quot;D9&quot;/&gt;&lt;m_nBrightness endver=&quot;26206&quot; val=&quot;0&quot;/&gt;&lt;/elem&gt;&lt;elem m_fUsage=&quot;1.74787177325439934730E-24&quot;&gt;&lt;m_msothmcolidx val=&quot;0&quot;/&gt;&lt;m_rgb r=&quot;00&quot; g=&quot;B8&quot; b=&quot;B0&quot;/&gt;&lt;m_nBrightness endver=&quot;26206&quot; val=&quot;0&quot;/&gt;&lt;/elem&gt;&lt;elem m_fUsage=&quot;8.28381479125572744332E-27&quot;&gt;&lt;m_msothmcolidx val=&quot;0&quot;/&gt;&lt;m_rgb r=&quot;01&quot; g=&quot;4B&quot; b=&quot;A7&quot;/&gt;&lt;m_nBrightness endver=&quot;26206&quot; val=&quot;0&quot;/&gt;&lt;/elem&gt;&lt;elem m_fUsage=&quot;7.45543331213015469899E-27&quot;&gt;&lt;m_msothmcolidx val=&quot;0&quot;/&gt;&lt;m_rgb r=&quot;01&quot; g=&quot;39&quot; b=&quot;73&quot;/&gt;&lt;m_nBrightness endver=&quot;26206&quot; val=&quot;0&quot;/&gt;&lt;/elem&gt;&lt;elem m_fUsage=&quot;6.70988998091713908559E-27&quot;&gt;&lt;m_msothmcolidx val=&quot;0&quot;/&gt;&lt;m_rgb r=&quot;01&quot; g=&quot;3E&quot; b=&quot;87&quot;/&gt;&lt;m_nBrightness endver=&quot;26206&quot; val=&quot;0&quot;/&gt;&lt;/elem&gt;&lt;elem m_fUsage=&quot;3.20931957721372772414E-27&quot;&gt;&lt;m_msothmcolidx val=&quot;0&quot;/&gt;&lt;m_rgb r=&quot;82&quot; g=&quot;AA&quot; b=&quot;E3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6_SOGAZ1eng">
  <a:themeElements>
    <a:clrScheme name="Другая 1">
      <a:dk1>
        <a:sysClr val="windowText" lastClr="000000"/>
      </a:dk1>
      <a:lt1>
        <a:sysClr val="window" lastClr="FFFFFF"/>
      </a:lt1>
      <a:dk2>
        <a:srgbClr val="1E0A5A"/>
      </a:dk2>
      <a:lt2>
        <a:srgbClr val="F2F2F2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B0F0"/>
      </a:hlink>
      <a:folHlink>
        <a:srgbClr val="8064A2"/>
      </a:folHlink>
    </a:clrScheme>
    <a:fontScheme name="2_СОГАЗнов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3D8D82F468929479DC44FAEDC2C66DB" ma:contentTypeVersion="0" ma:contentTypeDescription="Создание документа." ma:contentTypeScope="" ma:versionID="d5e1e565cbdeb6e9b502dd5add307b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40ED11-0AAB-478C-B818-D82C89A4B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B6C9CB-0F31-43C0-BE00-F1B8AC691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FC8A10-A324-46D8-BC34-88B6BE389FED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104400</TotalTime>
  <Words>781</Words>
  <Application>Microsoft Office PowerPoint</Application>
  <PresentationFormat>Произвольный</PresentationFormat>
  <Paragraphs>49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Stratos Regular</vt:lpstr>
      <vt:lpstr>Verdana</vt:lpstr>
      <vt:lpstr>Wingdings</vt:lpstr>
      <vt:lpstr>46_SOGAZ1eng</vt:lpstr>
      <vt:lpstr>1_Специальное оформление</vt:lpstr>
      <vt:lpstr>Специальное оформление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BrandStudio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Sogaz</dc:title>
  <dc:creator>BrandStudio;Dronov.Evgeny@sogaz.ru</dc:creator>
  <cp:lastModifiedBy>Ягодина Олеся Николаевна</cp:lastModifiedBy>
  <cp:revision>8682</cp:revision>
  <cp:lastPrinted>2019-12-04T17:49:18Z</cp:lastPrinted>
  <dcterms:created xsi:type="dcterms:W3CDTF">2003-12-10T15:59:46Z</dcterms:created>
  <dcterms:modified xsi:type="dcterms:W3CDTF">2025-07-18T10:23:48Z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0x010100B3D8D82F468929479DC44FAEDC2C66DB</vt:lpwstr>
  </property>
</Properties>
</file>