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9" r:id="rId2"/>
    <p:sldId id="275" r:id="rId3"/>
    <p:sldId id="301" r:id="rId4"/>
    <p:sldId id="291" r:id="rId5"/>
    <p:sldId id="315" r:id="rId6"/>
    <p:sldId id="316" r:id="rId7"/>
    <p:sldId id="317" r:id="rId8"/>
    <p:sldId id="318" r:id="rId9"/>
    <p:sldId id="295" r:id="rId10"/>
    <p:sldId id="319" r:id="rId11"/>
    <p:sldId id="323" r:id="rId12"/>
    <p:sldId id="290" r:id="rId13"/>
    <p:sldId id="310" r:id="rId14"/>
    <p:sldId id="276" r:id="rId1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FBC3C98-D9C7-4371-869C-3931A65E37C1}">
          <p14:sldIdLst>
            <p14:sldId id="279"/>
            <p14:sldId id="275"/>
            <p14:sldId id="301"/>
            <p14:sldId id="291"/>
            <p14:sldId id="315"/>
            <p14:sldId id="316"/>
            <p14:sldId id="317"/>
            <p14:sldId id="318"/>
            <p14:sldId id="295"/>
            <p14:sldId id="319"/>
            <p14:sldId id="323"/>
            <p14:sldId id="290"/>
            <p14:sldId id="310"/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FF3300"/>
    <a:srgbClr val="F6C4B6"/>
    <a:srgbClr val="0066FF"/>
    <a:srgbClr val="902B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55" autoAdjust="0"/>
    <p:restoredTop sz="99770" autoAdjust="0"/>
  </p:normalViewPr>
  <p:slideViewPr>
    <p:cSldViewPr snapToGrid="0">
      <p:cViewPr varScale="1">
        <p:scale>
          <a:sx n="112" d="100"/>
          <a:sy n="112" d="100"/>
        </p:scale>
        <p:origin x="67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r">
              <a:defRPr sz="1200"/>
            </a:lvl1pPr>
          </a:lstStyle>
          <a:p>
            <a:fld id="{B924B84C-62B5-4721-B708-281F84E4E232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22" tIns="46561" rIns="93122" bIns="4656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3122" tIns="46561" rIns="93122" bIns="4656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r">
              <a:defRPr sz="1200"/>
            </a:lvl1pPr>
          </a:lstStyle>
          <a:p>
            <a:fld id="{8A4946D2-6C7C-4CEB-88E1-D6E1E6E350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700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946D2-6C7C-4CEB-88E1-D6E1E6E3501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388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81A61-2CB0-4BDA-B9F7-5FEA2EE49BE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058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946D2-6C7C-4CEB-88E1-D6E1E6E35015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507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946D2-6C7C-4CEB-88E1-D6E1E6E3501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189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60D8B4-3710-46DE-8980-435D1F2B03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B889345-925D-4AF0-BF0E-EDD2139235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7E9D233-160A-4CCC-A8AD-70BC5972F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5AEB02-1CA4-403C-9A92-CC4C05B13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91F6B9-289D-403C-B224-EF3C4EDDC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75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8F994A-898A-458E-A713-5B821CB47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F26A6A9-7F18-4F64-9900-B2A585910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037C37-B636-4A98-9E6A-9E918386B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639247-6380-4A9F-8CA4-9EEA670CB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13C4CA-828E-430E-BD10-4F107E354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74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EBD3FFE-3FF2-40BE-A46A-01B10A9A4F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C9AF660-808C-4F11-AECB-86C20DA4E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806FC2-5CFE-4D93-8569-8FCAEDD5A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81E991-5B7E-4289-BF9E-36983EE2A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7DC419-BD27-4AFE-978C-327D5DA1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787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26B0CB-0AD7-4B38-BDAF-91AC132AF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06BBC4-AE29-472B-A705-A66142747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4CE120-604D-41CB-904B-27683EC89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2F4311-44E3-4EA0-A1D9-2D099C085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650FF6-0E4B-4E9E-B4E6-93A89D740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1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99775E-6FA5-4E7F-82CA-777DB2E25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3D50C9-D933-4B3D-9903-9571C20CF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41C1F-9459-47A2-BBBC-9D4754EA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A40443-8752-410D-A5B3-2F759F9D7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D68C5D-030D-45D4-A19E-6F058DF0F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73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AF271E-BE32-4A0A-852C-D2951F009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A3EA77-B87E-4520-93E5-3514C2920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43581D-041F-48B1-B483-E5FEF10EF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76C2A0-19CF-492C-B9C0-4D4AB85FB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1B6C694-B697-4395-A66F-95F6A13E0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422B0C-7481-437E-88FB-50A3D2794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00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6ECDE1-6E55-43C4-919C-3E961D5CE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55140C-8BFF-46D3-BBAB-9BD5133B3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3D1E66E-CFD3-4688-9A0A-229E3FF3CB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6A22FBE-7392-4529-AAFD-3620CFF53A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C06AFE-2DEC-40CB-8865-8292F6EB40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2DB802B-2B09-4D2E-B54C-F8D167E29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0C5118F-796E-45FF-B534-5247894CF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94DE8E0-8804-4CE7-B9B4-95980B51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398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454CCC-B98B-447D-98E0-A5C826AC3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CF46892-7BAB-4440-A250-0B878EBDE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7E37433-A6B6-434E-A775-6B248216F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ED77F37-48BC-4111-B53A-B8F3DA41B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62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D983556-72DD-4485-881C-FCFF0D41E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DBD2D3C-A530-4158-BB6C-44794173D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387312D-1E49-4FE8-B6C7-82988F4F4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507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C2C30D-5453-4FB9-A247-C6C4260DD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AE5431-1B13-454A-921E-8CD604401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26C8ED7-404D-420A-944C-D7BF99C496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FBF2CF0-7790-42F0-A9A9-8A6D1D821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E86FA23-1CF6-4625-B2F9-D3727267E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41EB0C3-2F92-43A3-AE1D-EC71B6ADF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903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A7883-BBDF-44B6-B82F-87EB6B1E1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4F56ABA-BD7E-4874-B069-1232F9001E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3401ED7-2D8E-4CE1-89E2-2AD178005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BB9ACC4-277F-43BF-8A63-305B0342C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400C27D-0CBE-4687-A425-453187D44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4BD4230-5E26-498F-B54B-034EE4396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81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869926-3DF7-46AC-82ED-8C20905CD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5FF8C73-C5D1-4F22-A058-8A372DC6E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DD85C7-7F9A-4EA0-9D18-FCE1A24D90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D1271-0B20-44E0-8717-7A378BDD71E6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B220C0-3C7D-4ED2-BD99-CC5473B6FA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997B93-EC6E-44A6-A03D-734F311FB8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930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5AE002-10D1-4EAC-BE50-40A1AE919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33" y="327991"/>
            <a:ext cx="10479157" cy="844827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r>
              <a:rPr lang="ru-RU" sz="2400" kern="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Территориальный фонд обязательного медицинского страхования </a:t>
            </a:r>
            <a:r>
              <a:rPr lang="ru-RU" sz="2400" kern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Ленинградской области</a:t>
            </a:r>
            <a:endParaRPr lang="ru-RU" sz="2400" kern="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BF78B5A-26BB-488E-80AA-6CF6F99584AE}"/>
              </a:ext>
            </a:extLst>
          </p:cNvPr>
          <p:cNvSpPr/>
          <p:nvPr/>
        </p:nvSpPr>
        <p:spPr>
          <a:xfrm>
            <a:off x="1151906" y="1593130"/>
            <a:ext cx="10390910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altLang="ru-RU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выборочных опросов (анкетирования) застрахованных лиц  Ленинградской области </a:t>
            </a:r>
            <a:r>
              <a:rPr lang="ru-RU" altLang="ru-RU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реализации Приказа </a:t>
            </a:r>
            <a:r>
              <a:rPr lang="ru-RU" altLang="ru-RU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ФФОМС </a:t>
            </a:r>
            <a:r>
              <a:rPr lang="ru-RU" altLang="ru-RU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altLang="ru-RU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28.04.2023 </a:t>
            </a:r>
            <a:r>
              <a:rPr lang="ru-RU" altLang="ru-RU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altLang="ru-RU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 </a:t>
            </a:r>
            <a:r>
              <a:rPr lang="ru-RU" altLang="ru-RU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Методики </a:t>
            </a:r>
            <a:r>
              <a:rPr lang="ru-RU" altLang="ru-RU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проведения страховыми медицинскими организациями выборочного опроса (анкетирования) застрахованных по обязательному медицинскому страхованию лиц для оценки их удовлетворенности деятельностью медицинских организаций» </a:t>
            </a:r>
          </a:p>
          <a:p>
            <a:pPr algn="ctr"/>
            <a:r>
              <a:rPr lang="ru-RU" alt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апрель - июнь 2025 года</a:t>
            </a:r>
          </a:p>
        </p:txBody>
      </p:sp>
      <p:pic>
        <p:nvPicPr>
          <p:cNvPr id="5" name="Рисунок 4"/>
          <p:cNvPicPr/>
          <p:nvPr/>
        </p:nvPicPr>
        <p:blipFill>
          <a:blip r:embed="rId3"/>
          <a:stretch>
            <a:fillRect/>
          </a:stretch>
        </p:blipFill>
        <p:spPr>
          <a:xfrm>
            <a:off x="799070" y="327991"/>
            <a:ext cx="781953" cy="844827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 flipV="1">
            <a:off x="427810" y="5819870"/>
            <a:ext cx="11281260" cy="24936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9C90DE6-9ECD-4778-9EC9-F25414515747}"/>
              </a:ext>
            </a:extLst>
          </p:cNvPr>
          <p:cNvSpPr/>
          <p:nvPr/>
        </p:nvSpPr>
        <p:spPr>
          <a:xfrm>
            <a:off x="4061670" y="6135777"/>
            <a:ext cx="326454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29.08.2025 г</a:t>
            </a:r>
            <a:endParaRPr lang="ru-RU" sz="1400" b="1" dirty="0">
              <a:solidFill>
                <a:srgbClr val="0066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91768" y="5910017"/>
            <a:ext cx="35573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dirty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</a:t>
            </a:r>
            <a:r>
              <a:rPr lang="ru-RU" sz="1400" dirty="0" smtClean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ОККМП и ЗПЗ </a:t>
            </a:r>
            <a:r>
              <a:rPr lang="ru-RU" sz="1400" dirty="0" smtClean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ДООМС  </a:t>
            </a:r>
            <a:r>
              <a:rPr lang="ru-RU" sz="1400" dirty="0" smtClean="0">
                <a:solidFill>
                  <a:srgbClr val="4472C4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С.И. Рабочий</a:t>
            </a:r>
            <a:endParaRPr lang="ru-RU" sz="1400" dirty="0">
              <a:solidFill>
                <a:srgbClr val="4472C4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51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1301578" y="214184"/>
            <a:ext cx="10264346" cy="774358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проведения выборочных опросов (анкетирования) застрахованных лиц  за 1 кв. 2025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819" y="147666"/>
            <a:ext cx="837836" cy="869334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87394" y="1079157"/>
          <a:ext cx="9770075" cy="4636273"/>
        </p:xfrm>
        <a:graphic>
          <a:graphicData uri="http://schemas.openxmlformats.org/drawingml/2006/table">
            <a:tbl>
              <a:tblPr/>
              <a:tblGrid>
                <a:gridCol w="444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01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53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512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603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№</a:t>
                      </a:r>
                    </a:p>
                    <a:p>
                      <a:pPr algn="ctr" fontAlgn="ctr"/>
                      <a:r>
                        <a:rPr lang="ru-RU" sz="10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/</a:t>
                      </a:r>
                      <a:r>
                        <a:rPr lang="ru-RU" sz="10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477" marR="6477" marT="6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МО</a:t>
                      </a:r>
                    </a:p>
                  </a:txBody>
                  <a:tcPr marL="6477" marR="6477" marT="6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Средний размер удовлетворенности по всем параметрам анкеты, %</a:t>
                      </a:r>
                    </a:p>
                  </a:txBody>
                  <a:tcPr marL="7621" marR="7621" marT="76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Средний размер удовлетворенности по всем параметрам анкеты, %</a:t>
                      </a:r>
                    </a:p>
                  </a:txBody>
                  <a:tcPr marL="7621" marR="7621" marT="76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Наличие  проведения опросов </a:t>
                      </a:r>
                    </a:p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за 6 </a:t>
                      </a:r>
                      <a:r>
                        <a:rPr lang="ru-RU" sz="9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мес</a:t>
                      </a:r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2025</a:t>
                      </a:r>
                    </a:p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(«+» - проводились опросы</a:t>
                      </a:r>
                    </a:p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«-» - не проводились опросы)</a:t>
                      </a:r>
                      <a:endParaRPr lang="ru-RU" sz="9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1" marR="7621" marT="76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1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кв. 2025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кв. 2025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6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ФГБУЗ ЦМСЧ № 38 ФМБА РОССИИ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"БОКСИТОГОРСКАЯ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ЛОКБ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"ВЫБОРГСКИЙ РОДДОМ"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97,4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"ВОЛОСОВСКАЯ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"ГАТЧИНСКАЯ КМБ"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88,1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98,1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"ВОЛХОВСКАЯ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"ВСЕВОЛОЖСКАЯ КМБ"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82,4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"ЛОМОНОСОВСКАЯ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"ВЫБОРГСКАЯ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"КИРОВСКАЯ КМБ"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79,2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 ЛО "СЕРТОЛОВСКАЯ ГБ"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"ПРИМОРСКАЯ РБ"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"КИНГИСЕППСКАЯ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94,8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"КИРИШСКАЯ КМБ"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93,1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55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"ТОСНЕНСКАЯ КМБ"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97,6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"ТОКСОВСКАЯ КМБ"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79,4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"ЛУЖСКАЯ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93,3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"СПК "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XXI </a:t>
                      </a: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Век"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"ЛОДЕЙНОПОЛЬСКАЯ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"ПОДПОРОЖСКАЯ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76,5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ГБУЗ ЛО "РОЩИНСКАЯ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1301578" y="214184"/>
            <a:ext cx="10264346" cy="774358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проведения выборочных опросов (анкетирования) застрахованных лиц  за 1 кв. 2025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819" y="147666"/>
            <a:ext cx="837836" cy="869334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29731" y="1227430"/>
          <a:ext cx="10412625" cy="3051811"/>
        </p:xfrm>
        <a:graphic>
          <a:graphicData uri="http://schemas.openxmlformats.org/drawingml/2006/table">
            <a:tbl>
              <a:tblPr/>
              <a:tblGrid>
                <a:gridCol w="569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4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2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1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31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943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№</a:t>
                      </a:r>
                    </a:p>
                    <a:p>
                      <a:pPr algn="ctr" fontAlgn="ctr"/>
                      <a:r>
                        <a:rPr lang="ru-RU" sz="10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/</a:t>
                      </a:r>
                      <a:r>
                        <a:rPr lang="ru-RU" sz="10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477" marR="6477" marT="6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МО</a:t>
                      </a:r>
                    </a:p>
                  </a:txBody>
                  <a:tcPr marL="6477" marR="6477" marT="64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Средний размер удовлетворенности по всем параметрам анкеты, %</a:t>
                      </a:r>
                    </a:p>
                  </a:txBody>
                  <a:tcPr marL="7621" marR="7621" marT="76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Средний размер удовлетворенности по всем параметрам анкеты, %</a:t>
                      </a:r>
                    </a:p>
                  </a:txBody>
                  <a:tcPr marL="7621" marR="7621" marT="76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Наличие  проведения опросов </a:t>
                      </a:r>
                    </a:p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за 6 </a:t>
                      </a:r>
                      <a:r>
                        <a:rPr lang="ru-RU" sz="9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мес</a:t>
                      </a:r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2025</a:t>
                      </a:r>
                    </a:p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(«+» - проводились опросы</a:t>
                      </a:r>
                    </a:p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«-» - не проводились опросы)</a:t>
                      </a:r>
                      <a:endParaRPr lang="ru-RU" sz="9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1" marR="7621" marT="76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6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кв. 2025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кв. 2025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6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ГБУЗ ЛО "СЛАНЦЕВСКАЯ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88,2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"ТИХВИНСКАЯ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ЛЕНОБЛЦЕНТР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"ПРИОЗЕРСКАЯ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"ММЦ ВТ"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ЛОПЦ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ММЦВЛ "ЗДОРОВЬЕ"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СПб ГУП "ПАССАЖИРАВТОТРАНС"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D0D0D"/>
                          </a:solidFill>
                          <a:latin typeface="Times New Roman"/>
                        </a:rPr>
                        <a:t>ООО "ЛДЦ МИБС"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ФГБОУ ВО СПБГПМУ МИНЗДРАВА РОССИИ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СПБ ГБУЗ "ГОРОДСКАЯ БОЛЬНИЦА" № 40"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"ЕВРОМЕД КЛИНИК"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ФГБУ "СПБ НИИФ" МИНЗДРАВА РОССИИ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3789"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 по ЛО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87,3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90,7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94271" y="4440196"/>
          <a:ext cx="11195222" cy="1227436"/>
        </p:xfrm>
        <a:graphic>
          <a:graphicData uri="http://schemas.openxmlformats.org/drawingml/2006/table">
            <a:tbl>
              <a:tblPr/>
              <a:tblGrid>
                <a:gridCol w="11195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27436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соответствии с ТП ОМС в ЛО (в рамках базовой) на 2025г. всего 35 </a:t>
                      </a: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медицинских организаций, распределенных по уровням/подуровням при оказании </a:t>
                      </a: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медицинской помощи в круглосуточном стационаре. </a:t>
                      </a:r>
                    </a:p>
                    <a:p>
                      <a:pPr marL="0" marR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6 </a:t>
                      </a: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мес. </a:t>
                      </a: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2025г</a:t>
                      </a: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 СМО провели выборочные опросы в </a:t>
                      </a: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 </a:t>
                      </a: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медицинских организациях</a:t>
                      </a: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6 медицинских организациях проведение 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опросов не осуществлялось.</a:t>
                      </a:r>
                    </a:p>
                  </a:txBody>
                  <a:tcPr marL="7452" marR="7452" marT="74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F25AE002-10D1-4EAC-BE50-40A1AE9198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71771" y="198357"/>
            <a:ext cx="10501925" cy="1124195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r>
              <a:rPr lang="ru-RU" sz="2800" kern="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Р Е Д Л О Ж Е Н И Я</a:t>
            </a:r>
            <a:r>
              <a:rPr lang="ru-RU" sz="2800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7050" y="1556426"/>
            <a:ext cx="1142082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1.Рекомендовать страховым медицинским организациям и медицинским организациям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провести совместную работу в медицинских организациях, где респонденты в ходе опроса выбрали ответы: «1» -абсолютно не удовлетворён; «2» - по большей части не удовлетворён; «3» - скорее не удовлетворён, с целью выявления и устранения причин, повлиявших на оценку удовлетворённости, а также для улучшения оказания медицинской помощи. </a:t>
            </a:r>
          </a:p>
          <a:p>
            <a:pPr algn="just"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2. Рекомендовать медицинским организациям по предложениям, сформированным по результатам опросов страховыми медицинскими организациями: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Усилить работу по обеспечению доступности первичной специализированной медико-санитарной медицинской помощи: метод служебных командировок в режиме ротации кадров.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 Рассмотреть возможность проведения выездных форм обслуживания населения.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 Принять меры по оснащению медицинской организации современным медицинским оборудованием.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Усилить работу по обеспечению доступности электронной записи на прием к врачам и специалистам и записи по телефону.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 Усилить работу по обеспечению доступности медицинской помощи для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маломобильных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групп населения в рамках мер социальной поддержки.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Организовать в часы работы медицинской организации с 08.00 до 20.00 в каждом врачебном кабинете присутствие медицинского работника, который  бы осуществлял прием.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 В случае отсутствия в медицинской организации необходимых специалистов и(или) методов обследования, осуществлять направление пациентов по договору с иной медицинской организацией с применением взаиморасчетов. </a:t>
            </a:r>
          </a:p>
          <a:p>
            <a:pPr lvl="0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427050" y="198356"/>
            <a:ext cx="1044721" cy="1124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86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2546" y="117987"/>
            <a:ext cx="10504318" cy="1121761"/>
          </a:xfrm>
          <a:prstGeom prst="rect">
            <a:avLst/>
          </a:prstGeom>
        </p:spPr>
      </p:pic>
      <p:pic>
        <p:nvPicPr>
          <p:cNvPr id="4" name="Рисунок 3"/>
          <p:cNvPicPr/>
          <p:nvPr/>
        </p:nvPicPr>
        <p:blipFill>
          <a:blip r:embed="rId3"/>
          <a:stretch>
            <a:fillRect/>
          </a:stretch>
        </p:blipFill>
        <p:spPr>
          <a:xfrm>
            <a:off x="357825" y="117987"/>
            <a:ext cx="1044721" cy="112419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42961" y="889844"/>
            <a:ext cx="1126390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3.Рекомендовать страховым медицинским организациям:</a:t>
            </a:r>
          </a:p>
          <a:p>
            <a:pPr marL="342900" indent="-342900" algn="just">
              <a:spcAft>
                <a:spcPts val="0"/>
              </a:spcAft>
              <a:buAutoNum type="arabicParenR"/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Осуществить выборочные опросы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во всех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медицинских организациях, оказывающих амбулаторную медицинскую помощи и медицинскую помощь в условиях круглосуточного стационара. </a:t>
            </a:r>
          </a:p>
          <a:p>
            <a:pPr marL="342900" indent="-342900" algn="just">
              <a:spcAft>
                <a:spcPts val="0"/>
              </a:spcAft>
            </a:pPr>
            <a:r>
              <a:rPr lang="ru-RU" sz="1600" smtClean="0">
                <a:latin typeface="Times New Roman" panose="02020603050405020304" pitchFamily="18" charset="0"/>
                <a:ea typeface="Calibri" panose="020F0502020204030204" pitchFamily="34" charset="0"/>
              </a:rPr>
              <a:t>2)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Согласно п. 7 Приказа ФФОМС № 76 по результатам опроса направлять предложения по оптимизации деятельности медицинских организаций для рассмотрения на заседаниях Координационных советов по защите прав застрахованных лиц по удовлетворенности деятельностью МО.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16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4. ТФОМС: </a:t>
            </a:r>
            <a:endParaRPr lang="ru-RU" sz="16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ежеквартально направлять материалы и предложения по реализации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Приказа ФФОМС № 76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на заседания Координационных советов по защите прав застрахованных лиц.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51150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66255" y="200384"/>
            <a:ext cx="609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</a:p>
        </p:txBody>
      </p:sp>
      <p:pic>
        <p:nvPicPr>
          <p:cNvPr id="1026" name="Picture 2" descr="https://ds04.infourok.ru/uploads/ex/0e62/0003b7e1-d54edba2/img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29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368965" y="1246414"/>
            <a:ext cx="11823035" cy="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/>
          <p:cNvPicPr/>
          <p:nvPr/>
        </p:nvPicPr>
        <p:blipFill>
          <a:blip r:embed="rId3"/>
          <a:stretch>
            <a:fillRect/>
          </a:stretch>
        </p:blipFill>
        <p:spPr>
          <a:xfrm>
            <a:off x="247325" y="198162"/>
            <a:ext cx="927425" cy="944838"/>
          </a:xfrm>
          <a:prstGeom prst="rect">
            <a:avLst/>
          </a:prstGeom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A0181D72-14F7-4FA9-9A9F-07DFF18A2FD4}"/>
              </a:ext>
            </a:extLst>
          </p:cNvPr>
          <p:cNvSpPr/>
          <p:nvPr/>
        </p:nvSpPr>
        <p:spPr>
          <a:xfrm>
            <a:off x="836062" y="1349828"/>
            <a:ext cx="10809514" cy="513409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buAutoNum type="arabicPeriod"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Федерального фонда обязательного медицинского страхования от 28.04.2023 № 76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Методики организации и проведения страховыми медицинскими организациями выборочного опроса (анкетирования) застрахованных по обязательному медицинскому страхованию лиц для оценки их удовлетворенности деятельностью медицинских организаций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Федерального фонда от 19.05.2023 № 00-10-30-06/7494 о реализации Приказа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28.04.2023 №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 с формированием отчетности по методике.</a:t>
            </a:r>
          </a:p>
          <a:p>
            <a:pPr marL="457200" indent="-457200" algn="just">
              <a:buFontTx/>
              <a:buAutoNum type="arabicPeriod"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Минздрава России от 28.02.2019 № 108н (ред. от 13.12.2022) «Об утверждении Правил обязательного медицинского страхования»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FontTx/>
              <a:buAutoNum type="arabicPeriod"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Ленинградской области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28 декабря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№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1022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Территориальной программе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гарантий бесплатного оказания гражданам медицинской помощи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Ленинградской области на 2025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и на плановый период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2027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годов».</a:t>
            </a:r>
          </a:p>
          <a:p>
            <a:pPr marL="457200" indent="-457200" algn="just">
              <a:buAutoNum type="arabicPeriod"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F25AE002-10D1-4EAC-BE50-40A1AE9198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74750" y="198438"/>
            <a:ext cx="10602913" cy="944562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r>
              <a:rPr lang="ru-RU" sz="2400" kern="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</a:t>
            </a:r>
            <a:endParaRPr lang="ru-RU" sz="2400" kern="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98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5989" y="1302707"/>
            <a:ext cx="10877811" cy="4897678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Выборочный опрос (анкетирование) проводится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целях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изучения удовлетворенности застрахованных лиц деятельностью медицинских организаций в сфере обязательного медицинского страхования.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Анкетирование проводится ежемесячно,  при этом, вид анкетирования может быть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очным (в МО)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заполнение опросного листа (анкеты) респондентом, когда он самостоятельно читает вопросы и ответы к ним и выбирает соответствующие его мнению ответы в присутствии страхового представителя; 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заочным (на сайте СМО с возможностью заполнения опросного листа (анкеты) в электронном виде и при телефонном опросе)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заполнение опросного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листа (анкеты) страховым представителем при телефонном опросе респондента, страховой представитель фиксирует ответы, при этом респондент на слух воспринимает вопросы и варианты ответов к ним, самостоятельно респондентом без присутствия страхового представителя.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Выборочный опрос проводится отдельно по амбулаторным условиям оказания медицинской помощи и в стационарных условиях согласно Анкеты об удовлетворенности застрахованного лица деятельностью медицинской организации по Методике организации и проведения СМО данного опроса, утвержденной приказом ФФОМС от 28.04.2023 г. № 76.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Выборка для опроса респондентов формируется по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полу (мужской, женский)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возрасту – три возрастные группы (по классификации ВОЗ): 18-44, 45-59, 60+ лет. Размер выборки составляет не менее 0,01% от количества застрахованных лиц в субъекте Российской Федерации.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Оценка уровня удовлетворенности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рассчитывается как соотношение числа респондентов, в ходе опроса выбравших ответы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«Скорее удовлетворен», «По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большей части удовлетворен» и «Абсолютно удовлетворен»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согласно опросных листов Анкет к общему числу респондентов, участвующих в опросе (анкетировании).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езультаты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выборочному опросу (анкетированию) по каждой медицинской организации ежемесячно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загружаются в Автоматизированную Систему Мониторинга Медицинской Статистики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ежеквартально передаются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Министерство Здравоохранения Российской Федерации.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Отдельно по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каждой медицинской организации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рассматриваются причины неудовлетворенности по медицинской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организации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условиям амбулаторной медицинской помощи и медицинской помощи в условиях стационара, при показателе удовлетворенности  менее 59%.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617839" y="198162"/>
            <a:ext cx="1161534" cy="944838"/>
          </a:xfrm>
          <a:prstGeom prst="rect">
            <a:avLst/>
          </a:prstGeom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F25AE002-10D1-4EAC-BE50-40A1AE9198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05232" y="198163"/>
            <a:ext cx="9648568" cy="944838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r>
              <a:rPr lang="ru-RU" sz="2400" kern="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ОПРОС ПРОВОДИТСЯ:</a:t>
            </a:r>
            <a:endParaRPr lang="ru-RU" sz="2400" kern="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45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6691" y="821594"/>
            <a:ext cx="11038703" cy="1633282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амбулаторным условиям оказания медицинской помощи  опрошено 395 застрахованных    в  19  медицинских организациях Ленинградской области.   </a:t>
            </a:r>
            <a:b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всех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медицинских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средний уровень удовлетворённости более 59%. Удовлетворены оказанной медицинской помощью 330 человек.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некоторым параметрам анкеты уровень удовлетворенности составил менее 59% у ГБУЗ ЛО «Тихвинская МБ» и ГБУЗ ЛО «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Приозерская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МБ». </a:t>
            </a:r>
            <a:b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b="1" dirty="0" smtClean="0">
                <a:solidFill>
                  <a:srgbClr val="333333"/>
                </a:solidFill>
                <a:latin typeface="Times New Roman"/>
              </a:rPr>
              <a:t/>
            </a:r>
            <a:br>
              <a:rPr lang="ru-RU" sz="1200" b="1" dirty="0" smtClean="0">
                <a:solidFill>
                  <a:srgbClr val="333333"/>
                </a:solidFill>
                <a:latin typeface="Times New Roman"/>
              </a:rPr>
            </a:b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643" y="180617"/>
            <a:ext cx="881448" cy="841321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25AE002-10D1-4EAC-BE50-40A1AE919830}"/>
              </a:ext>
            </a:extLst>
          </p:cNvPr>
          <p:cNvSpPr txBox="1">
            <a:spLocks/>
          </p:cNvSpPr>
          <p:nvPr/>
        </p:nvSpPr>
        <p:spPr>
          <a:xfrm>
            <a:off x="1639331" y="147666"/>
            <a:ext cx="10044226" cy="944838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r>
              <a:rPr lang="ru-RU" sz="2400" kern="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Удовлетворенность медицинской помощью в амбулаторных условиях </a:t>
            </a:r>
          </a:p>
          <a:p>
            <a:pPr algn="ctr"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r>
              <a:rPr lang="ru-RU" sz="2400" kern="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 квартал 2025 г. </a:t>
            </a:r>
            <a:endParaRPr lang="ru-RU" sz="2400" kern="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490981"/>
              </p:ext>
            </p:extLst>
          </p:nvPr>
        </p:nvGraphicFramePr>
        <p:xfrm>
          <a:off x="766118" y="1754658"/>
          <a:ext cx="10917438" cy="4576233"/>
        </p:xfrm>
        <a:graphic>
          <a:graphicData uri="http://schemas.openxmlformats.org/drawingml/2006/table">
            <a:tbl>
              <a:tblPr/>
              <a:tblGrid>
                <a:gridCol w="4304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3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0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82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06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медицинской организации (краткое)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число респондентов, </a:t>
                      </a:r>
                      <a:br>
                        <a:rPr lang="ru-RU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участвующих в опросе (анкетировании)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Средняя доля </a:t>
                      </a:r>
                      <a:r>
                        <a:rPr lang="ru-RU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уровня </a:t>
                      </a:r>
                      <a:r>
                        <a:rPr lang="ru-RU" sz="11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удовлетворенности </a:t>
                      </a: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всем параметрам анкеты, % </a:t>
                      </a:r>
                      <a:endParaRPr lang="ru-RU" sz="11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3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ГБУЗ ЛОПЦ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27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ООО "МЕДИУС И К"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i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664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ООО "ММЦ ВТ"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664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ФГБУЗ ЦМСЧ № 38 ФМБА РОССИИ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664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"ПРИМОРСКАЯ РБ"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96,7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664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ООО "ЛДЦ МИБС"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90,9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664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ООО "МЕДИЦЕНТР ЮЗ"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664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НЕФРОСОВЕТ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87,5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664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"РОЩИНСКАЯ 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83,5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43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"КИНГИСЕППСКАЯ 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83,3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3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"ТОКСОВСКАЯ КМБ"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83,1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3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"КИРИШСКАЯ КМБ"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81,9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43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ГБУЗ ЛО "ТОСНЕНСКАЯ КМБ"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75,6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43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ЛЕНОБЛЦЕНТР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72,7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43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"ПРИОЗЕРСКАЯ 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43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"ТИХВИНСКАЯ 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70,5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43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"ВЫБОРГСКИЙ РОДДОМ"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2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"СЛАНЦЕВСКАЯ 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66,7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43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ГБУЗ ЛО "ЛУЖСКАЯ 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21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Всего_амбулаторно</a:t>
                      </a:r>
                      <a:endParaRPr lang="ru-RU" sz="105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395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83,4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654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856" y="147666"/>
            <a:ext cx="810838" cy="841321"/>
          </a:xfrm>
          <a:prstGeom prst="rect">
            <a:avLst/>
          </a:prstGeom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F25AE002-10D1-4EAC-BE50-40A1AE919830}"/>
              </a:ext>
            </a:extLst>
          </p:cNvPr>
          <p:cNvSpPr txBox="1">
            <a:spLocks/>
          </p:cNvSpPr>
          <p:nvPr/>
        </p:nvSpPr>
        <p:spPr>
          <a:xfrm>
            <a:off x="1081694" y="147665"/>
            <a:ext cx="10599716" cy="841321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r>
              <a:rPr lang="ru-RU" sz="2400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низкой удовлетворенности застрахованных </a:t>
            </a:r>
          </a:p>
          <a:p>
            <a:pPr algn="ctr"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r>
              <a:rPr lang="ru-RU" sz="2400" kern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оказанием медицинской помощи в амбулаторных условиях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0197" y="1276866"/>
          <a:ext cx="11303768" cy="3307450"/>
        </p:xfrm>
        <a:graphic>
          <a:graphicData uri="http://schemas.openxmlformats.org/drawingml/2006/table">
            <a:tbl>
              <a:tblPr/>
              <a:tblGrid>
                <a:gridCol w="3095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0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28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43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60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87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04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154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325606"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Общее число респондентов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Число респондентов в ходе опроса, выбравших ответы: «4» - скорее удовлетворен; «5» - по большей части удовлетворен; «6» - абсолютно удовлетворен») </a:t>
                      </a:r>
                    </a:p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Всего, в т.ч.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скорее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по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большей части удовлетворен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абсолютно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Доля уровня удовлетворенности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Причины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ЛО «ТИХВИНСКАЯ МБ»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70,5%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31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100" b="0" i="0" u="none" strike="noStrike" dirty="0">
                          <a:solidFill>
                            <a:srgbClr val="3333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Оценка_удовлетворенности_сроками_ожидания_проведения_консультаций_врачей_специалистов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100" b="0" i="0" u="none" strike="noStrike" dirty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100" b="0" i="0" u="none" strike="noStrike" dirty="0" smtClean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r>
                        <a:rPr lang="ru-RU" sz="1100" b="0" i="0" u="none" strike="noStrike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100" b="0" i="0" u="none" strike="noStrike" dirty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100" b="0" i="0" u="none" strike="noStrike" dirty="0" smtClean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r>
                        <a:rPr lang="ru-RU" sz="1100" b="0" i="0" u="none" strike="noStrike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0" i="0" u="none" strike="noStrike" dirty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100" b="0" i="0" u="none" strike="noStrike" dirty="0" smtClean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r>
                        <a:rPr lang="ru-RU" sz="1100" b="0" i="0" u="none" strike="noStrike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0" i="0" u="none" strike="noStrike" dirty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100" b="0" i="0" u="none" strike="noStrike" dirty="0" smtClean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r>
                        <a:rPr lang="ru-RU" sz="1100" b="0" i="0" u="none" strike="noStrike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b="0" i="0" u="none" strike="noStrike" dirty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100" b="0" i="0" u="none" strike="noStrike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42,1</a:t>
                      </a:r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Длительный срок ожидания приема врачами специалистами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6076">
                <a:tc>
                  <a:txBody>
                    <a:bodyPr/>
                    <a:lstStyle/>
                    <a:p>
                      <a:pPr algn="ctr" rtl="0" fontAlgn="t"/>
                      <a:endParaRPr lang="ru-RU" sz="1100" b="1" i="0" u="none" strike="noStrike" dirty="0" smtClean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r>
                        <a:rPr lang="ru-RU" sz="1200" b="1" i="0" u="none" strike="noStrike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ГБУЗ ЛО «ПРИОЗЕРСКАЯ МБ»</a:t>
                      </a:r>
                      <a:endParaRPr lang="ru-RU" sz="1200" b="1" i="0" u="none" strike="noStrike" dirty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71%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702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100" b="0" i="0" u="none" strike="noStrike" dirty="0">
                          <a:solidFill>
                            <a:srgbClr val="3333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Оценка_удовлетворенности_сроками_ожидания_проведения_консультаций_врачей_специалистов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100" b="0" i="0" u="none" strike="noStrike" dirty="0" smtClean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r>
                        <a:rPr lang="ru-RU" sz="1100" b="0" i="0" u="none" strike="noStrike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100" b="0" i="0" u="none" strike="noStrike" dirty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100" b="0" i="0" u="none" strike="noStrike" dirty="0" smtClean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r>
                        <a:rPr lang="ru-RU" sz="1100" b="0" i="0" u="none" strike="noStrike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100" b="0" i="0" u="none" strike="noStrike" dirty="0" smtClean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r>
                        <a:rPr lang="ru-RU" sz="1100" b="0" i="0" u="none" strike="noStrike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100" b="0" i="0" u="none" strike="noStrike" dirty="0" smtClean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r>
                        <a:rPr lang="ru-RU" sz="1100" b="0" i="0" u="none" strike="noStrike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b="0" i="0" u="none" strike="noStrike" dirty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100" b="0" i="0" u="none" strike="noStrike" dirty="0" smtClean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r>
                        <a:rPr lang="ru-RU" sz="1100" b="0" i="0" u="none" strike="noStrike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100" b="0" i="0" u="none" strike="noStrike" dirty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100" b="0" i="0" u="none" strike="noStrike" dirty="0" smtClean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r>
                        <a:rPr lang="ru-RU" sz="1100" b="1" i="0" u="none" strike="noStrike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  <a:endParaRPr lang="ru-RU" sz="1100" b="1" i="0" u="none" strike="noStrike" dirty="0">
                        <a:solidFill>
                          <a:srgbClr val="33333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Длительный срок ожидания приема врачами специалистами</a:t>
                      </a:r>
                    </a:p>
                    <a:p>
                      <a:pPr algn="r" rtl="0" fontAlgn="t"/>
                      <a:endParaRPr lang="ru-RU" sz="11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06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2383" y="148282"/>
            <a:ext cx="10515600" cy="675502"/>
          </a:xfrm>
          <a:solidFill>
            <a:schemeClr val="accent5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проведения выборочных опросов (анкетирования) застрахованных лиц</a:t>
            </a:r>
            <a:b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1 кв. 2025 и  2 кв. 2025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856" y="147666"/>
            <a:ext cx="810838" cy="841321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94487" y="889693"/>
          <a:ext cx="9646509" cy="5976459"/>
        </p:xfrm>
        <a:graphic>
          <a:graphicData uri="http://schemas.openxmlformats.org/drawingml/2006/table">
            <a:tbl>
              <a:tblPr/>
              <a:tblGrid>
                <a:gridCol w="435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136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2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28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14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13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№</a:t>
                      </a:r>
                    </a:p>
                    <a:p>
                      <a:pPr algn="ctr" fontAlgn="ctr"/>
                      <a:r>
                        <a:rPr lang="ru-RU" sz="9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/</a:t>
                      </a:r>
                      <a:r>
                        <a:rPr lang="ru-RU" sz="9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МО</a:t>
                      </a:r>
                    </a:p>
                  </a:txBody>
                  <a:tcPr marL="7621" marR="7621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Средний размер удовлетворенности по всем параметрам анкеты, %</a:t>
                      </a:r>
                    </a:p>
                  </a:txBody>
                  <a:tcPr marL="7621" marR="7621" marT="76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Средний размер удовлетворенности по всем параметрам анкеты, %</a:t>
                      </a:r>
                    </a:p>
                    <a:p>
                      <a:pPr algn="ctr" fontAlgn="b"/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Наличие  проведения опросов</a:t>
                      </a:r>
                    </a:p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за 6 </a:t>
                      </a:r>
                      <a:r>
                        <a:rPr lang="ru-RU" sz="9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мес</a:t>
                      </a:r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2025</a:t>
                      </a:r>
                    </a:p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(«+» - проводились опросы</a:t>
                      </a:r>
                    </a:p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«-» - не проводились опросы)</a:t>
                      </a:r>
                      <a:endParaRPr lang="ru-RU" sz="9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1" marR="7621" marT="76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9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кв. 2025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кв. 2025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391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"БОКСИТОГОРСКАЯ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6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"СЕМЕЙНЫЙ ДОКТОР"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89,1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981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"ГАТЧИНСКАЯ КМБ"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981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"ВОЛХОВСКАЯ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981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"ВСЕВОЛОЖСКАЯ КМБ"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52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"ЛОМОНОСОВСКАЯ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 ЛО "СЕРТОЛОВСКАЯ ГБ"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4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"ВОЛОСОВСКАЯ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9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"КИРОВСКАЯ КМБ"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9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"ВЫБОРГСКАЯ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72,2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9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ФГБУЗ ЦМСЧ № 38 ФМБА РОССИИ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89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"ПРИМОРСКАЯ РБ"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96,7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00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"МЕДИЦЕНТР ЮЗ"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96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D0D0D"/>
                          </a:solidFill>
                          <a:latin typeface="Times New Roman"/>
                        </a:rPr>
                        <a:t>ООО "МЕДИУС И К"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9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НЕФРОСОВЕТ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28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"ВЫБОРГСКИЙ РОДДОМ"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28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"КИНГИСЕППСКАЯ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42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"КИРИШСКАЯ КМБ"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4981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"ТОСНЕНСКАЯ КМБ"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75,6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24981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"ТОКСОВСКАЯ КМБ"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24981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"ЛУЖСКАЯ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26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D0D0D"/>
                          </a:solidFill>
                          <a:latin typeface="Times New Roman"/>
                        </a:rPr>
                        <a:t>ООО "ЛДЦ МИБС"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93610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ГБУЗ ЛО "РОЩИНСКАЯ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8282"/>
            <a:ext cx="10515600" cy="675502"/>
          </a:xfrm>
          <a:solidFill>
            <a:schemeClr val="accent5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проведения выборочных опросов (анкетирования) застрахованных лиц</a:t>
            </a:r>
            <a:b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1 кв. 2025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856" y="147666"/>
            <a:ext cx="810838" cy="841321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44842" y="887899"/>
          <a:ext cx="10972801" cy="5542626"/>
        </p:xfrm>
        <a:graphic>
          <a:graphicData uri="http://schemas.openxmlformats.org/drawingml/2006/table">
            <a:tbl>
              <a:tblPr/>
              <a:tblGrid>
                <a:gridCol w="513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77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3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80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84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832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№</a:t>
                      </a:r>
                    </a:p>
                    <a:p>
                      <a:pPr algn="ctr" fontAlgn="ctr"/>
                      <a:r>
                        <a:rPr lang="ru-RU" sz="9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/</a:t>
                      </a:r>
                      <a:r>
                        <a:rPr lang="ru-RU" sz="9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МО</a:t>
                      </a:r>
                    </a:p>
                  </a:txBody>
                  <a:tcPr marL="7621" marR="7621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Средний размер удовлетворенности по всем параметрам анкеты, %</a:t>
                      </a:r>
                    </a:p>
                  </a:txBody>
                  <a:tcPr marL="7621" marR="7621" marT="76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Средний размер удовлетворенности по всем параметрам анкеты, %</a:t>
                      </a:r>
                    </a:p>
                  </a:txBody>
                  <a:tcPr marL="7621" marR="7621" marT="76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Наличие  проведения опросов  </a:t>
                      </a:r>
                    </a:p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 6 </a:t>
                      </a:r>
                      <a:r>
                        <a:rPr lang="ru-RU" sz="9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мес</a:t>
                      </a:r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2025</a:t>
                      </a:r>
                    </a:p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(«+» - проводились опросы</a:t>
                      </a:r>
                    </a:p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«-» - не проводились опросы)</a:t>
                      </a:r>
                      <a:endParaRPr lang="ru-RU" sz="9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1" marR="7621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кв. 2025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кв. 2025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6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ГБУЗ ЛО "СЛАНЦЕВСКАЯ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66,7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6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"ТИХВИНСКАЯ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6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ЛЕНОБЛЦЕНТР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8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"ПРИОЗЕРСКАЯ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91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D0D0D"/>
                          </a:solidFill>
                          <a:latin typeface="Times New Roman"/>
                        </a:rPr>
                        <a:t>28</a:t>
                      </a:r>
                      <a:endParaRPr lang="ru-RU" sz="1000" b="0" i="0" u="none" strike="noStrike" dirty="0">
                        <a:solidFill>
                          <a:srgbClr val="0D0D0D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"ММЦ ВТ"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5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D0D0D"/>
                          </a:solidFill>
                          <a:latin typeface="Times New Roman"/>
                        </a:rPr>
                        <a:t>29</a:t>
                      </a:r>
                      <a:endParaRPr lang="ru-RU" sz="1000" b="0" i="0" u="none" strike="noStrike" dirty="0">
                        <a:solidFill>
                          <a:srgbClr val="0D0D0D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ГБУЗ ЛОПЦ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+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5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D0D0D"/>
                          </a:solidFill>
                          <a:latin typeface="Times New Roman"/>
                        </a:rPr>
                        <a:t>30</a:t>
                      </a:r>
                      <a:endParaRPr lang="ru-RU" sz="1000" b="0" i="0" u="none" strike="noStrike" dirty="0">
                        <a:solidFill>
                          <a:srgbClr val="0D0D0D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ГАУЗ ЛО "КИРИШСКАЯ СП"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74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D0D0D"/>
                          </a:solidFill>
                          <a:latin typeface="Times New Roman"/>
                        </a:rPr>
                        <a:t>31</a:t>
                      </a:r>
                      <a:endParaRPr lang="ru-RU" sz="1000" b="0" i="0" u="none" strike="noStrike" dirty="0">
                        <a:solidFill>
                          <a:srgbClr val="0D0D0D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ООО "МЕДМИГСЕРВИС"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36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D0D0D"/>
                          </a:solidFill>
                          <a:latin typeface="Times New Roman"/>
                        </a:rPr>
                        <a:t>32</a:t>
                      </a:r>
                      <a:endParaRPr lang="ru-RU" sz="1000" b="0" i="0" u="none" strike="noStrike" dirty="0">
                        <a:solidFill>
                          <a:srgbClr val="0D0D0D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D0D0D"/>
                          </a:solidFill>
                          <a:latin typeface="Times New Roman"/>
                        </a:rPr>
                        <a:t>ООО "МЕДЭКСПЕРТ"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05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D0D0D"/>
                          </a:solidFill>
                          <a:latin typeface="Times New Roman"/>
                        </a:rPr>
                        <a:t>33</a:t>
                      </a:r>
                      <a:endParaRPr lang="ru-RU" sz="1000" b="0" i="0" u="none" strike="noStrike" dirty="0">
                        <a:solidFill>
                          <a:srgbClr val="0D0D0D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D0D0D"/>
                          </a:solidFill>
                          <a:latin typeface="Times New Roman"/>
                        </a:rPr>
                        <a:t>ООО "МАРТ"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59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D0D0D"/>
                          </a:solidFill>
                          <a:latin typeface="Times New Roman"/>
                        </a:rPr>
                        <a:t>34</a:t>
                      </a:r>
                      <a:endParaRPr lang="ru-RU" sz="1000" b="0" i="0" u="none" strike="noStrike" dirty="0">
                        <a:solidFill>
                          <a:srgbClr val="0D0D0D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D0D0D"/>
                          </a:solidFill>
                          <a:latin typeface="Times New Roman"/>
                        </a:rPr>
                        <a:t>ООО "АЙ-КЛИНИК ПЕТЕРГОФ"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05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D0D0D"/>
                          </a:solidFill>
                          <a:latin typeface="Times New Roman"/>
                        </a:rPr>
                        <a:t>35</a:t>
                      </a:r>
                      <a:endParaRPr lang="ru-RU" sz="1000" b="0" i="0" u="none" strike="noStrike" dirty="0">
                        <a:solidFill>
                          <a:srgbClr val="0D0D0D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D0D0D"/>
                          </a:solidFill>
                          <a:latin typeface="Times New Roman"/>
                        </a:rPr>
                        <a:t>ООО "МЕДИЦИНСКИЙ ЦЕНТР НА МАНЕЖНОМ"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05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ООО "КТ КУПЧИНО"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82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ООО "КЛИНИКА ДОКТОРА ОНИЩЕНКО"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68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АО "АДМИРАЛТЕЙСКИЕ ВЕРФИ"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51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ПОЛИКЛИНИКА № 4 ФТС РОССИИ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41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ЧУЗ "КБ "РЖД-МЕДИЦИНА" Г. САНКТ-ПЕТЕРБУРГА"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10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ООО "ЭМСИПИ-МЕДИКЕЙР"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10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ООО "Б.БРАУН АВИТУМ РУССЛАНД КЛИНИКС"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10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ЧУ "ЦД "ПАРАЦЕЛЬС"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10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ООО "ЦЕНТРЫ ДИАЛИЗА "АВИЦЕННА"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10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ООО "НЕФРОЛАЙН-КАРЕЛИЯ"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10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СПб ГУП "ПАССАЖИРАВТОТРАНС"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10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ФГБУ "СПБ НИИ ЛОР" МИНЗДРАВА РОССИИ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8282"/>
            <a:ext cx="10768914" cy="675502"/>
          </a:xfrm>
          <a:solidFill>
            <a:schemeClr val="accent5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проведения выборочных опросов (анкетирования) застрахованных лиц</a:t>
            </a:r>
            <a:b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2 кв. 2025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856" y="147666"/>
            <a:ext cx="810838" cy="841321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301578" y="1046204"/>
          <a:ext cx="9704174" cy="1975375"/>
        </p:xfrm>
        <a:graphic>
          <a:graphicData uri="http://schemas.openxmlformats.org/drawingml/2006/table">
            <a:tbl>
              <a:tblPr/>
              <a:tblGrid>
                <a:gridCol w="427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1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74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85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185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656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№</a:t>
                      </a:r>
                    </a:p>
                    <a:p>
                      <a:pPr algn="ctr" fontAlgn="ctr"/>
                      <a:r>
                        <a:rPr lang="ru-RU" sz="9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/</a:t>
                      </a:r>
                      <a:r>
                        <a:rPr lang="ru-RU" sz="9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МО</a:t>
                      </a:r>
                    </a:p>
                  </a:txBody>
                  <a:tcPr marL="7621" marR="7621" marT="76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Средний размер удовлетворенности по всем параметрам анкеты, %</a:t>
                      </a:r>
                    </a:p>
                  </a:txBody>
                  <a:tcPr marL="7621" marR="7621" marT="76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Средний размер удовлетворенности по всем параметрам анкеты, %</a:t>
                      </a:r>
                    </a:p>
                  </a:txBody>
                  <a:tcPr marL="7621" marR="7621" marT="76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Наличие  проведения опросов </a:t>
                      </a:r>
                    </a:p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за 6 </a:t>
                      </a:r>
                      <a:r>
                        <a:rPr lang="ru-RU" sz="9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мес</a:t>
                      </a:r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2025</a:t>
                      </a:r>
                    </a:p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(«+» - проводились опросы</a:t>
                      </a:r>
                    </a:p>
                    <a:p>
                      <a:pPr algn="ctr"/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«-» - не проводились опросы)</a:t>
                      </a:r>
                      <a:endParaRPr lang="ru-RU" sz="9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1" marR="7621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3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кв. 2025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кв. 2025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1" marR="7621" marT="76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9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"ЛОДЕЙНОПОЛЬСКАЯ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ГБУЗ ЛО "ПОДПОРОЖСКАЯ МБ"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ФГБОУ ВО СЗГМУ ИМ. И.И. МЕЧНИКОВА МИНЗДРАВА РОССИИ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-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9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ГБУЗ ЛОКБ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9024"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Всего по ЛО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79,9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83,4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11891" y="3443416"/>
          <a:ext cx="11022227" cy="1054443"/>
        </p:xfrm>
        <a:graphic>
          <a:graphicData uri="http://schemas.openxmlformats.org/drawingml/2006/table">
            <a:tbl>
              <a:tblPr/>
              <a:tblGrid>
                <a:gridCol w="11022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5444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соответствии с ТП ОМС в ЛО (в рамках базовой) на 2025г., всего 51 медицинская организация, распределенная 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уровням/подуровням при оказании амбулаторной медицинской 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помощи взрослому населению с 18 лет.  </a:t>
                      </a:r>
                    </a:p>
                    <a:p>
                      <a:pPr algn="just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6 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мес. 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2025г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 СМО провели выборочные опросы в 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 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медицинских организациях. В 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22-х 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медицинских организациях проведение опросов не осуществлялось.</a:t>
                      </a:r>
                    </a:p>
                  </a:txBody>
                  <a:tcPr marL="7452" marR="7452" marT="74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4313" y="1037968"/>
            <a:ext cx="11150589" cy="2347783"/>
          </a:xfrm>
        </p:spPr>
        <p:txBody>
          <a:bodyPr>
            <a:normAutofit fontScale="90000"/>
          </a:bodyPr>
          <a:lstStyle/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оказании медицинской помощи в круглосуточном стационаре всего опрошено  396 застрахованных в 17-и медицинских организациях Ленинградской области.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Удовлетворены оказанной медицинской помощью 359 человек.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всех медицинских организациях  средний уровень удовлетворённости  более  59%.</a:t>
            </a:r>
            <a:r>
              <a:rPr lang="ru-RU" sz="1300" b="1" dirty="0" smtClean="0">
                <a:latin typeface="Times New Roman"/>
              </a:rPr>
              <a:t>  </a:t>
            </a:r>
            <a:r>
              <a:rPr lang="ru-RU" sz="1400" b="1" dirty="0" smtClean="0">
                <a:solidFill>
                  <a:srgbClr val="333333"/>
                </a:solidFill>
                <a:latin typeface="Times New Roman"/>
              </a:rPr>
              <a:t/>
            </a:r>
            <a:br>
              <a:rPr lang="ru-RU" sz="1400" b="1" dirty="0" smtClean="0">
                <a:solidFill>
                  <a:srgbClr val="333333"/>
                </a:solidFill>
                <a:latin typeface="Times New Roman"/>
              </a:rPr>
            </a:br>
            <a:r>
              <a:rPr lang="ru-RU" sz="1400" b="1" dirty="0" smtClean="0">
                <a:solidFill>
                  <a:srgbClr val="333333"/>
                </a:solidFill>
                <a:latin typeface="Times New Roman"/>
              </a:rPr>
              <a:t/>
            </a:r>
            <a:br>
              <a:rPr lang="ru-RU" sz="1400" b="1" dirty="0" smtClean="0">
                <a:solidFill>
                  <a:srgbClr val="333333"/>
                </a:solidFill>
                <a:latin typeface="Times New Roman"/>
              </a:rPr>
            </a:br>
            <a:r>
              <a:rPr lang="ru-RU" sz="1400" b="1" dirty="0" smtClean="0">
                <a:solidFill>
                  <a:srgbClr val="333333"/>
                </a:solidFill>
                <a:latin typeface="Times New Roman"/>
              </a:rPr>
              <a:t/>
            </a:r>
            <a:br>
              <a:rPr lang="ru-RU" sz="1400" b="1" dirty="0" smtClean="0">
                <a:solidFill>
                  <a:srgbClr val="333333"/>
                </a:solidFill>
                <a:latin typeface="Times New Roman"/>
              </a:rPr>
            </a:br>
            <a:r>
              <a:rPr lang="ru-RU" sz="1400" b="1" dirty="0" smtClean="0">
                <a:solidFill>
                  <a:srgbClr val="333333"/>
                </a:solidFill>
                <a:latin typeface="Times New Roman"/>
              </a:rPr>
              <a:t/>
            </a:r>
            <a:br>
              <a:rPr lang="ru-RU" sz="1400" b="1" dirty="0" smtClean="0">
                <a:solidFill>
                  <a:srgbClr val="333333"/>
                </a:solidFill>
                <a:latin typeface="Times New Roman"/>
              </a:rPr>
            </a:br>
            <a:r>
              <a:rPr lang="ru-RU" sz="1400" b="1" dirty="0" smtClean="0">
                <a:solidFill>
                  <a:srgbClr val="333333"/>
                </a:solidFill>
                <a:latin typeface="Times New Roman"/>
              </a:rPr>
              <a:t/>
            </a:r>
            <a:br>
              <a:rPr lang="ru-RU" sz="1400" b="1" dirty="0" smtClean="0">
                <a:solidFill>
                  <a:srgbClr val="333333"/>
                </a:solidFill>
                <a:latin typeface="Times New Roman"/>
              </a:rPr>
            </a:br>
            <a:r>
              <a:rPr lang="ru-RU" sz="1400" b="1" dirty="0" smtClean="0">
                <a:solidFill>
                  <a:srgbClr val="333333"/>
                </a:solidFill>
                <a:latin typeface="Times New Roman"/>
              </a:rPr>
              <a:t/>
            </a:r>
            <a:br>
              <a:rPr lang="ru-RU" sz="1400" b="1" dirty="0" smtClean="0">
                <a:solidFill>
                  <a:srgbClr val="333333"/>
                </a:solidFill>
                <a:latin typeface="Times New Roman"/>
              </a:rPr>
            </a:br>
            <a:r>
              <a:rPr lang="ru-RU" sz="1400" b="1" dirty="0" smtClean="0">
                <a:solidFill>
                  <a:srgbClr val="333333"/>
                </a:solidFill>
                <a:latin typeface="Times New Roman"/>
              </a:rPr>
              <a:t/>
            </a:r>
            <a:br>
              <a:rPr lang="ru-RU" sz="1400" b="1" dirty="0" smtClean="0">
                <a:solidFill>
                  <a:srgbClr val="333333"/>
                </a:solidFill>
                <a:latin typeface="Times New Roman"/>
              </a:rPr>
            </a:br>
            <a:r>
              <a:rPr lang="ru-RU" sz="1400" b="1" dirty="0" smtClean="0">
                <a:solidFill>
                  <a:srgbClr val="333333"/>
                </a:solidFill>
                <a:latin typeface="Times New Roman"/>
              </a:rPr>
              <a:t/>
            </a:r>
            <a:br>
              <a:rPr lang="ru-RU" sz="1400" b="1" dirty="0" smtClean="0">
                <a:solidFill>
                  <a:srgbClr val="333333"/>
                </a:solidFill>
                <a:latin typeface="Times New Roman"/>
              </a:rPr>
            </a:br>
            <a:r>
              <a:rPr lang="ru-RU" sz="1400" b="1" dirty="0" smtClean="0">
                <a:solidFill>
                  <a:srgbClr val="333333"/>
                </a:solidFill>
                <a:latin typeface="Times New Roman"/>
              </a:rPr>
              <a:t/>
            </a:r>
            <a:br>
              <a:rPr lang="ru-RU" sz="1400" b="1" dirty="0" smtClean="0">
                <a:solidFill>
                  <a:srgbClr val="333333"/>
                </a:solidFill>
                <a:latin typeface="Times New Roman"/>
              </a:rPr>
            </a:br>
            <a:r>
              <a:rPr lang="ru-RU" sz="1400" b="1" dirty="0" smtClean="0">
                <a:solidFill>
                  <a:srgbClr val="333333"/>
                </a:solidFill>
                <a:latin typeface="Times New Roman"/>
              </a:rPr>
              <a:t/>
            </a:r>
            <a:br>
              <a:rPr lang="ru-RU" sz="1400" b="1" dirty="0" smtClean="0">
                <a:solidFill>
                  <a:srgbClr val="333333"/>
                </a:solidFill>
                <a:latin typeface="Times New Roman"/>
              </a:rPr>
            </a:br>
            <a:r>
              <a:rPr lang="ru-RU" sz="1400" b="1" dirty="0" smtClean="0">
                <a:solidFill>
                  <a:srgbClr val="333333"/>
                </a:solidFill>
                <a:latin typeface="Times New Roman"/>
              </a:rPr>
              <a:t> </a:t>
            </a:r>
            <a:br>
              <a:rPr lang="ru-RU" sz="1400" b="1" dirty="0" smtClean="0">
                <a:solidFill>
                  <a:srgbClr val="333333"/>
                </a:solidFill>
                <a:latin typeface="Times New Roman"/>
              </a:rPr>
            </a:b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819" y="147666"/>
            <a:ext cx="837836" cy="869334"/>
          </a:xfrm>
          <a:prstGeom prst="rect">
            <a:avLst/>
          </a:prstGeom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F25AE002-10D1-4EAC-BE50-40A1AE919830}"/>
              </a:ext>
            </a:extLst>
          </p:cNvPr>
          <p:cNvSpPr txBox="1">
            <a:spLocks/>
          </p:cNvSpPr>
          <p:nvPr/>
        </p:nvSpPr>
        <p:spPr>
          <a:xfrm>
            <a:off x="1277655" y="147666"/>
            <a:ext cx="10405902" cy="869334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r>
              <a:rPr lang="ru-RU" sz="2400" kern="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Удовлетворенность медицинской помощью в условиях круглосуточного стационара</a:t>
            </a:r>
          </a:p>
          <a:p>
            <a:pPr algn="ctr"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r>
              <a:rPr lang="ru-RU" sz="2400" kern="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2 квартал 2025г</a:t>
            </a:r>
            <a:endParaRPr lang="ru-RU" sz="2400" kern="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844476"/>
              </p:ext>
            </p:extLst>
          </p:nvPr>
        </p:nvGraphicFramePr>
        <p:xfrm>
          <a:off x="743069" y="1614619"/>
          <a:ext cx="10846341" cy="4569646"/>
        </p:xfrm>
        <a:graphic>
          <a:graphicData uri="http://schemas.openxmlformats.org/drawingml/2006/table">
            <a:tbl>
              <a:tblPr/>
              <a:tblGrid>
                <a:gridCol w="4318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3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5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93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69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медицинской организации (краткое)</a:t>
                      </a: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число респондентов, </a:t>
                      </a:r>
                      <a:br>
                        <a:rPr lang="ru-RU" sz="10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0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участвующих в опросе (анкетировании)</a:t>
                      </a: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уровня 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удовлетворенности</a:t>
                      </a:r>
                    </a:p>
                    <a:p>
                      <a:pPr algn="ctr" fontAlgn="ctr"/>
                      <a:r>
                        <a:rPr lang="ru-RU" sz="10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0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14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ООО "СПК "</a:t>
                      </a:r>
                      <a:r>
                        <a:rPr lang="en-US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XXI </a:t>
                      </a:r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Век"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7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ООО "ММЦ ВТ"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74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ООО ММЦВЛ «ЗДОРОВЬЕ»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00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"РОЩИНСКАЯ 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789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ЛЕНОБЛЦЕНТР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2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"ГАТЧИНСКАЯ КМБ"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98,1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7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"ТОСНЕНСКАЯ КМБ"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97,6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4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"КИНГИСЕППСКАЯ 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94,8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06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"ЛУЖСКАЯ 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93,3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46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"КИРИШСКАЯ КМБ"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93,1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10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"ТИХВИНСКАЯ 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90,7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74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"ПРИОЗЕРСКАЯ 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90,5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94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"СЛАНЦЕВСКАЯ 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88,2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310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"ТОКСОВСКАЯ КМБ"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79,4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310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 "ПОДПОРОЖСКАЯ 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76,5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310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ГБУЗ ЛОПЦ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710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ГБУЗ ЛО "ЛОДЕЙНОПОЛЬСКАЯ 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0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69,6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83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0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Всего_стационарно</a:t>
                      </a:r>
                      <a:endParaRPr lang="ru-RU" sz="10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9" marR="8229" marT="8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90,7%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622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10066</TotalTime>
  <Words>2450</Words>
  <Application>Microsoft Office PowerPoint</Application>
  <PresentationFormat>Широкоэкранный</PresentationFormat>
  <Paragraphs>743</Paragraphs>
  <Slides>14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Территориальный фонд обязательного медицинского страхования Ленинградской области</vt:lpstr>
      <vt:lpstr>НОРМАТИВНЫЕ ДОКУМЕНТЫ</vt:lpstr>
      <vt:lpstr>ОПРОС ПРОВОДИТСЯ:</vt:lpstr>
      <vt:lpstr>По амбулаторным условиям оказания медицинской помощи  опрошено 395 застрахованных    в  19  медицинских организациях Ленинградской области.    У всех медицинских организаций средний уровень удовлетворённости более 59%. Удовлетворены оказанной медицинской помощью 330 человек.  По некоторым параметрам анкеты уровень удовлетворенности составил менее 59% у ГБУЗ ЛО «Тихвинская МБ» и ГБУЗ ЛО «Приозерская МБ».    </vt:lpstr>
      <vt:lpstr>Презентация PowerPoint</vt:lpstr>
      <vt:lpstr>Анализ проведения выборочных опросов (анкетирования) застрахованных лиц  за 1 кв. 2025 и  2 кв. 2025</vt:lpstr>
      <vt:lpstr>Анализ проведения выборочных опросов (анкетирования) застрахованных лиц  за 1 кв. 2025</vt:lpstr>
      <vt:lpstr>Анализ проведения выборочных опросов (анкетирования) застрахованных лиц  за 2 кв. 2025</vt:lpstr>
      <vt:lpstr> При оказании медицинской помощи в круглосуточном стационаре всего опрошено  396 застрахованных в 17-и медицинских организациях Ленинградской области. Удовлетворены оказанной медицинской помощью 359 человек. Во всех медицинских организациях  средний уровень удовлетворённости  более  59%.              </vt:lpstr>
      <vt:lpstr>Анализ проведения выборочных опросов (анкетирования) застрахованных лиц  за 1 кв. 2025</vt:lpstr>
      <vt:lpstr>Анализ проведения выборочных опросов (анкетирования) застрахованных лиц  за 1 кв. 2025</vt:lpstr>
      <vt:lpstr>П Р Е Д Л О Ж Е Н И Я: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Брискина Бэлла Израилевна</cp:lastModifiedBy>
  <cp:revision>824</cp:revision>
  <cp:lastPrinted>2025-08-28T12:39:47Z</cp:lastPrinted>
  <dcterms:created xsi:type="dcterms:W3CDTF">2018-08-20T13:56:26Z</dcterms:created>
  <dcterms:modified xsi:type="dcterms:W3CDTF">2025-08-28T12:40:14Z</dcterms:modified>
</cp:coreProperties>
</file>