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96" r:id="rId2"/>
    <p:sldId id="294" r:id="rId3"/>
    <p:sldId id="311" r:id="rId4"/>
    <p:sldId id="312" r:id="rId5"/>
    <p:sldId id="314" r:id="rId6"/>
    <p:sldId id="315" r:id="rId7"/>
    <p:sldId id="316" r:id="rId8"/>
    <p:sldId id="317" r:id="rId9"/>
    <p:sldId id="318" r:id="rId10"/>
    <p:sldId id="313" r:id="rId11"/>
    <p:sldId id="308" r:id="rId1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7FBC3C98-D9C7-4371-869C-3931A65E37C1}">
          <p14:sldIdLst>
            <p14:sldId id="296"/>
            <p14:sldId id="294"/>
            <p14:sldId id="297"/>
            <p14:sldId id="298"/>
            <p14:sldId id="310"/>
            <p14:sldId id="299"/>
            <p14:sldId id="300"/>
            <p14:sldId id="302"/>
            <p14:sldId id="305"/>
            <p14:sldId id="306"/>
            <p14:sldId id="308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39966"/>
    <a:srgbClr val="45418F"/>
    <a:srgbClr val="D8D7ED"/>
    <a:srgbClr val="D0F0E0"/>
    <a:srgbClr val="66FF66"/>
    <a:srgbClr val="D4BFE7"/>
    <a:srgbClr val="FF3300"/>
    <a:srgbClr val="0066CC"/>
    <a:srgbClr val="0066FF"/>
    <a:srgbClr val="66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74D7D8-68DC-49BE-A607-F84CD60BCE78}" v="124" dt="2020-07-07T17:58:09.0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062" autoAdjust="0"/>
    <p:restoredTop sz="94713" autoAdjust="0"/>
  </p:normalViewPr>
  <p:slideViewPr>
    <p:cSldViewPr snapToGrid="0">
      <p:cViewPr varScale="1">
        <p:scale>
          <a:sx n="110" d="100"/>
          <a:sy n="110" d="100"/>
        </p:scale>
        <p:origin x="-92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0.7.221\Documents\01%20&#1055;&#1080;&#1083;&#1080;&#1087;&#1077;&#1085;&#1082;&#1086;%20&#1048;&#1053;\&#1057;&#1042;&#1054;\&#1044;&#1086;&#1082;&#1083;&#1072;&#1076;\&#1044;&#1080;&#1072;&#1075;&#1088;&#1072;&#1084;&#1084;&#109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6.1800221901134073E-2"/>
          <c:y val="8.534705652387671E-2"/>
          <c:w val="0.87105830323373545"/>
          <c:h val="0.75228705089414183"/>
        </c:manualLayout>
      </c:layout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Лист9!$B$4:$E$4</c:f>
              <c:strCache>
                <c:ptCount val="4"/>
                <c:pt idx="0">
                  <c:v>Опрос  ветеранов СВО, прошедших медицинскую реабилитацию в амбулаторных условиях</c:v>
                </c:pt>
                <c:pt idx="1">
                  <c:v>Опрос  ветеранов СВО, прошедших медицинскую реабилитацию  в условиях круглосуточного стационара</c:v>
                </c:pt>
                <c:pt idx="2">
                  <c:v> Опрос  ветеранов СВО, прошедших медицинскую реабилитацию  в условиях дневного стационара</c:v>
                </c:pt>
                <c:pt idx="3">
                  <c:v>Опрос ветеранов СВО , получивших медицинскую помощь (за исключением реабилитации)</c:v>
                </c:pt>
              </c:strCache>
            </c:strRef>
          </c:cat>
          <c:val>
            <c:numRef>
              <c:f>Лист9!$B$5:$E$5</c:f>
              <c:numCache>
                <c:formatCode>0.00%</c:formatCode>
                <c:ptCount val="4"/>
                <c:pt idx="0">
                  <c:v>0.18750000000000011</c:v>
                </c:pt>
                <c:pt idx="1">
                  <c:v>0.18750000000000011</c:v>
                </c:pt>
                <c:pt idx="2">
                  <c:v>6.2500000000000056E-2</c:v>
                </c:pt>
                <c:pt idx="3">
                  <c:v>0.5625</c:v>
                </c:pt>
              </c:numCache>
            </c:numRef>
          </c:val>
        </c:ser>
        <c:axId val="63887232"/>
        <c:axId val="63888768"/>
      </c:barChart>
      <c:catAx>
        <c:axId val="63887232"/>
        <c:scaling>
          <c:orientation val="minMax"/>
        </c:scaling>
        <c:axPos val="b"/>
        <c:tickLblPos val="nextTo"/>
        <c:txPr>
          <a:bodyPr rot="0" vert="horz" anchor="ctr" anchorCtr="0"/>
          <a:lstStyle/>
          <a:p>
            <a:pPr>
              <a:defRPr/>
            </a:pPr>
            <a:endParaRPr lang="ru-RU"/>
          </a:p>
        </c:txPr>
        <c:crossAx val="63888768"/>
        <c:crosses val="autoZero"/>
        <c:auto val="1"/>
        <c:lblAlgn val="ctr"/>
        <c:lblOffset val="50"/>
      </c:catAx>
      <c:valAx>
        <c:axId val="63888768"/>
        <c:scaling>
          <c:orientation val="minMax"/>
        </c:scaling>
        <c:axPos val="l"/>
        <c:majorGridlines/>
        <c:numFmt formatCode="0.00%" sourceLinked="1"/>
        <c:tickLblPos val="nextTo"/>
        <c:crossAx val="6388723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24B84C-62B5-4721-B708-281F84E4E232}" type="datetimeFigureOut">
              <a:rPr lang="ru-RU" smtClean="0"/>
              <a:pPr/>
              <a:t>29.08.2025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4946D2-6C7C-4CEB-88E1-D6E1E6E350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3700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271-0B20-44E0-8717-7A378BDD71E6}" type="datetimeFigureOut">
              <a:rPr lang="ru-RU" smtClean="0"/>
              <a:pPr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271-0B20-44E0-8717-7A378BDD71E6}" type="datetimeFigureOut">
              <a:rPr lang="ru-RU" smtClean="0"/>
              <a:pPr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271-0B20-44E0-8717-7A378BDD71E6}" type="datetimeFigureOut">
              <a:rPr lang="ru-RU" smtClean="0"/>
              <a:pPr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271-0B20-44E0-8717-7A378BDD71E6}" type="datetimeFigureOut">
              <a:rPr lang="ru-RU" smtClean="0"/>
              <a:pPr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271-0B20-44E0-8717-7A378BDD71E6}" type="datetimeFigureOut">
              <a:rPr lang="ru-RU" smtClean="0"/>
              <a:pPr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271-0B20-44E0-8717-7A378BDD71E6}" type="datetimeFigureOut">
              <a:rPr lang="ru-RU" smtClean="0"/>
              <a:pPr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271-0B20-44E0-8717-7A378BDD71E6}" type="datetimeFigureOut">
              <a:rPr lang="ru-RU" smtClean="0"/>
              <a:pPr/>
              <a:t>29.08.2025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271-0B20-44E0-8717-7A378BDD71E6}" type="datetimeFigureOut">
              <a:rPr lang="ru-RU" smtClean="0"/>
              <a:pPr/>
              <a:t>29.08.2025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271-0B20-44E0-8717-7A378BDD71E6}" type="datetimeFigureOut">
              <a:rPr lang="ru-RU" smtClean="0"/>
              <a:pPr/>
              <a:t>29.08.2025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271-0B20-44E0-8717-7A378BDD71E6}" type="datetimeFigureOut">
              <a:rPr lang="ru-RU" smtClean="0"/>
              <a:pPr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271-0B20-44E0-8717-7A378BDD71E6}" type="datetimeFigureOut">
              <a:rPr lang="ru-RU" smtClean="0"/>
              <a:pPr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D1271-0B20-44E0-8717-7A378BDD71E6}" type="datetimeFigureOut">
              <a:rPr lang="ru-RU" smtClean="0"/>
              <a:pPr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44A7E-7F73-4DD2-A4D7-AC949DB385A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>
            <a:extLst>
              <a:ext uri="{FF2B5EF4-FFF2-40B4-BE49-F238E27FC236}">
                <a16:creationId xmlns:a16="http://schemas.microsoft.com/office/drawing/2014/main" xmlns="" id="{4C41A0DE-F647-4EC7-962E-2A44CD2A3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88" y="20638"/>
            <a:ext cx="12188825" cy="68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1219200" y="1888263"/>
            <a:ext cx="1033975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339966"/>
                </a:solidFill>
              </a:rPr>
              <a:t>О результатах опросов в рамках исполнения «Порядка работы страховых медицинских организаций с ветеранами боевых действий в части их информирования, сопровождения и содействия на всех этапах организации и оказания им медицинской помощи по программам обязательного медицинского страхования», поступившем от Всероссийского союза страховщиков от 16.06.2025 № И-1088-ВСС, проведенных по спискам страховой медицинской организации. </a:t>
            </a:r>
            <a:r>
              <a:rPr lang="ru-RU" sz="2400" dirty="0" smtClean="0">
                <a:solidFill>
                  <a:srgbClr val="339966"/>
                </a:solidFill>
              </a:rPr>
              <a:t/>
            </a:r>
            <a:br>
              <a:rPr lang="ru-RU" sz="2400" dirty="0" smtClean="0">
                <a:solidFill>
                  <a:srgbClr val="339966"/>
                </a:solidFill>
              </a:rPr>
            </a:br>
            <a:endParaRPr lang="ru-RU" sz="2400" b="1" dirty="0">
              <a:solidFill>
                <a:srgbClr val="3399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077200" y="5318760"/>
            <a:ext cx="34442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45418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</a:t>
            </a:r>
          </a:p>
          <a:p>
            <a:r>
              <a:rPr lang="ru-RU" sz="1400" dirty="0">
                <a:solidFill>
                  <a:srgbClr val="45418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Северо-Западного</a:t>
            </a:r>
          </a:p>
          <a:p>
            <a:r>
              <a:rPr lang="ru-RU" sz="1400" dirty="0">
                <a:solidFill>
                  <a:srgbClr val="45418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филиала ООО «СМК РЕСО-Мед»</a:t>
            </a:r>
          </a:p>
          <a:p>
            <a:r>
              <a:rPr lang="ru-RU" sz="1400" dirty="0" smtClean="0">
                <a:solidFill>
                  <a:srgbClr val="339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Пилипенко И.Н.</a:t>
            </a:r>
            <a:endParaRPr lang="ru-RU" sz="1400" dirty="0">
              <a:solidFill>
                <a:srgbClr val="339966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392314" y="6498808"/>
            <a:ext cx="14073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45418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29.08.2025г</a:t>
            </a:r>
            <a:r>
              <a:rPr lang="ru-RU" sz="1600" dirty="0">
                <a:solidFill>
                  <a:srgbClr val="45418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>
            <a:extLst>
              <a:ext uri="{FF2B5EF4-FFF2-40B4-BE49-F238E27FC236}">
                <a16:creationId xmlns:a16="http://schemas.microsoft.com/office/drawing/2014/main" xmlns="" id="{4C41A0DE-F647-4EC7-962E-2A44CD2A3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438785" y="-222935"/>
            <a:ext cx="12188825" cy="68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386861" y="982394"/>
            <a:ext cx="11170920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300" dirty="0" smtClean="0">
                <a:solidFill>
                  <a:srgbClr val="339966"/>
                </a:solidFill>
              </a:rPr>
              <a:t> </a:t>
            </a:r>
            <a:r>
              <a:rPr lang="ru-RU" sz="2400" b="1" dirty="0" smtClean="0">
                <a:solidFill>
                  <a:srgbClr val="339966"/>
                </a:solidFill>
                <a:latin typeface="Arial" pitchFamily="34" charset="0"/>
                <a:cs typeface="Arial" pitchFamily="34" charset="0"/>
              </a:rPr>
              <a:t>Проблемы </a:t>
            </a:r>
          </a:p>
          <a:p>
            <a:pPr algn="ctr"/>
            <a:r>
              <a:rPr lang="ru-RU" sz="2400" b="1" dirty="0" smtClean="0">
                <a:solidFill>
                  <a:srgbClr val="339966"/>
                </a:solidFill>
                <a:latin typeface="Arial" pitchFamily="34" charset="0"/>
                <a:cs typeface="Arial" pitchFamily="34" charset="0"/>
              </a:rPr>
              <a:t>при проведении опроса о доступности медицинской помощи и удовлетворенности оказанной медицинской помощью участников специальной военной операции</a:t>
            </a:r>
          </a:p>
          <a:p>
            <a:pPr algn="just"/>
            <a:endParaRPr lang="ru-RU" sz="2300" dirty="0" smtClean="0"/>
          </a:p>
          <a:p>
            <a:pPr algn="just"/>
            <a:endParaRPr lang="ru-RU" sz="2300" dirty="0" smtClean="0"/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Низкий процент случаев дозвона респондентам в ходе проведения опроса;</a:t>
            </a:r>
          </a:p>
          <a:p>
            <a:pPr algn="just">
              <a:buFont typeface="Arial" pitchFamily="34" charset="0"/>
              <a:buChar char="•"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Отказ части опрашиваемых от участия в опросе;</a:t>
            </a:r>
          </a:p>
          <a:p>
            <a:pPr algn="just">
              <a:buFont typeface="Arial" pitchFamily="34" charset="0"/>
              <a:buChar char="•"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Некорректное заполнение поля с признаком «участник специальной военной операции (СВО), уволенный в запас (отставку)» ответственными службами медицинских учреждений;</a:t>
            </a:r>
          </a:p>
          <a:p>
            <a:pPr algn="just">
              <a:buFont typeface="Arial" pitchFamily="34" charset="0"/>
              <a:buChar char="•"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altLang="ru-RU" sz="2400" dirty="0" smtClean="0">
              <a:solidFill>
                <a:srgbClr val="00935F"/>
              </a:solidFill>
              <a:latin typeface="Arial Black" panose="020B0A04020102020204" pitchFamily="34" charset="0"/>
            </a:endParaRPr>
          </a:p>
          <a:p>
            <a:pPr algn="just"/>
            <a:endParaRPr lang="ru-RU" sz="2800" b="1" dirty="0">
              <a:solidFill>
                <a:srgbClr val="3399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3021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>
            <a:extLst>
              <a:ext uri="{FF2B5EF4-FFF2-40B4-BE49-F238E27FC236}">
                <a16:creationId xmlns:a16="http://schemas.microsoft.com/office/drawing/2014/main" xmlns="" id="{4C41A0DE-F647-4EC7-962E-2A44CD2A3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75" y="-177215"/>
            <a:ext cx="12188825" cy="68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3707802" y="2966234"/>
            <a:ext cx="645074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sz="2800" dirty="0">
                <a:solidFill>
                  <a:srgbClr val="00935F"/>
                </a:solidFill>
                <a:latin typeface="Arial Black" panose="020B0A04020102020204" pitchFamily="34" charset="0"/>
              </a:rPr>
              <a:t>Спасибо за внимание!</a:t>
            </a:r>
          </a:p>
          <a:p>
            <a:pPr algn="just"/>
            <a:endParaRPr lang="ru-RU" sz="2800" b="1" dirty="0">
              <a:solidFill>
                <a:srgbClr val="3399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392314" y="6498808"/>
            <a:ext cx="14073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45418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29.08.2025 </a:t>
            </a:r>
            <a:r>
              <a:rPr lang="ru-RU" sz="1600" dirty="0">
                <a:solidFill>
                  <a:srgbClr val="45418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</p:spTree>
    <p:extLst>
      <p:ext uri="{BB962C8B-B14F-4D97-AF65-F5344CB8AC3E}">
        <p14:creationId xmlns:p14="http://schemas.microsoft.com/office/powerpoint/2010/main" xmlns="" val="2693021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66551" y="1945407"/>
            <a:ext cx="9001423" cy="445967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63687" y="980728"/>
            <a:ext cx="94567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0066FF"/>
                </a:solidFill>
              </a:rPr>
              <a:t>           Благодарю за внимание!</a:t>
            </a:r>
          </a:p>
        </p:txBody>
      </p:sp>
      <p:pic>
        <p:nvPicPr>
          <p:cNvPr id="4" name="Picture 1" descr="C:\Users\KoryavovaEM\Desktop\РЕСО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82175" y="0"/>
            <a:ext cx="2409825" cy="752476"/>
          </a:xfrm>
          <a:prstGeom prst="rect">
            <a:avLst/>
          </a:prstGeom>
          <a:noFill/>
        </p:spPr>
      </p:pic>
      <p:pic>
        <p:nvPicPr>
          <p:cNvPr id="5" name="Picture 1">
            <a:extLst>
              <a:ext uri="{FF2B5EF4-FFF2-40B4-BE49-F238E27FC236}">
                <a16:creationId xmlns:a16="http://schemas.microsoft.com/office/drawing/2014/main" xmlns="" id="{4C41A0DE-F647-4EC7-962E-2A44CD2A3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88825" cy="68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843907" y="1656271"/>
            <a:ext cx="8413783" cy="85246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+mj-lt"/>
                <a:ea typeface="+mj-ea"/>
                <a:cs typeface="Times New Roman" panose="02020603050405020304" pitchFamily="18" charset="0"/>
              </a:rPr>
              <a:t>Основания для проведения опроса участников специальной военной операции о доступности</a:t>
            </a:r>
            <a:r>
              <a:rPr kumimoji="0" lang="ru-RU" sz="2000" b="1" i="0" u="none" strike="noStrike" kern="0" cap="none" spc="0" normalizeH="0" noProof="0" dirty="0" smtClean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+mj-lt"/>
                <a:ea typeface="+mj-ea"/>
                <a:cs typeface="Times New Roman" panose="02020603050405020304" pitchFamily="18" charset="0"/>
              </a:rPr>
              <a:t>  </a:t>
            </a: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+mj-lt"/>
                <a:ea typeface="+mj-ea"/>
                <a:cs typeface="Times New Roman" panose="02020603050405020304" pitchFamily="18" charset="0"/>
              </a:rPr>
              <a:t> медицинской помощи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srgbClr val="339966"/>
              </a:solidFill>
              <a:effectLst/>
              <a:uLnTx/>
              <a:uFillTx/>
              <a:latin typeface="+mj-lt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1"/>
          <p:cNvSpPr>
            <a:spLocks noChangeArrowheads="1"/>
          </p:cNvSpPr>
          <p:nvPr/>
        </p:nvSpPr>
        <p:spPr bwMode="auto">
          <a:xfrm>
            <a:off x="691177" y="2812361"/>
            <a:ext cx="5572463" cy="1417320"/>
          </a:xfrm>
          <a:prstGeom prst="roundRect">
            <a:avLst>
              <a:gd name="adj" fmla="val 16667"/>
            </a:avLst>
          </a:prstGeom>
          <a:solidFill>
            <a:srgbClr val="D8D7ED"/>
          </a:solidFill>
          <a:ln w="9525" algn="ctr">
            <a:solidFill>
              <a:srgbClr val="7030A0"/>
            </a:solidFill>
            <a:round/>
            <a:headEnd/>
            <a:tailEnd/>
          </a:ln>
        </p:spPr>
        <p:txBody>
          <a:bodyPr wrap="none" lIns="84640" tIns="42320" rIns="84640" bIns="42320" anchor="ctr"/>
          <a:lstStyle>
            <a:lvl1pPr marL="285750" indent="-285750">
              <a:spcBef>
                <a:spcPct val="20000"/>
              </a:spcBef>
              <a:buChar char="•"/>
              <a:defRPr sz="2800">
                <a:solidFill>
                  <a:srgbClr val="79551B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79551B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rgbClr val="79551B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79551B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rgbClr val="79551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79551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79551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79551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79551B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None/>
            </a:pPr>
            <a:r>
              <a:rPr lang="ru-RU" altLang="ru-RU" sz="1400" b="1" dirty="0" smtClean="0">
                <a:solidFill>
                  <a:srgbClr val="339966"/>
                </a:solidFill>
              </a:rPr>
              <a:t>Письмо Федерального фонда ОМС от 30.05.2025г.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1400" b="1" dirty="0" smtClean="0">
                <a:solidFill>
                  <a:srgbClr val="339966"/>
                </a:solidFill>
              </a:rPr>
              <a:t> №00-10-30-3-04/8037</a:t>
            </a:r>
            <a:endParaRPr lang="ru-RU" altLang="ru-RU" sz="1400" b="1" dirty="0">
              <a:solidFill>
                <a:srgbClr val="339966"/>
              </a:solidFill>
            </a:endParaRPr>
          </a:p>
        </p:txBody>
      </p:sp>
      <p:sp>
        <p:nvSpPr>
          <p:cNvPr id="9" name="Скругленный прямоугольник 1"/>
          <p:cNvSpPr>
            <a:spLocks noChangeArrowheads="1"/>
          </p:cNvSpPr>
          <p:nvPr/>
        </p:nvSpPr>
        <p:spPr bwMode="auto">
          <a:xfrm>
            <a:off x="645458" y="4366841"/>
            <a:ext cx="5587702" cy="1280160"/>
          </a:xfrm>
          <a:prstGeom prst="roundRect">
            <a:avLst>
              <a:gd name="adj" fmla="val 16667"/>
            </a:avLst>
          </a:prstGeom>
          <a:solidFill>
            <a:srgbClr val="D8D7ED"/>
          </a:solidFill>
          <a:ln w="9525" algn="ctr">
            <a:solidFill>
              <a:srgbClr val="7030A0"/>
            </a:solidFill>
            <a:round/>
            <a:headEnd/>
            <a:tailEnd/>
          </a:ln>
        </p:spPr>
        <p:txBody>
          <a:bodyPr wrap="none" lIns="84640" tIns="42320" rIns="84640" bIns="42320" anchor="ctr"/>
          <a:lstStyle>
            <a:lvl1pPr marL="285750" indent="-285750">
              <a:spcBef>
                <a:spcPct val="20000"/>
              </a:spcBef>
              <a:buChar char="•"/>
              <a:defRPr sz="2800">
                <a:solidFill>
                  <a:srgbClr val="79551B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79551B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rgbClr val="79551B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79551B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rgbClr val="79551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79551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79551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79551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79551B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None/>
            </a:pPr>
            <a:r>
              <a:rPr lang="ru-RU" altLang="ru-RU" sz="1400" b="1" dirty="0" smtClean="0">
                <a:solidFill>
                  <a:srgbClr val="339966"/>
                </a:solidFill>
              </a:rPr>
              <a:t>Письмо Всероссийского фонда страховщиков  от 16.06.2025г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1400" b="1" dirty="0" smtClean="0">
                <a:solidFill>
                  <a:srgbClr val="339966"/>
                </a:solidFill>
              </a:rPr>
              <a:t> №И-1088-ВСС</a:t>
            </a:r>
            <a:endParaRPr lang="ru-RU" altLang="ru-RU" sz="1400" dirty="0" smtClean="0">
              <a:solidFill>
                <a:srgbClr val="339966"/>
              </a:solidFill>
            </a:endParaRPr>
          </a:p>
        </p:txBody>
      </p:sp>
      <p:sp>
        <p:nvSpPr>
          <p:cNvPr id="12" name="Скругленный прямоугольник 2"/>
          <p:cNvSpPr>
            <a:spLocks noChangeArrowheads="1"/>
          </p:cNvSpPr>
          <p:nvPr/>
        </p:nvSpPr>
        <p:spPr bwMode="auto">
          <a:xfrm>
            <a:off x="6370320" y="2781881"/>
            <a:ext cx="5608320" cy="1356360"/>
          </a:xfrm>
          <a:prstGeom prst="roundRect">
            <a:avLst>
              <a:gd name="adj" fmla="val 23577"/>
            </a:avLst>
          </a:prstGeom>
          <a:solidFill>
            <a:srgbClr val="D0F0E0"/>
          </a:solidFill>
          <a:ln w="9525" algn="ctr">
            <a:solidFill>
              <a:srgbClr val="339966"/>
            </a:solidFill>
            <a:round/>
            <a:headEnd/>
            <a:tailEnd/>
          </a:ln>
        </p:spPr>
        <p:txBody>
          <a:bodyPr lIns="84640" tIns="42320" rIns="84640" bIns="42320" anchor="ctr"/>
          <a:lstStyle>
            <a:lvl1pPr marL="285750" indent="-285750">
              <a:spcBef>
                <a:spcPct val="20000"/>
              </a:spcBef>
              <a:buChar char="•"/>
              <a:defRPr sz="2800">
                <a:solidFill>
                  <a:srgbClr val="79551B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79551B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rgbClr val="79551B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79551B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rgbClr val="79551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79551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79551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79551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79551B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None/>
            </a:pPr>
            <a:endParaRPr lang="ru-RU" sz="1400" b="1" dirty="0" smtClean="0">
              <a:solidFill>
                <a:srgbClr val="339966"/>
              </a:solidFill>
            </a:endParaRPr>
          </a:p>
          <a:p>
            <a:pPr algn="just">
              <a:spcBef>
                <a:spcPct val="0"/>
              </a:spcBef>
              <a:buNone/>
            </a:pPr>
            <a:r>
              <a:rPr lang="ru-RU" sz="1400" b="1" dirty="0" smtClean="0">
                <a:solidFill>
                  <a:srgbClr val="339966"/>
                </a:solidFill>
              </a:rPr>
              <a:t>Письмо Территориального фонда ОМС по Ленинградской области  от 19.06.2025 №01-06/4627</a:t>
            </a:r>
            <a:endParaRPr lang="ru-RU" altLang="ru-RU" sz="1400" b="1" dirty="0" smtClean="0">
              <a:solidFill>
                <a:srgbClr val="339966"/>
              </a:solidFill>
            </a:endParaRPr>
          </a:p>
          <a:p>
            <a:pPr marL="0" indent="0">
              <a:buNone/>
            </a:pPr>
            <a:endParaRPr lang="ru-RU" sz="1400" b="1" dirty="0">
              <a:solidFill>
                <a:srgbClr val="45418F"/>
              </a:solidFill>
            </a:endParaRPr>
          </a:p>
        </p:txBody>
      </p:sp>
      <p:sp>
        <p:nvSpPr>
          <p:cNvPr id="13" name="Скругленный прямоугольник 2"/>
          <p:cNvSpPr>
            <a:spLocks noChangeArrowheads="1"/>
          </p:cNvSpPr>
          <p:nvPr/>
        </p:nvSpPr>
        <p:spPr bwMode="auto">
          <a:xfrm>
            <a:off x="6492024" y="4382081"/>
            <a:ext cx="5471376" cy="1234440"/>
          </a:xfrm>
          <a:prstGeom prst="roundRect">
            <a:avLst>
              <a:gd name="adj" fmla="val 16667"/>
            </a:avLst>
          </a:prstGeom>
          <a:solidFill>
            <a:srgbClr val="D0F0E0"/>
          </a:solidFill>
          <a:ln w="9525" algn="ctr">
            <a:solidFill>
              <a:srgbClr val="339966"/>
            </a:solidFill>
            <a:round/>
            <a:headEnd/>
            <a:tailEnd/>
          </a:ln>
        </p:spPr>
        <p:txBody>
          <a:bodyPr lIns="84640" tIns="42320" rIns="84640" bIns="42320" anchor="ctr"/>
          <a:lstStyle>
            <a:lvl1pPr marL="285750" indent="-285750">
              <a:spcBef>
                <a:spcPct val="20000"/>
              </a:spcBef>
              <a:buChar char="•"/>
              <a:defRPr sz="2800">
                <a:solidFill>
                  <a:srgbClr val="79551B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rgbClr val="79551B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rgbClr val="79551B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79551B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rgbClr val="79551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79551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79551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79551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79551B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None/>
            </a:pPr>
            <a:r>
              <a:rPr lang="ru-RU" sz="1400" b="1" dirty="0" smtClean="0">
                <a:solidFill>
                  <a:srgbClr val="339966"/>
                </a:solidFill>
              </a:rPr>
              <a:t>Письмо Территориального фонда ОМС по Ленинградской области  от 09.07.2025 №01-06/5138</a:t>
            </a:r>
            <a:endParaRPr lang="ru-RU" altLang="ru-RU" sz="1400" b="1" dirty="0" smtClean="0">
              <a:solidFill>
                <a:srgbClr val="339966"/>
              </a:solidFill>
            </a:endParaRPr>
          </a:p>
          <a:p>
            <a:pPr marL="0" indent="0">
              <a:buNone/>
            </a:pPr>
            <a:endParaRPr lang="ru-RU" sz="1400" b="1" dirty="0">
              <a:solidFill>
                <a:srgbClr val="45418F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A412335-4446-4574-880E-4C17E3661700}"/>
              </a:ext>
            </a:extLst>
          </p:cNvPr>
          <p:cNvSpPr txBox="1"/>
          <p:nvPr/>
        </p:nvSpPr>
        <p:spPr>
          <a:xfrm>
            <a:off x="11475720" y="6428953"/>
            <a:ext cx="713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66FF66"/>
                </a:solidFill>
              </a:rPr>
              <a:t>02</a:t>
            </a:r>
            <a:endParaRPr lang="ru-RU" dirty="0">
              <a:solidFill>
                <a:srgbClr val="66FF66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>
            <a:extLst>
              <a:ext uri="{FF2B5EF4-FFF2-40B4-BE49-F238E27FC236}">
                <a16:creationId xmlns:a16="http://schemas.microsoft.com/office/drawing/2014/main" xmlns="" id="{4C41A0DE-F647-4EC7-962E-2A44CD2A3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438785" y="-222935"/>
            <a:ext cx="12188825" cy="68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762000" y="1207476"/>
            <a:ext cx="10925908" cy="555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dirty="0" smtClean="0"/>
              <a:t> </a:t>
            </a:r>
            <a:r>
              <a:rPr lang="ru-RU" sz="2000" dirty="0" smtClean="0"/>
              <a:t>Опрос проводится в отношении участников </a:t>
            </a:r>
            <a:r>
              <a:rPr lang="ru-RU" sz="2000" dirty="0" smtClean="0"/>
              <a:t>специальной военной операции, </a:t>
            </a:r>
            <a:r>
              <a:rPr lang="ru-RU" sz="2000" dirty="0" smtClean="0"/>
              <a:t>по которым у СМО имеется информация о принадлежности застрахованного лица к указанной категории на дату формирования выборки для опроса. Источниками информации могут являться сведения, полученные:</a:t>
            </a:r>
          </a:p>
          <a:p>
            <a:pPr algn="just"/>
            <a:endParaRPr lang="ru-RU" sz="2000" dirty="0" smtClean="0"/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/>
              <a:t>из принятых к оплате счетов и реестров счетов на оплату медицинской </a:t>
            </a:r>
            <a:r>
              <a:rPr lang="ru-RU" sz="2000" dirty="0" smtClean="0"/>
              <a:t>помощи</a:t>
            </a:r>
            <a:r>
              <a:rPr lang="ru-RU" sz="2000" dirty="0" smtClean="0">
                <a:solidFill>
                  <a:srgbClr val="5515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/>
              <a:t>в </a:t>
            </a:r>
            <a:r>
              <a:rPr lang="ru-RU" sz="2000" dirty="0" smtClean="0"/>
              <a:t>соответствии с отметками медицинских организаций в </a:t>
            </a:r>
            <a:r>
              <a:rPr lang="ru-RU" sz="2000" dirty="0" smtClean="0"/>
              <a:t>дополнительном поле </a:t>
            </a:r>
            <a:r>
              <a:rPr lang="ru-RU" sz="2000" dirty="0" smtClean="0"/>
              <a:t>счета с признаком «участник специальной военной операции (СВО), уволенный в запас (отставку)»;</a:t>
            </a:r>
          </a:p>
          <a:p>
            <a:pPr algn="just"/>
            <a:endParaRPr lang="ru-RU" sz="2000" dirty="0" smtClean="0"/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/>
              <a:t>от социальных координаторов ветеранов СВО Государственного фонда поддержки участников специальной военной операции  «Защитники Отечества»;</a:t>
            </a:r>
          </a:p>
          <a:p>
            <a:pPr algn="just">
              <a:buFont typeface="Arial" pitchFamily="34" charset="0"/>
              <a:buChar char="•"/>
            </a:pPr>
            <a:endParaRPr lang="ru-RU" sz="2000" dirty="0" smtClean="0"/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/>
              <a:t> от ветерана СВО по факту  личного обращения в СМО через различные каналы связи;</a:t>
            </a:r>
          </a:p>
          <a:p>
            <a:pPr algn="just">
              <a:buFont typeface="Arial" pitchFamily="34" charset="0"/>
              <a:buChar char="•"/>
            </a:pPr>
            <a:endParaRPr lang="ru-RU" sz="2000" dirty="0" smtClean="0"/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/>
              <a:t>от территориального фонда ОМС.</a:t>
            </a:r>
          </a:p>
          <a:p>
            <a:pPr algn="just"/>
            <a:endParaRPr lang="ru-RU" altLang="ru-RU" sz="2400" dirty="0" smtClean="0">
              <a:solidFill>
                <a:srgbClr val="00935F"/>
              </a:solidFill>
              <a:latin typeface="Arial Black" panose="020B0A04020102020204" pitchFamily="34" charset="0"/>
            </a:endParaRPr>
          </a:p>
          <a:p>
            <a:pPr algn="just"/>
            <a:endParaRPr lang="ru-RU" sz="2800" b="1" dirty="0">
              <a:solidFill>
                <a:srgbClr val="3399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3021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>
            <a:extLst>
              <a:ext uri="{FF2B5EF4-FFF2-40B4-BE49-F238E27FC236}">
                <a16:creationId xmlns:a16="http://schemas.microsoft.com/office/drawing/2014/main" xmlns="" id="{4C41A0DE-F647-4EC7-962E-2A44CD2A3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438785" y="-222935"/>
            <a:ext cx="12188825" cy="68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492370" y="1688124"/>
            <a:ext cx="11170920" cy="49736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2300" dirty="0" smtClean="0"/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Для осуществления опросов о доступности медицинской помощи и удовлетворенности оказанной медицинской помощи участников специальной военной операции в Северо-Западном филиале ООО «СМК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РЕСО-Мед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» были сформированы списки из 665 респондентов, 337 из которых были предоставлены Фондом «Защитники Отечества» и 328 получены на основании анализа реестра выставленных счетов.</a:t>
            </a:r>
          </a:p>
          <a:p>
            <a:pPr>
              <a:lnSpc>
                <a:spcPct val="120000"/>
              </a:lnSpc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 ходе проведенных опросов были совершены звонки 180 респондентам, по результатам которых заполнены 96 анкет, что составляет 53% от общего количества респондентов. До 53 человек  (29%) дозвониться не удалось, 22 респондента (12%) отказались от участия в опросе, 9 человек (0,5%) не имеют отношения к данной категории граждан.</a:t>
            </a:r>
          </a:p>
          <a:p>
            <a:pPr>
              <a:lnSpc>
                <a:spcPct val="120000"/>
              </a:lnSpc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Информация о результатах опросов своевременно передана в ВСС и ТФОМС.</a:t>
            </a:r>
          </a:p>
          <a:p>
            <a:pPr algn="just"/>
            <a:endParaRPr lang="ru-RU" altLang="ru-RU" sz="2400" dirty="0" smtClean="0">
              <a:solidFill>
                <a:srgbClr val="00935F"/>
              </a:solidFill>
              <a:latin typeface="Arial Black" panose="020B0A04020102020204" pitchFamily="34" charset="0"/>
            </a:endParaRPr>
          </a:p>
          <a:p>
            <a:pPr algn="just"/>
            <a:endParaRPr lang="ru-RU" sz="2800" b="1" dirty="0">
              <a:solidFill>
                <a:srgbClr val="3399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3021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>
            <a:extLst>
              <a:ext uri="{FF2B5EF4-FFF2-40B4-BE49-F238E27FC236}">
                <a16:creationId xmlns:a16="http://schemas.microsoft.com/office/drawing/2014/main" xmlns="" id="{4C41A0DE-F647-4EC7-962E-2A44CD2A3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75" y="-177215"/>
            <a:ext cx="12188825" cy="68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230923" y="1207475"/>
            <a:ext cx="9671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339966"/>
                </a:solidFill>
              </a:rPr>
              <a:t>Соотношение  количества  респондентов, получивших </a:t>
            </a:r>
          </a:p>
          <a:p>
            <a:pPr algn="ctr"/>
            <a:r>
              <a:rPr lang="ru-RU" b="1" dirty="0" smtClean="0">
                <a:solidFill>
                  <a:srgbClr val="339966"/>
                </a:solidFill>
              </a:rPr>
              <a:t>разные виды  медицинской помощи (% от общего количества опрошенных)</a:t>
            </a:r>
            <a:endParaRPr lang="ru-RU" b="1" dirty="0">
              <a:solidFill>
                <a:srgbClr val="339966"/>
              </a:solidFill>
            </a:endParaRPr>
          </a:p>
        </p:txBody>
      </p:sp>
      <p:graphicFrame>
        <p:nvGraphicFramePr>
          <p:cNvPr id="15" name="Диаграмма 14"/>
          <p:cNvGraphicFramePr/>
          <p:nvPr/>
        </p:nvGraphicFramePr>
        <p:xfrm>
          <a:off x="1148863" y="1699846"/>
          <a:ext cx="10316306" cy="4107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693021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>
            <a:extLst>
              <a:ext uri="{FF2B5EF4-FFF2-40B4-BE49-F238E27FC236}">
                <a16:creationId xmlns:a16="http://schemas.microsoft.com/office/drawing/2014/main" xmlns="" id="{4C41A0DE-F647-4EC7-962E-2A44CD2A3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438785" y="-222935"/>
            <a:ext cx="12188825" cy="68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586154" y="1252025"/>
            <a:ext cx="1117092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300" b="1" dirty="0" smtClean="0">
                <a:solidFill>
                  <a:srgbClr val="339966"/>
                </a:solidFill>
              </a:rPr>
              <a:t>Удовлетворенность ветеранов СВО условиями для медицинской реабилитации в амбулаторных условиях</a:t>
            </a:r>
            <a:endParaRPr lang="ru-RU" sz="2800" b="1" dirty="0">
              <a:solidFill>
                <a:srgbClr val="3399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51694" y="2145323"/>
          <a:ext cx="11195537" cy="3763107"/>
        </p:xfrm>
        <a:graphic>
          <a:graphicData uri="http://schemas.openxmlformats.org/drawingml/2006/table">
            <a:tbl>
              <a:tblPr/>
              <a:tblGrid>
                <a:gridCol w="910630"/>
                <a:gridCol w="910630"/>
                <a:gridCol w="1147774"/>
                <a:gridCol w="1147774"/>
                <a:gridCol w="1147774"/>
                <a:gridCol w="1147774"/>
                <a:gridCol w="1147774"/>
                <a:gridCol w="1242631"/>
                <a:gridCol w="1245002"/>
                <a:gridCol w="1147774"/>
              </a:tblGrid>
              <a:tr h="218191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Число опрошенных респондентов (чел.)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Оцените, насколько Вы удовлетворены сроками ожидания реабилитации?</a:t>
                      </a:r>
                      <a:b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/>
                      </a:r>
                      <a:b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Удовлетворены ли Вы отношением к Вам специалистов?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Удовлетворены ли Вы условиями предоставления медицинской помощи?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Удовлетворены ли Вы результатом реабилитационных мероприятий?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Вам были даны рекомендации лечащим врачом при выписке о дальнейшем наблюдении и реабилитации на следующем этапе получения медицинской помощи?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Необходимость содействия СП СМО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38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затрудняюсь ответить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затрудняюсь ответить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Да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дальнейшие наблюдение и реабилитация не требуются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Нет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3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5644" marR="5644" marT="5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93021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>
            <a:extLst>
              <a:ext uri="{FF2B5EF4-FFF2-40B4-BE49-F238E27FC236}">
                <a16:creationId xmlns:a16="http://schemas.microsoft.com/office/drawing/2014/main" xmlns="" id="{4C41A0DE-F647-4EC7-962E-2A44CD2A3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438785" y="-340166"/>
            <a:ext cx="12188825" cy="68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586154" y="1252025"/>
            <a:ext cx="1117092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300" b="1" dirty="0" smtClean="0">
                <a:solidFill>
                  <a:srgbClr val="339966"/>
                </a:solidFill>
              </a:rPr>
              <a:t>Удовлетворенность ветеранов СВО условиями для медицинской реабилитации в условиях круглосуточного стационара</a:t>
            </a:r>
            <a:endParaRPr lang="ru-RU" sz="2800" b="1" dirty="0">
              <a:solidFill>
                <a:srgbClr val="3399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22030" y="2145323"/>
          <a:ext cx="11078308" cy="3622430"/>
        </p:xfrm>
        <a:graphic>
          <a:graphicData uri="http://schemas.openxmlformats.org/drawingml/2006/table">
            <a:tbl>
              <a:tblPr/>
              <a:tblGrid>
                <a:gridCol w="1145566"/>
                <a:gridCol w="1070096"/>
                <a:gridCol w="996462"/>
                <a:gridCol w="879231"/>
                <a:gridCol w="1055077"/>
                <a:gridCol w="914400"/>
                <a:gridCol w="947345"/>
                <a:gridCol w="811116"/>
                <a:gridCol w="1021791"/>
                <a:gridCol w="1185998"/>
                <a:gridCol w="1051226"/>
              </a:tblGrid>
              <a:tr h="149872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Число опрошенных респондентов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Сроки ожидания  </a:t>
                      </a:r>
                      <a:b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/>
                      </a:r>
                      <a:b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Отношением специалистов МО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Обеспечением лекарствами при стационарном лечении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Питание в стационарных условиях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Результат реабилитации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Наличие рекомендаций лечащего врача при выписке 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Необходимость содействия СП СМО 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91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затрудняюсь ответить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затрудняюсь ответить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да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затрудняюсь ответить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Да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Нет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5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8339" marR="8339" marT="83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93021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>
            <a:extLst>
              <a:ext uri="{FF2B5EF4-FFF2-40B4-BE49-F238E27FC236}">
                <a16:creationId xmlns:a16="http://schemas.microsoft.com/office/drawing/2014/main" xmlns="" id="{4C41A0DE-F647-4EC7-962E-2A44CD2A3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438785" y="-222935"/>
            <a:ext cx="12188825" cy="68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586154" y="1252025"/>
            <a:ext cx="1117092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300" b="1" dirty="0" smtClean="0">
                <a:solidFill>
                  <a:srgbClr val="339966"/>
                </a:solidFill>
              </a:rPr>
              <a:t>Удовлетворенность ветеранов СВО условиями для медицинской реабилитации в условиях дневного стационара</a:t>
            </a:r>
            <a:endParaRPr lang="ru-RU" sz="2800" b="1" dirty="0">
              <a:solidFill>
                <a:srgbClr val="3399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86152" y="2180492"/>
          <a:ext cx="11054862" cy="3516923"/>
        </p:xfrm>
        <a:graphic>
          <a:graphicData uri="http://schemas.openxmlformats.org/drawingml/2006/table">
            <a:tbl>
              <a:tblPr/>
              <a:tblGrid>
                <a:gridCol w="1110483"/>
                <a:gridCol w="1254846"/>
                <a:gridCol w="1432950"/>
                <a:gridCol w="1184031"/>
                <a:gridCol w="1105915"/>
                <a:gridCol w="1354791"/>
                <a:gridCol w="1232636"/>
                <a:gridCol w="1188217"/>
                <a:gridCol w="1190993"/>
              </a:tblGrid>
              <a:tr h="17584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Число опрошенных респондентов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Удовлетворенность сроками ожидания 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Удовлетворены ли Вы отношением к Вам специалистов?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Удовлетворенность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условиями МП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Удовлетворенность  обеспечением лекарственными препаратами 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Удовлетворенность результатом реабилитации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Наличие рекомендаций лечащего врача   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Необходимость содействия СП СМО 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8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затрудняюсь ответить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да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да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нет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6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6641" marR="6641" marT="66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93021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>
            <a:extLst>
              <a:ext uri="{FF2B5EF4-FFF2-40B4-BE49-F238E27FC236}">
                <a16:creationId xmlns:a16="http://schemas.microsoft.com/office/drawing/2014/main" xmlns="" id="{4C41A0DE-F647-4EC7-962E-2A44CD2A3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438785" y="-222935"/>
            <a:ext cx="12188825" cy="68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586154" y="1252025"/>
            <a:ext cx="1117092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300" b="1" dirty="0" smtClean="0">
                <a:solidFill>
                  <a:srgbClr val="339966"/>
                </a:solidFill>
              </a:rPr>
              <a:t>Удовлетворенность ветеранов СВО условиями получения медицинской помощи (за исключением реабилитации)</a:t>
            </a:r>
            <a:endParaRPr lang="ru-RU" sz="2800" b="1" dirty="0">
              <a:solidFill>
                <a:srgbClr val="3399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39969" y="2059102"/>
          <a:ext cx="11383107" cy="3978282"/>
        </p:xfrm>
        <a:graphic>
          <a:graphicData uri="http://schemas.openxmlformats.org/drawingml/2006/table">
            <a:tbl>
              <a:tblPr/>
              <a:tblGrid>
                <a:gridCol w="1500967"/>
                <a:gridCol w="280941"/>
                <a:gridCol w="304800"/>
                <a:gridCol w="715108"/>
                <a:gridCol w="328246"/>
                <a:gridCol w="339969"/>
                <a:gridCol w="715108"/>
                <a:gridCol w="316523"/>
                <a:gridCol w="375138"/>
                <a:gridCol w="398585"/>
                <a:gridCol w="550984"/>
                <a:gridCol w="633047"/>
                <a:gridCol w="715107"/>
                <a:gridCol w="539262"/>
                <a:gridCol w="656492"/>
                <a:gridCol w="738554"/>
                <a:gridCol w="691662"/>
                <a:gridCol w="703384"/>
                <a:gridCol w="457200"/>
                <a:gridCol w="422030"/>
              </a:tblGrid>
              <a:tr h="185267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Число опрошенных респондентов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Вы знаете медицинского работника в поликлинике, который должен помогать вам получать первичную медицинскую помощь во внеочередном порядке?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Вы записались на прием к врачу в ожидаемые Вами сроки?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Ожидали ли вы приема врача в общей очереди?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Вы проходили диспансеризацию в течение месяца после  прибытия?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Насколько понятно и полно врач разъяснял Вам диагноз, план лечения и дальнейшие действия?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Удовлетворены ли Вы в целом медицинской помощью?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Необходимость содействия СП СМО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526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да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нет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затрудняюсь ответить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да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нет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затрудняюсь ответить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да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нет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да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нет, прошел позже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не планирую ее проходить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непонятно и недостаточно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 четко и доступно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не требовалось разъяснений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не удовлетворен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удовлетворен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затрудняюсь ответить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Да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Нет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9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37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53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930213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7742</TotalTime>
  <Words>823</Words>
  <Application>Microsoft Office PowerPoint</Application>
  <PresentationFormat>Произвольный</PresentationFormat>
  <Paragraphs>175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oms-17</cp:lastModifiedBy>
  <cp:revision>698</cp:revision>
  <cp:lastPrinted>2018-10-30T10:58:06Z</cp:lastPrinted>
  <dcterms:created xsi:type="dcterms:W3CDTF">2018-08-20T13:56:26Z</dcterms:created>
  <dcterms:modified xsi:type="dcterms:W3CDTF">2025-08-29T06:21:43Z</dcterms:modified>
</cp:coreProperties>
</file>