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7" r:id="rId2"/>
    <p:sldId id="327" r:id="rId3"/>
    <p:sldId id="367" r:id="rId4"/>
    <p:sldId id="363" r:id="rId5"/>
    <p:sldId id="364" r:id="rId6"/>
    <p:sldId id="362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рискина Бэлла Израилевна" initials="ББИ" lastIdx="1" clrIdx="0">
    <p:extLst>
      <p:ext uri="{19B8F6BF-5375-455C-9EA6-DF929625EA0E}">
        <p15:presenceInfo xmlns:p15="http://schemas.microsoft.com/office/powerpoint/2012/main" userId="Брискина Бэлла Израил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2F5997"/>
    <a:srgbClr val="9DCC88"/>
    <a:srgbClr val="3366FF"/>
    <a:srgbClr val="1940E7"/>
    <a:srgbClr val="2DF387"/>
    <a:srgbClr val="0066FF"/>
    <a:srgbClr val="FF9933"/>
    <a:srgbClr val="66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38" autoAdjust="0"/>
    <p:restoredTop sz="95126" autoAdjust="0"/>
  </p:normalViewPr>
  <p:slideViewPr>
    <p:cSldViewPr snapToGrid="0">
      <p:cViewPr varScale="1">
        <p:scale>
          <a:sx n="88" d="100"/>
          <a:sy n="88" d="100"/>
        </p:scale>
        <p:origin x="93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Доля лиц, прошедших обследование в соответствии с индивидуальным планом ведения в рамках диспансерного наблюдения, из числа онкологических больных, завершивших лечение</a:t>
            </a:r>
            <a:r>
              <a:rPr lang="en-US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январь - июль </a:t>
            </a:r>
            <a:r>
              <a:rPr lang="en-US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2025</a:t>
            </a:r>
            <a:r>
              <a:rPr lang="ru-RU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г.</a:t>
            </a:r>
          </a:p>
        </c:rich>
      </c:tx>
      <c:layout>
        <c:manualLayout>
          <c:xMode val="edge"/>
          <c:yMode val="edge"/>
          <c:x val="9.7816957662900841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1912541104775698E-2"/>
          <c:y val="0.29656425503799139"/>
          <c:w val="0.86766917066401184"/>
          <c:h val="0.63010152720008117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Лист1!$B$7</c:f>
              <c:strCache>
                <c:ptCount val="1"/>
                <c:pt idx="0">
                  <c:v>СРЕДНЕРОССИЙСКИЙ ПОКАЗАТЕЛЬ</c:v>
                </c:pt>
              </c:strCache>
            </c:strRef>
          </c:tx>
          <c:spPr>
            <a:ln w="889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70C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Лист1!$C$2:$I$2</c:f>
              <c:numCache>
                <c:formatCode>mmm\-yy</c:formatCode>
                <c:ptCount val="7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</c:numCache>
            </c:numRef>
          </c:cat>
          <c:val>
            <c:numRef>
              <c:f>Лист1!$C$7:$I$7</c:f>
              <c:numCache>
                <c:formatCode>0%</c:formatCode>
                <c:ptCount val="7"/>
                <c:pt idx="0">
                  <c:v>0.47</c:v>
                </c:pt>
                <c:pt idx="1">
                  <c:v>0.47</c:v>
                </c:pt>
                <c:pt idx="2">
                  <c:v>0.47</c:v>
                </c:pt>
                <c:pt idx="3">
                  <c:v>0.47</c:v>
                </c:pt>
                <c:pt idx="4">
                  <c:v>0.47</c:v>
                </c:pt>
                <c:pt idx="5">
                  <c:v>0.47</c:v>
                </c:pt>
                <c:pt idx="6">
                  <c:v>0.47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20A-4F32-A8BD-40FE6FD166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016240"/>
        <c:axId val="152549360"/>
      </c:lineChart>
      <c:lineChart>
        <c:grouping val="stacked"/>
        <c:varyColors val="0"/>
        <c:ser>
          <c:idx val="1"/>
          <c:order val="1"/>
          <c:tx>
            <c:strRef>
              <c:f>Лист1!$B$11</c:f>
              <c:strCache>
                <c:ptCount val="1"/>
                <c:pt idx="0">
                  <c:v>ЛЕНИНГРАДСКАЯ ОБЛАСТЬ</c:v>
                </c:pt>
              </c:strCache>
            </c:strRef>
          </c:tx>
          <c:spPr>
            <a:ln w="88900" cap="rnd">
              <a:solidFill>
                <a:srgbClr val="ED7D31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70C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Лист1!$C$2:$I$2</c:f>
              <c:numCache>
                <c:formatCode>mmm\-yy</c:formatCode>
                <c:ptCount val="7"/>
                <c:pt idx="0">
                  <c:v>45658</c:v>
                </c:pt>
                <c:pt idx="1">
                  <c:v>45689</c:v>
                </c:pt>
                <c:pt idx="2">
                  <c:v>45717</c:v>
                </c:pt>
                <c:pt idx="3">
                  <c:v>45748</c:v>
                </c:pt>
                <c:pt idx="4">
                  <c:v>45778</c:v>
                </c:pt>
                <c:pt idx="5">
                  <c:v>45809</c:v>
                </c:pt>
                <c:pt idx="6">
                  <c:v>45839</c:v>
                </c:pt>
              </c:numCache>
            </c:numRef>
          </c:cat>
          <c:val>
            <c:numRef>
              <c:f>Лист1!$C$11:$I$11</c:f>
              <c:numCache>
                <c:formatCode>0%</c:formatCode>
                <c:ptCount val="7"/>
                <c:pt idx="0">
                  <c:v>4.4444444444444446E-2</c:v>
                </c:pt>
                <c:pt idx="1">
                  <c:v>0.40984465002618259</c:v>
                </c:pt>
                <c:pt idx="2">
                  <c:v>0.44254874651810583</c:v>
                </c:pt>
                <c:pt idx="3">
                  <c:v>0.25989021389362105</c:v>
                </c:pt>
                <c:pt idx="4">
                  <c:v>0.27028998723326647</c:v>
                </c:pt>
                <c:pt idx="5">
                  <c:v>0.30140350877192984</c:v>
                </c:pt>
                <c:pt idx="6">
                  <c:v>0.40385542168674698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20A-4F32-A8BD-40FE6FD166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532544"/>
        <c:axId val="147001296"/>
      </c:lineChart>
      <c:dateAx>
        <c:axId val="130016240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2549360"/>
        <c:crosses val="autoZero"/>
        <c:auto val="1"/>
        <c:lblOffset val="100"/>
        <c:baseTimeUnit val="months"/>
      </c:dateAx>
      <c:valAx>
        <c:axId val="152549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016240"/>
        <c:crosses val="autoZero"/>
        <c:crossBetween val="between"/>
      </c:valAx>
      <c:valAx>
        <c:axId val="147001296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8532544"/>
        <c:crosses val="max"/>
        <c:crossBetween val="between"/>
      </c:valAx>
      <c:dateAx>
        <c:axId val="158532544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47001296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80963800844691"/>
          <c:y val="0.58070080788903977"/>
          <c:w val="0.34129448285969333"/>
          <c:h val="0.357765773640827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accent5">
              <a:lumMod val="50000"/>
            </a:schemeClr>
          </a:solidFill>
        </a:defRPr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90" y="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E3C568B1-B7A7-44DB-8DB7-B7B7F90E4F74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4" y="4776790"/>
            <a:ext cx="5438775" cy="390842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9752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90" y="9429752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65EB9017-A9DB-4F0B-8820-D8CB38245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054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341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07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078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273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511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25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8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757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53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30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94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33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35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81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99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56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10697-B4AB-4F9A-9C71-E3A64AACFF51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37B9D-E249-43F6-BE90-C55D155856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94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5AE002-10D1-4EAC-BE50-40A1AE919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33" y="327991"/>
            <a:ext cx="10479157" cy="84482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Территориальный фонд обязательного медицинского страхования Ленинградской области</a:t>
            </a:r>
          </a:p>
        </p:txBody>
      </p:sp>
      <p:pic>
        <p:nvPicPr>
          <p:cNvPr id="5" name="Рисунок 4"/>
          <p:cNvPicPr/>
          <p:nvPr/>
        </p:nvPicPr>
        <p:blipFill>
          <a:blip r:embed="rId3"/>
          <a:stretch>
            <a:fillRect/>
          </a:stretch>
        </p:blipFill>
        <p:spPr>
          <a:xfrm>
            <a:off x="427810" y="327991"/>
            <a:ext cx="807223" cy="844827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595901" y="5983305"/>
            <a:ext cx="11118289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532775" y="1172818"/>
            <a:ext cx="11513906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alt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Координационный совет по организации </a:t>
            </a:r>
          </a:p>
          <a:p>
            <a:pPr algn="ctr">
              <a:defRPr/>
            </a:pPr>
            <a:r>
              <a:rPr lang="ru-RU" altLang="ru-RU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защиты прав застрахованных лиц в сфере ОМС</a:t>
            </a:r>
            <a:r>
              <a:rPr lang="en-US" altLang="ru-RU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Ленинградской </a:t>
            </a:r>
            <a:r>
              <a:rPr lang="ru-RU" altLang="ru-RU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области</a:t>
            </a:r>
          </a:p>
          <a:p>
            <a:pPr algn="ctr">
              <a:defRPr/>
            </a:pPr>
            <a:endParaRPr lang="ru-RU" altLang="ru-RU" b="1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ru-RU" altLang="ru-RU" sz="1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Федеральный </a:t>
            </a:r>
            <a:r>
              <a:rPr lang="ru-RU" altLang="ru-RU" sz="1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проект «Борьба с онкологическими заболеваниями» </a:t>
            </a:r>
          </a:p>
          <a:p>
            <a:pPr algn="ctr">
              <a:defRPr/>
            </a:pPr>
            <a:r>
              <a:rPr lang="ru-RU" altLang="ru-RU" sz="1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национального проекта «Продолжительная и активная жизнь» </a:t>
            </a:r>
          </a:p>
          <a:p>
            <a:pPr algn="ctr">
              <a:defRPr/>
            </a:pPr>
            <a:endParaRPr lang="ru-RU" altLang="ru-RU" sz="2000" b="1" dirty="0">
              <a:solidFill>
                <a:srgbClr val="2038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 </a:t>
            </a:r>
            <a:r>
              <a:rPr lang="ru-RU" sz="2400" b="1" dirty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мониторингу </a:t>
            </a:r>
            <a:r>
              <a:rPr lang="ru-RU" sz="2400" b="1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ТФОМС ЛО и </a:t>
            </a:r>
            <a:r>
              <a:rPr lang="ru-RU" sz="2400" b="1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КЗ ЛО </a:t>
            </a:r>
            <a:endParaRPr lang="ru-RU" sz="2400" b="1" dirty="0">
              <a:solidFill>
                <a:srgbClr val="2038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400" b="1" dirty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отчетности по  показателю  </a:t>
            </a:r>
            <a:endParaRPr lang="ru-RU" sz="2400" b="1" dirty="0" smtClean="0">
              <a:solidFill>
                <a:srgbClr val="2038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2000" b="1" dirty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Доля  лиц,  прошедших  обследование  в  соответствии с индивидуальным планом ведения в рамках диспансерного наблюдения, из числа онкологических больных, завершивших лечение</a:t>
            </a:r>
            <a:r>
              <a:rPr lang="ru-RU" sz="2000" b="1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</a:t>
            </a:r>
          </a:p>
          <a:p>
            <a:pPr algn="ctr"/>
            <a:r>
              <a:rPr lang="ru-RU" sz="2400" b="1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январь </a:t>
            </a:r>
            <a:r>
              <a:rPr lang="ru-RU" sz="2400" b="1" dirty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июль 2025г.</a:t>
            </a:r>
            <a:endParaRPr lang="ru-RU" altLang="ru-RU" sz="2800" b="1" dirty="0">
              <a:solidFill>
                <a:srgbClr val="2038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r>
              <a:rPr lang="ru-RU" altLang="ru-RU" b="1" dirty="0">
                <a:solidFill>
                  <a:srgbClr val="0000B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83433" y="5983305"/>
            <a:ext cx="52453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Начальник отдела ККМП и ЗПЗ </a:t>
            </a:r>
            <a:endParaRPr lang="ru-RU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 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ОМС </a:t>
            </a:r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Рабочий С.И.</a:t>
            </a:r>
            <a:endParaRPr lang="ru-RU" sz="1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94802" y="6121804"/>
            <a:ext cx="1508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29.08.2025</a:t>
            </a:r>
            <a:endParaRPr lang="ru-RU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875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8331" y="182563"/>
            <a:ext cx="10055472" cy="844550"/>
          </a:xfrm>
        </p:spPr>
        <p:txBody>
          <a:bodyPr>
            <a:noAutofit/>
          </a:bodyPr>
          <a:lstStyle/>
          <a:p>
            <a:pPr algn="ctr" fontAlgn="b"/>
            <a:r>
              <a:rPr lang="ru-RU" altLang="ru-RU" sz="10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 по мониторингу  ТФОМС ЛО и КЗ ЛО </a:t>
            </a:r>
            <a:br>
              <a:rPr lang="ru-RU" altLang="ru-RU" sz="10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altLang="ru-RU" sz="10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отчетности по  показателю  </a:t>
            </a:r>
            <a:br>
              <a:rPr lang="ru-RU" altLang="ru-RU" sz="10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altLang="ru-RU" sz="10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«Доля  лиц,  прошедших  обследование  в  соответствии с индивидуальным планом ведения в рамках диспансерного наблюдения, из числа онкологических больных, завершивших лечение</a:t>
            </a:r>
            <a:r>
              <a:rPr lang="ru-RU" altLang="ru-RU" sz="10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», январь – июль 2025г.</a:t>
            </a:r>
            <a:endParaRPr lang="ru-RU" altLang="ru-RU" sz="10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82563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68531" y="5551126"/>
            <a:ext cx="108138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958788"/>
            <a:ext cx="10515600" cy="53532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200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Отчёт </a:t>
            </a:r>
            <a:r>
              <a:rPr lang="ru-RU" sz="2200" dirty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составлен в соответствии с методикой расчёта показателя, утверждённого Письмом Минздрава РФ от 16.01.2025г. № 17-4/И/2-364 </a:t>
            </a:r>
            <a:r>
              <a:rPr lang="ru-RU" sz="2200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2200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основании, </a:t>
            </a:r>
            <a:r>
              <a:rPr lang="ru-RU" sz="2200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получаемых </a:t>
            </a:r>
            <a:r>
              <a:rPr lang="ru-RU" sz="2200" dirty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ГБУЗ ЛОКБ </a:t>
            </a:r>
            <a:endParaRPr lang="ru-RU" sz="2200" dirty="0" smtClean="0">
              <a:solidFill>
                <a:srgbClr val="2038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ru-RU" sz="2200" b="1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2200" b="1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Сведений о </a:t>
            </a:r>
            <a:r>
              <a:rPr lang="ru-RU" sz="2200" b="1" dirty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количестве пациентов со злокачественными новообразованиями, завершивших лечение, состоящих под диспансерным наблюдением и нуждающихся в комплексном посещении (или получивших комплексное посещение) с целью проведения диспансерного наблюдения в отчетный </a:t>
            </a:r>
            <a:r>
              <a:rPr lang="ru-RU" sz="2200" b="1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период</a:t>
            </a:r>
            <a:r>
              <a:rPr lang="ru-RU" sz="2200" b="1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r>
              <a:rPr lang="ru-RU" sz="2200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 algn="ctr">
              <a:buNone/>
            </a:pPr>
            <a:endParaRPr lang="ru-RU" sz="2200" dirty="0" smtClean="0">
              <a:solidFill>
                <a:srgbClr val="2038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ru-RU" sz="2200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Показатель</a:t>
            </a:r>
            <a:r>
              <a:rPr lang="ru-RU" sz="2200" b="1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«</a:t>
            </a:r>
            <a:r>
              <a:rPr lang="ru-RU" sz="2200" b="1" dirty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Число пациентов с ЗНО, завершивших лечение, прошедших в течение отчетного периода комплексное посещение с целью диспансерного наблюдения (в рамках третичной профилактики ЗНО</a:t>
            </a:r>
            <a:r>
              <a:rPr lang="ru-RU" sz="2200" b="1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)» </a:t>
            </a:r>
            <a:endParaRPr lang="ru-RU" sz="2200" b="1" dirty="0" smtClean="0">
              <a:solidFill>
                <a:srgbClr val="2038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ru-RU" sz="2200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получен  </a:t>
            </a:r>
            <a:r>
              <a:rPr lang="ru-RU" sz="2200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путём </a:t>
            </a:r>
            <a:r>
              <a:rPr lang="ru-RU" sz="2200" dirty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сопоставления предоставленных данных данным реестров счетов с целью расчёта </a:t>
            </a:r>
            <a:r>
              <a:rPr lang="ru-RU" sz="2200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2200" dirty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соответствии с Письмом Минздрава РФ и ФФОМС от 29.04.2025г. № 00-10-30-4-06/6416 и №</a:t>
            </a:r>
            <a:r>
              <a:rPr lang="ru-RU" sz="2200" dirty="0" smtClean="0">
                <a:solidFill>
                  <a:srgbClr val="2038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17-4/И/2-8881.</a:t>
            </a:r>
            <a:endParaRPr lang="ru-RU" sz="2200" dirty="0">
              <a:solidFill>
                <a:srgbClr val="20386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280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8331" y="182563"/>
            <a:ext cx="10055472" cy="666523"/>
          </a:xfrm>
        </p:spPr>
        <p:txBody>
          <a:bodyPr>
            <a:normAutofit fontScale="90000"/>
          </a:bodyPr>
          <a:lstStyle/>
          <a:p>
            <a:pPr algn="ctr" fontAlgn="b"/>
            <a:r>
              <a:rPr lang="ru-RU" altLang="ru-RU" sz="11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 по мониторингу  ТФОМС ЛО и КЗ ЛО </a:t>
            </a:r>
            <a:br>
              <a:rPr lang="ru-RU" altLang="ru-RU" sz="11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altLang="ru-RU" sz="11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отчетности по  показателю  </a:t>
            </a:r>
            <a:br>
              <a:rPr lang="ru-RU" altLang="ru-RU" sz="11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altLang="ru-RU" sz="11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«Доля  лиц,  прошедших  обследование  в  соответствии с индивидуальным планом ведения в рамках диспансерного наблюдения, из числа онкологических больных, завершивших лечение», январь – июль 2025г.</a:t>
            </a:r>
            <a:endParaRPr lang="ru-RU" sz="22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82563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200" y="1027113"/>
            <a:ext cx="10515600" cy="5149850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998567"/>
              </p:ext>
            </p:extLst>
          </p:nvPr>
        </p:nvGraphicFramePr>
        <p:xfrm>
          <a:off x="564356" y="1027113"/>
          <a:ext cx="11372292" cy="52605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0190">
                  <a:extLst>
                    <a:ext uri="{9D8B030D-6E8A-4147-A177-3AD203B41FA5}">
                      <a16:colId xmlns:a16="http://schemas.microsoft.com/office/drawing/2014/main" val="1981367312"/>
                    </a:ext>
                  </a:extLst>
                </a:gridCol>
                <a:gridCol w="948926">
                  <a:extLst>
                    <a:ext uri="{9D8B030D-6E8A-4147-A177-3AD203B41FA5}">
                      <a16:colId xmlns:a16="http://schemas.microsoft.com/office/drawing/2014/main" val="3058079684"/>
                    </a:ext>
                  </a:extLst>
                </a:gridCol>
                <a:gridCol w="1097196">
                  <a:extLst>
                    <a:ext uri="{9D8B030D-6E8A-4147-A177-3AD203B41FA5}">
                      <a16:colId xmlns:a16="http://schemas.microsoft.com/office/drawing/2014/main" val="4125293868"/>
                    </a:ext>
                  </a:extLst>
                </a:gridCol>
                <a:gridCol w="1097196">
                  <a:extLst>
                    <a:ext uri="{9D8B030D-6E8A-4147-A177-3AD203B41FA5}">
                      <a16:colId xmlns:a16="http://schemas.microsoft.com/office/drawing/2014/main" val="2782412777"/>
                    </a:ext>
                  </a:extLst>
                </a:gridCol>
                <a:gridCol w="1097196">
                  <a:extLst>
                    <a:ext uri="{9D8B030D-6E8A-4147-A177-3AD203B41FA5}">
                      <a16:colId xmlns:a16="http://schemas.microsoft.com/office/drawing/2014/main" val="267480564"/>
                    </a:ext>
                  </a:extLst>
                </a:gridCol>
                <a:gridCol w="1097196">
                  <a:extLst>
                    <a:ext uri="{9D8B030D-6E8A-4147-A177-3AD203B41FA5}">
                      <a16:colId xmlns:a16="http://schemas.microsoft.com/office/drawing/2014/main" val="3583727521"/>
                    </a:ext>
                  </a:extLst>
                </a:gridCol>
                <a:gridCol w="1097196">
                  <a:extLst>
                    <a:ext uri="{9D8B030D-6E8A-4147-A177-3AD203B41FA5}">
                      <a16:colId xmlns:a16="http://schemas.microsoft.com/office/drawing/2014/main" val="1905915062"/>
                    </a:ext>
                  </a:extLst>
                </a:gridCol>
                <a:gridCol w="1097196">
                  <a:extLst>
                    <a:ext uri="{9D8B030D-6E8A-4147-A177-3AD203B41FA5}">
                      <a16:colId xmlns:a16="http://schemas.microsoft.com/office/drawing/2014/main" val="1709098226"/>
                    </a:ext>
                  </a:extLst>
                </a:gridCol>
              </a:tblGrid>
              <a:tr h="5777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янв.25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фев.25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мар.25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апр.25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май.25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июн.25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июл.25</a:t>
                      </a:r>
                      <a:endParaRPr lang="ru-RU" sz="18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258710"/>
                  </a:ext>
                </a:extLst>
              </a:tr>
              <a:tr h="17252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Число пациентов с ЗНО, завершивших лечение, состоящих под диспансерным наблюдением и нуждающихся в комплексном посещении в целях осуществления диспансерного наблюдения в отчетном периоде, человек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5729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5744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5283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5483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5700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8300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extLst>
                  <a:ext uri="{0D108BD9-81ED-4DB2-BD59-A6C34878D82A}">
                    <a16:rowId xmlns:a16="http://schemas.microsoft.com/office/drawing/2014/main" val="1057264270"/>
                  </a:ext>
                </a:extLst>
              </a:tr>
              <a:tr h="14787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Число пациентов с ЗНО, завершивших лечение, прошедших в течение отчетного периода комплексное посещение с целью диспансерного наблюдения (в рамках третичной профилактики ЗНО), человек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2348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2542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1373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1482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1718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3352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773746"/>
                  </a:ext>
                </a:extLst>
              </a:tr>
              <a:tr h="14787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Доля лиц, прошедших обследование в соответствии с индивидуальным планом ведения в рамках диспансерного наблюдения, из числа онкологических больных, завершивших лечение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4,4%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40,9%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44,3%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25,9%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27,0%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30,1%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40,4%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502" marR="7502" marT="7502" marB="0" anchor="ctr"/>
                </a:tc>
                <a:extLst>
                  <a:ext uri="{0D108BD9-81ED-4DB2-BD59-A6C34878D82A}">
                    <a16:rowId xmlns:a16="http://schemas.microsoft.com/office/drawing/2014/main" val="896800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859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8331" y="182563"/>
            <a:ext cx="10055472" cy="666523"/>
          </a:xfrm>
        </p:spPr>
        <p:txBody>
          <a:bodyPr>
            <a:normAutofit fontScale="90000"/>
          </a:bodyPr>
          <a:lstStyle/>
          <a:p>
            <a:pPr algn="ctr" fontAlgn="b"/>
            <a:r>
              <a:rPr lang="ru-RU" altLang="ru-RU" sz="11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 по мониторингу  ТФОМС ЛО и КЗ ЛО </a:t>
            </a:r>
            <a:br>
              <a:rPr lang="ru-RU" altLang="ru-RU" sz="11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altLang="ru-RU" sz="11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отчетности по  показателю  </a:t>
            </a:r>
            <a:br>
              <a:rPr lang="ru-RU" altLang="ru-RU" sz="11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altLang="ru-RU" sz="11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«Доля  лиц,  прошедших  обследование  в  соответствии с индивидуальным планом ведения в рамках диспансерного наблюдения, из числа онкологических больных, завершивших лечение», январь – июль 2025г.</a:t>
            </a:r>
            <a:endParaRPr lang="ru-RU" sz="22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82563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361925"/>
              </p:ext>
            </p:extLst>
          </p:nvPr>
        </p:nvGraphicFramePr>
        <p:xfrm>
          <a:off x="838203" y="849086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98331" y="5503817"/>
            <a:ext cx="99357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Доля  лиц,  прошедших  обследование  в  соответствии с индивидуальным планом ведения в рамках диспансерного наблюдения за период с 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января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июль 2025 имеет тенденцию к увеличению и в июле 2025 года близка к общероссийскому показателю </a:t>
            </a:r>
          </a:p>
        </p:txBody>
      </p:sp>
    </p:spTree>
    <p:extLst>
      <p:ext uri="{BB962C8B-B14F-4D97-AF65-F5344CB8AC3E}">
        <p14:creationId xmlns:p14="http://schemas.microsoft.com/office/powerpoint/2010/main" val="1279631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8331" y="182563"/>
            <a:ext cx="10055472" cy="666523"/>
          </a:xfrm>
        </p:spPr>
        <p:txBody>
          <a:bodyPr>
            <a:normAutofit fontScale="90000"/>
          </a:bodyPr>
          <a:lstStyle/>
          <a:p>
            <a:pPr algn="ctr" fontAlgn="b"/>
            <a:r>
              <a:rPr lang="ru-RU" altLang="ru-RU" sz="11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 по мониторингу  ТФОМС ЛО и КЗ ЛО </a:t>
            </a:r>
            <a:br>
              <a:rPr lang="ru-RU" altLang="ru-RU" sz="11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altLang="ru-RU" sz="11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отчетности по  показателю  </a:t>
            </a:r>
            <a:br>
              <a:rPr lang="ru-RU" altLang="ru-RU" sz="11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altLang="ru-RU" sz="11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«Доля  лиц,  прошедших  обследование  в  соответствии с индивидуальным планом ведения в рамках диспансерного наблюдения, из числа онкологических больных, завершивших лечение», январь – июль 2025г.</a:t>
            </a:r>
            <a:endParaRPr lang="ru-RU" sz="2200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82563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3" y="1489076"/>
            <a:ext cx="10515600" cy="499881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Медицинским организациям 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buFont typeface="Courier New" panose="02070309020205020404" pitchFamily="49" charset="0"/>
              <a:buChar char="o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уделить внимание своевременному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выполнению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Порядка диспансерного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наблюдения за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взрослыми с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онкологическими заболеваниями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утверждённого Приказом Министерства здравоохранения РФ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4 июня 2020 г. N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548н</a:t>
            </a:r>
          </a:p>
          <a:p>
            <a:pPr algn="ctr"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зять под контроль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своевременность выполнения  диспансерного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наблюдения в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соответствии с индивидуальным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планом лиц, получивших радикальное лечение. </a:t>
            </a:r>
            <a:endParaRPr lang="ru-RU" sz="2400" dirty="0" smtClean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ГБУЗ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ЛОКБ 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buFont typeface="Courier New" panose="02070309020205020404" pitchFamily="49" charset="0"/>
              <a:buChar char="o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осуществлять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регулярный контроль за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формированием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«Сведений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количестве пациентов со злокачественными новообразованиями, завершивших лечение, состоящих под диспансерным наблюдением и нуждающихся в комплексном посещении (или получивших комплексное посещение) с целью проведения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диспансерного наблюдения». Совместное письмо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Министерства здравоохранения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РФ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Федерального фонда обязательного медицинского страхования от 29.04.2025 № 17-4/И/2-8881и и № 00-10-30-4-06/6416</a:t>
            </a:r>
            <a:endParaRPr lang="ru-RU" sz="2400" dirty="0" smtClean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Страховым медицинским организациям 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buFont typeface="Courier New" panose="02070309020205020404" pitchFamily="49" charset="0"/>
              <a:buChar char="o"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осуществлять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контроль соблюдения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своевременности постановки на диспансерный учет и проведения диспансерных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осмотров в соответствии с индивидуальным планом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диспансерного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наблюдения и персонифицированной «Истории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обращений пациента за медицинской помощью».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Письмо ФФОМС от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августа 2018 г. N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10868/30/и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 утверждении М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етодических рекомендаций по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организации и проведению контроля объемов,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сроков, качества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условий предоставления медицинской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помощи, оказанной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пациентам с подозрением на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онкологическое заболевание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и/или с установленным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диагнозом онкологического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заболевания</a:t>
            </a:r>
          </a:p>
          <a:p>
            <a:pPr algn="just">
              <a:buFont typeface="Courier New" panose="02070309020205020404" pitchFamily="49" charset="0"/>
              <a:buChar char="o"/>
            </a:pP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 typeface="Courier New" panose="02070309020205020404" pitchFamily="49" charset="0"/>
              <a:buChar char="o"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73A05BF-CAE7-4490-92E8-42779ECBCDF7}"/>
              </a:ext>
            </a:extLst>
          </p:cNvPr>
          <p:cNvSpPr/>
          <p:nvPr/>
        </p:nvSpPr>
        <p:spPr>
          <a:xfrm>
            <a:off x="1298331" y="1027113"/>
            <a:ext cx="96488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ПРЕДЛОЖЕНИЯ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808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6950" y="2966234"/>
            <a:ext cx="8991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6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Благодарю за внимание!</a:t>
            </a:r>
          </a:p>
          <a:p>
            <a:pPr algn="just"/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2879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14577</TotalTime>
  <Words>607</Words>
  <Application>Microsoft Office PowerPoint</Application>
  <PresentationFormat>Широкоэкранный</PresentationFormat>
  <Paragraphs>74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Tahoma</vt:lpstr>
      <vt:lpstr>Times New Roman</vt:lpstr>
      <vt:lpstr>Тема Office</vt:lpstr>
      <vt:lpstr>Территориальный фонд обязательного медицинского страхования Ленинградской области</vt:lpstr>
      <vt:lpstr>Информация по мониторингу  ТФОМС ЛО и КЗ ЛО  отчетности по  показателю   «Доля  лиц,  прошедших  обследование  в  соответствии с индивидуальным планом ведения в рамках диспансерного наблюдения, из числа онкологических больных, завершивших лечение», январь – июль 2025г.</vt:lpstr>
      <vt:lpstr>Информация по мониторингу  ТФОМС ЛО и КЗ ЛО  отчетности по  показателю   «Доля  лиц,  прошедших  обследование  в  соответствии с индивидуальным планом ведения в рамках диспансерного наблюдения, из числа онкологических больных, завершивших лечение», январь – июль 2025г.</vt:lpstr>
      <vt:lpstr>Информация по мониторингу  ТФОМС ЛО и КЗ ЛО  отчетности по  показателю   «Доля  лиц,  прошедших  обследование  в  соответствии с индивидуальным планом ведения в рамках диспансерного наблюдения, из числа онкологических больных, завершивших лечение», январь – июль 2025г.</vt:lpstr>
      <vt:lpstr>Информация по мониторингу  ТФОМС ЛО и КЗ ЛО  отчетности по  показателю   «Доля  лиц,  прошедших  обследование  в  соответствии с индивидуальным планом ведения в рамках диспансерного наблюдения, из числа онкологических больных, завершивших лечение», январь – июль 2025г.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Камышан Игорь Анатольевич</cp:lastModifiedBy>
  <cp:revision>1101</cp:revision>
  <cp:lastPrinted>2025-08-26T06:31:13Z</cp:lastPrinted>
  <dcterms:created xsi:type="dcterms:W3CDTF">2018-08-28T09:05:47Z</dcterms:created>
  <dcterms:modified xsi:type="dcterms:W3CDTF">2025-08-26T12:14:55Z</dcterms:modified>
</cp:coreProperties>
</file>