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9"/>
  </p:notesMasterIdLst>
  <p:sldIdLst>
    <p:sldId id="300" r:id="rId2"/>
    <p:sldId id="307" r:id="rId3"/>
    <p:sldId id="309" r:id="rId4"/>
    <p:sldId id="301" r:id="rId5"/>
    <p:sldId id="302" r:id="rId6"/>
    <p:sldId id="296" r:id="rId7"/>
    <p:sldId id="310" r:id="rId8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6437" autoAdjust="0"/>
  </p:normalViewPr>
  <p:slideViewPr>
    <p:cSldViewPr>
      <p:cViewPr varScale="1">
        <p:scale>
          <a:sx n="147" d="100"/>
          <a:sy n="147" d="100"/>
        </p:scale>
        <p:origin x="186" y="12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-w8kx\DATA0\finance\&#1062;&#1099;&#1075;&#1072;&#1085;&#1086;&#1074;&#1072;\&#1053;&#1057;&#1047;\&#1050;&#1086;&#1086;&#1088;&#1076;&#1080;&#1085;&#1072;&#1094;&#1080;&#1086;&#1085;&#1085;&#1099;&#1081;%20&#1089;&#1086;&#1074;&#1077;&#1090;,%20&#1076;&#1086;&#1082;&#1083;&#1072;&#1076;&#1099;\&#1057;&#1086;&#1079;&#1076;&#1072;&#1085;&#1080;&#1077;%20&#1085;&#1086;&#1074;&#1086;&#1081;%20&#1087;&#1088;&#1077;&#1079;&#1077;&#1085;&#1090;&#1072;&#1094;&#1080;&#1080;\&#1055;&#1088;&#1077;&#1079;&#1077;&#1085;&#1090;&#1072;&#1094;&#1080;&#1103;%20&#1087;&#1083;&#1072;&#1085;-&#1092;&#1072;&#1082;&#1090;%20&#1053;&#1057;&#104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-w8kx\DATA0\finance\&#1062;&#1099;&#1075;&#1072;&#1085;&#1086;&#1074;&#1072;\&#1053;&#1057;&#1047;\&#1050;&#1086;&#1086;&#1088;&#1076;&#1080;&#1085;&#1072;&#1094;&#1080;&#1086;&#1085;&#1085;&#1099;&#1081;%20&#1089;&#1086;&#1074;&#1077;&#1090;,%20&#1076;&#1086;&#1082;&#1083;&#1072;&#1076;&#1099;\&#1057;&#1086;&#1079;&#1076;&#1072;&#1085;&#1080;&#1077;%20&#1085;&#1086;&#1074;&#1086;&#1081;%20&#1087;&#1088;&#1077;&#1079;&#1077;&#1085;&#1090;&#1072;&#1094;&#1080;&#1080;\&#1055;&#1088;&#1077;&#1079;&#1077;&#1085;&#1090;&#1072;&#1094;&#1080;&#1103;%20&#1087;&#1083;&#1072;&#1085;-&#1092;&#1072;&#1082;&#1090;%20&#1053;&#1057;&#1047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1.4470281882393228E-2"/>
          <c:y val="5.0314452950416068E-2"/>
          <c:w val="0.86745742660767888"/>
          <c:h val="0.85396230031141951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14787072"/>
        <c:axId val="114788608"/>
        <c:axId val="0"/>
      </c:bar3DChart>
      <c:catAx>
        <c:axId val="11478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ru-RU"/>
          </a:p>
        </c:txPr>
        <c:crossAx val="114788608"/>
        <c:crosses val="autoZero"/>
        <c:auto val="1"/>
        <c:lblAlgn val="r"/>
        <c:lblOffset val="100"/>
        <c:tickLblSkip val="1"/>
        <c:noMultiLvlLbl val="0"/>
      </c:catAx>
      <c:valAx>
        <c:axId val="114788608"/>
        <c:scaling>
          <c:orientation val="minMax"/>
          <c:max val="100000"/>
          <c:min val="0"/>
        </c:scaling>
        <c:delete val="1"/>
        <c:axPos val="l"/>
        <c:numFmt formatCode="_-* #,##0.0_р_._-;\-* #,##0.0_р_._-;_-* &quot;-&quot;??_р_._-;_-@_-" sourceLinked="1"/>
        <c:majorTickMark val="none"/>
        <c:minorTickMark val="none"/>
        <c:tickLblPos val="none"/>
        <c:crossAx val="114787072"/>
        <c:crosses val="autoZero"/>
        <c:crossBetween val="between"/>
        <c:majorUnit val="20000"/>
      </c:valAx>
    </c:plotArea>
    <c:legend>
      <c:legendPos val="r"/>
      <c:overlay val="0"/>
      <c:txPr>
        <a:bodyPr/>
        <a:lstStyle/>
        <a:p>
          <a:pPr>
            <a:defRPr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6.4387981912190939E-4"/>
          <c:y val="8.6478594149241271E-3"/>
          <c:w val="0.86745742660768099"/>
          <c:h val="0.88655223097112856"/>
        </c:manualLayout>
      </c:layout>
      <c:bar3DChart>
        <c:barDir val="col"/>
        <c:grouping val="clustered"/>
        <c:varyColors val="0"/>
        <c:ser>
          <c:idx val="1"/>
          <c:order val="0"/>
          <c:tx>
            <c:v>План</c:v>
          </c:tx>
          <c:invertIfNegative val="0"/>
          <c:dPt>
            <c:idx val="1"/>
            <c:invertIfNegative val="0"/>
            <c:bubble3D val="0"/>
            <c:spPr>
              <a:scene3d>
                <a:camera prst="orthographicFront"/>
                <a:lightRig rig="threePt" dir="t"/>
              </a:scene3d>
              <a:sp3d>
                <a:bevelT w="1092200"/>
              </a:sp3d>
            </c:spPr>
            <c:extLst>
              <c:ext xmlns:c16="http://schemas.microsoft.com/office/drawing/2014/chart" uri="{C3380CC4-5D6E-409C-BE32-E72D297353CC}">
                <c16:uniqueId val="{00000001-90F5-4B87-AD56-BF146DE7E79B}"/>
              </c:ext>
            </c:extLst>
          </c:dPt>
          <c:dLbls>
            <c:dLbl>
              <c:idx val="0"/>
              <c:layout>
                <c:manualLayout>
                  <c:x val="2.8030306374410223E-2"/>
                  <c:y val="-3.8942483182979611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00"/>
                    </a:pPr>
                    <a:r>
                      <a:rPr lang="en-US" sz="1000"/>
                      <a:t>66 761,72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62886132532348"/>
                      <c:h val="5.358363317168135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0F5-4B87-AD56-BF146DE7E79B}"/>
                </c:ext>
              </c:extLst>
            </c:dLbl>
            <c:dLbl>
              <c:idx val="1"/>
              <c:layout>
                <c:manualLayout>
                  <c:x val="1.7289193186494058E-2"/>
                  <c:y val="-5.5130856987247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F5-4B87-AD56-BF146DE7E79B}"/>
                </c:ext>
              </c:extLst>
            </c:dLbl>
            <c:dLbl>
              <c:idx val="2"/>
              <c:layout>
                <c:manualLayout>
                  <c:x val="1.7704130005264863E-2"/>
                  <c:y val="-5.861187881316161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55 586,02  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F5-4B87-AD56-BF146DE7E79B}"/>
                </c:ext>
              </c:extLst>
            </c:dLbl>
            <c:dLbl>
              <c:idx val="3"/>
              <c:layout>
                <c:manualLayout>
                  <c:x val="1.3781221214236937E-2"/>
                  <c:y val="-3.1225604996096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F5-4B87-AD56-BF146DE7E7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'план-факт'!$B$2:$B$5</c:f>
              <c:strCache>
                <c:ptCount val="4"/>
                <c:pt idx="0">
                  <c:v>66,38%
оборудование</c:v>
                </c:pt>
                <c:pt idx="1">
                  <c:v>55,3%
обучение</c:v>
                </c:pt>
                <c:pt idx="2">
                  <c:v>5%
ремонт</c:v>
                </c:pt>
                <c:pt idx="3">
                  <c:v>100%
всего</c:v>
                </c:pt>
              </c:strCache>
            </c:strRef>
          </c:cat>
          <c:val>
            <c:numRef>
              <c:f>'план-факт'!$C$2:$C$5</c:f>
              <c:numCache>
                <c:formatCode>_-* #,##0.00_р_._-;\-* #,##0.00_р_._-;_-* "-"??_р_._-;_-@_-</c:formatCode>
                <c:ptCount val="4"/>
                <c:pt idx="0">
                  <c:v>66761.719670000006</c:v>
                </c:pt>
                <c:pt idx="1">
                  <c:v>92.49</c:v>
                </c:pt>
                <c:pt idx="2">
                  <c:v>55586.020000000004</c:v>
                </c:pt>
                <c:pt idx="3">
                  <c:v>122440.22967000002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0F5-4B87-AD56-BF146DE7E79B}"/>
            </c:ext>
          </c:extLst>
        </c:ser>
        <c:ser>
          <c:idx val="2"/>
          <c:order val="1"/>
          <c:tx>
            <c:v>Факт</c:v>
          </c:tx>
          <c:invertIfNegative val="0"/>
          <c:dLbls>
            <c:dLbl>
              <c:idx val="0"/>
              <c:layout>
                <c:manualLayout>
                  <c:x val="2.0671799173443136E-2"/>
                  <c:y val="-6.44985601965319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42 24473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F5-4B87-AD56-BF146DE7E79B}"/>
                </c:ext>
              </c:extLst>
            </c:dLbl>
            <c:dLbl>
              <c:idx val="1"/>
              <c:layout>
                <c:manualLayout>
                  <c:x val="8.1982830110096747E-3"/>
                  <c:y val="-5.8074197678932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F5-4B87-AD56-BF146DE7E79B}"/>
                </c:ext>
              </c:extLst>
            </c:dLbl>
            <c:dLbl>
              <c:idx val="2"/>
              <c:layout>
                <c:manualLayout>
                  <c:x val="2.6109881425660012E-2"/>
                  <c:y val="-5.584768791318330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2816,10    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F5-4B87-AD56-BF146DE7E79B}"/>
                </c:ext>
              </c:extLst>
            </c:dLbl>
            <c:dLbl>
              <c:idx val="3"/>
              <c:layout>
                <c:manualLayout>
                  <c:x val="3.2315441698334731E-2"/>
                  <c:y val="-6.9847560445672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F5-4B87-AD56-BF146DE7E7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'план-факт'!$B$2:$B$5</c:f>
              <c:strCache>
                <c:ptCount val="4"/>
                <c:pt idx="0">
                  <c:v>66,38%
оборудование</c:v>
                </c:pt>
                <c:pt idx="1">
                  <c:v>55,3%
обучение</c:v>
                </c:pt>
                <c:pt idx="2">
                  <c:v>5%
ремонт</c:v>
                </c:pt>
                <c:pt idx="3">
                  <c:v>100%
всего</c:v>
                </c:pt>
              </c:strCache>
            </c:strRef>
          </c:cat>
          <c:val>
            <c:numRef>
              <c:f>'план-факт'!$D$2:$D$5</c:f>
              <c:numCache>
                <c:formatCode>_-* #,##0.00_р_._-;\-* #,##0.00_р_._-;_-* "-"??_р_._-;_-@_-</c:formatCode>
                <c:ptCount val="4"/>
                <c:pt idx="0">
                  <c:v>42244.728999999999</c:v>
                </c:pt>
                <c:pt idx="1">
                  <c:v>51.19</c:v>
                </c:pt>
                <c:pt idx="2" formatCode="_-* #,##0.0_р_._-;\-* #,##0.0_р_._-;_-* &quot;-&quot;??_р_._-;_-@_-">
                  <c:v>2816.07</c:v>
                </c:pt>
                <c:pt idx="3">
                  <c:v>45111.989000000001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0F5-4B87-AD56-BF146DE7E7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6525824"/>
        <c:axId val="126652800"/>
        <c:axId val="0"/>
      </c:bar3DChart>
      <c:catAx>
        <c:axId val="12652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26652800"/>
        <c:crosses val="autoZero"/>
        <c:auto val="1"/>
        <c:lblAlgn val="r"/>
        <c:lblOffset val="100"/>
        <c:tickLblSkip val="1"/>
        <c:noMultiLvlLbl val="0"/>
      </c:catAx>
      <c:valAx>
        <c:axId val="126652800"/>
        <c:scaling>
          <c:orientation val="minMax"/>
          <c:max val="100000"/>
          <c:min val="0"/>
        </c:scaling>
        <c:delete val="1"/>
        <c:axPos val="l"/>
        <c:numFmt formatCode="_-* #,##0.00_р_._-;\-* #,##0.00_р_._-;_-* &quot;-&quot;??_р_._-;_-@_-" sourceLinked="1"/>
        <c:majorTickMark val="none"/>
        <c:minorTickMark val="none"/>
        <c:tickLblPos val="none"/>
        <c:crossAx val="126525824"/>
        <c:crosses val="autoZero"/>
        <c:crossBetween val="between"/>
        <c:majorUnit val="20000"/>
      </c:valAx>
    </c:plotArea>
    <c:legend>
      <c:legendPos val="r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41128186583823"/>
          <c:y val="3.3172788333914065E-2"/>
          <c:w val="0.89507240513878072"/>
          <c:h val="0.73287163165680713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4.8846395640253009E-3"/>
                  <c:y val="-3.9232327058686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30-4146-8253-ED12FBE61229}"/>
                </c:ext>
              </c:extLst>
            </c:dLbl>
            <c:dLbl>
              <c:idx val="1"/>
              <c:layout>
                <c:manualLayout>
                  <c:x val="5.6912263253747E-3"/>
                  <c:y val="-4.79629356799673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30-4146-8253-ED12FBE61229}"/>
                </c:ext>
              </c:extLst>
            </c:dLbl>
            <c:dLbl>
              <c:idx val="2"/>
              <c:layout>
                <c:manualLayout>
                  <c:x val="-7.3203808500717765E-3"/>
                  <c:y val="-1.0197419379067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30-4146-8253-ED12FBE61229}"/>
                </c:ext>
              </c:extLst>
            </c:dLbl>
            <c:dLbl>
              <c:idx val="3"/>
              <c:layout>
                <c:manualLayout>
                  <c:x val="5.8147599957720794E-3"/>
                  <c:y val="-4.0356912140850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30-4146-8253-ED12FBE61229}"/>
                </c:ext>
              </c:extLst>
            </c:dLbl>
            <c:dLbl>
              <c:idx val="4"/>
              <c:layout>
                <c:manualLayout>
                  <c:x val="4.7062435237487845E-3"/>
                  <c:y val="-2.006249810227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830-4146-8253-ED12FBE61229}"/>
                </c:ext>
              </c:extLst>
            </c:dLbl>
            <c:dLbl>
              <c:idx val="5"/>
              <c:layout>
                <c:manualLayout>
                  <c:x val="1.7539499110772468E-2"/>
                  <c:y val="-3.64435250543366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30-4146-8253-ED12FBE61229}"/>
                </c:ext>
              </c:extLst>
            </c:dLbl>
            <c:dLbl>
              <c:idx val="6"/>
              <c:layout>
                <c:manualLayout>
                  <c:x val="1.9812977910590862E-2"/>
                  <c:y val="-1.86966706359701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830-4146-8253-ED12FBE61229}"/>
                </c:ext>
              </c:extLst>
            </c:dLbl>
            <c:dLbl>
              <c:idx val="7"/>
              <c:layout>
                <c:manualLayout>
                  <c:x val="2.0214180051735284E-2"/>
                  <c:y val="5.4645727939462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30-4146-8253-ED12FBE61229}"/>
                </c:ext>
              </c:extLst>
            </c:dLbl>
            <c:dLbl>
              <c:idx val="8"/>
              <c:layout>
                <c:manualLayout>
                  <c:x val="1.3122776384426228E-2"/>
                  <c:y val="-4.6133371722391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830-4146-8253-ED12FBE61229}"/>
                </c:ext>
              </c:extLst>
            </c:dLbl>
            <c:dLbl>
              <c:idx val="9"/>
              <c:layout>
                <c:manualLayout>
                  <c:x val="1.4038357067937232E-2"/>
                  <c:y val="-2.3439883831374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30-4146-8253-ED12FBE61229}"/>
                </c:ext>
              </c:extLst>
            </c:dLbl>
            <c:dLbl>
              <c:idx val="10"/>
              <c:layout>
                <c:manualLayout>
                  <c:x val="1.5276080435507166E-2"/>
                  <c:y val="-9.73542063401415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830-4146-8253-ED12FBE61229}"/>
                </c:ext>
              </c:extLst>
            </c:dLbl>
            <c:dLbl>
              <c:idx val="11"/>
              <c:layout>
                <c:manualLayout>
                  <c:x val="1.2107504905491921E-2"/>
                  <c:y val="-4.8572797274043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30-4146-8253-ED12FBE61229}"/>
                </c:ext>
              </c:extLst>
            </c:dLbl>
            <c:dLbl>
              <c:idx val="12"/>
              <c:layout>
                <c:manualLayout>
                  <c:x val="9.1836738383285332E-3"/>
                  <c:y val="-3.96116480628914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830-4146-8253-ED12FBE61229}"/>
                </c:ext>
              </c:extLst>
            </c:dLbl>
            <c:dLbl>
              <c:idx val="13"/>
              <c:layout>
                <c:manualLayout>
                  <c:x val="1.3887345850461059E-3"/>
                  <c:y val="-1.738852177614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6830-4146-8253-ED12FBE612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'для слайдов 2025'!$E$2:$E$15</c:f>
              <c:strCache>
                <c:ptCount val="14"/>
                <c:pt idx="0">
                  <c:v>ГБУЗ ЛО "ВОЛОСОВСКАЯ МБ"</c:v>
                </c:pt>
                <c:pt idx="1">
                  <c:v>ГБУЗ ЛО "ВОЛХОВСКАЯ МБ"</c:v>
                </c:pt>
                <c:pt idx="2">
                  <c:v>ГБУЗ ЛО "ВСЕВОЛОЖСКАЯ КМБ"</c:v>
                </c:pt>
                <c:pt idx="3">
                  <c:v>ГБУЗ ЛО "ВЫБОРГСКАЯ МБ"</c:v>
                </c:pt>
                <c:pt idx="4">
                  <c:v>ГБУЗ ЛО "КИНГИСЕППСКАЯ МБ"</c:v>
                </c:pt>
                <c:pt idx="5">
                  <c:v>ГБУЗ ЛО "КИРИШСКАЯ КМБ"</c:v>
                </c:pt>
                <c:pt idx="6">
                  <c:v>ГБУЗ ЛО "КИРОВСКАЯ КМБ"</c:v>
                </c:pt>
                <c:pt idx="7">
                  <c:v>ГБУЗ ЛО "ЛОДЕЙНОПОЛЬСКАЯ МБ"</c:v>
                </c:pt>
                <c:pt idx="8">
                  <c:v>ГБУЗ ЛО "ЛОМОНОСОВСКАЯ МБ"</c:v>
                </c:pt>
                <c:pt idx="9">
                  <c:v>ГБУЗ ЛО "ПРИМОРСКАЯ РБ"</c:v>
                </c:pt>
                <c:pt idx="10">
                  <c:v>ГБУЗ ЛО "ПРИОЗЕРСКАЯ МБ"</c:v>
                </c:pt>
                <c:pt idx="11">
                  <c:v>ГБУЗ ЛО "РОЩИНСКАЯ МБ"</c:v>
                </c:pt>
                <c:pt idx="12">
                  <c:v>ГБУЗ ЛО "СЕРТОЛОВСКАЯ ГБ"</c:v>
                </c:pt>
                <c:pt idx="13">
                  <c:v>ГБУЗ ЛО "ССМП"</c:v>
                </c:pt>
              </c:strCache>
            </c:strRef>
          </c:cat>
          <c:val>
            <c:numRef>
              <c:f>'для слайдов 2025'!$F$2:$F$15</c:f>
              <c:numCache>
                <c:formatCode>#,##0.00</c:formatCode>
                <c:ptCount val="14"/>
                <c:pt idx="0">
                  <c:v>4615</c:v>
                </c:pt>
                <c:pt idx="1">
                  <c:v>19.05</c:v>
                </c:pt>
                <c:pt idx="2">
                  <c:v>28000</c:v>
                </c:pt>
                <c:pt idx="3">
                  <c:v>13941.446</c:v>
                </c:pt>
                <c:pt idx="4">
                  <c:v>22625</c:v>
                </c:pt>
                <c:pt idx="5">
                  <c:v>14980.002</c:v>
                </c:pt>
                <c:pt idx="6">
                  <c:v>1800</c:v>
                </c:pt>
                <c:pt idx="7">
                  <c:v>1491.29</c:v>
                </c:pt>
                <c:pt idx="8">
                  <c:v>6750</c:v>
                </c:pt>
                <c:pt idx="9">
                  <c:v>22625</c:v>
                </c:pt>
                <c:pt idx="10">
                  <c:v>1623.6</c:v>
                </c:pt>
                <c:pt idx="11">
                  <c:v>16793.474999999999</c:v>
                </c:pt>
                <c:pt idx="12">
                  <c:v>6527.12</c:v>
                </c:pt>
                <c:pt idx="13">
                  <c:v>2224.24667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830-4146-8253-ED12FBE61229}"/>
            </c:ext>
          </c:extLst>
        </c:ser>
        <c:ser>
          <c:idx val="1"/>
          <c:order val="1"/>
          <c:invertIfNegative val="0"/>
          <c:dLbls>
            <c:dLbl>
              <c:idx val="0"/>
              <c:layout>
                <c:manualLayout>
                  <c:x val="-5.5680542169421529E-5"/>
                  <c:y val="-8.3613235464369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830-4146-8253-ED12FBE61229}"/>
                </c:ext>
              </c:extLst>
            </c:dLbl>
            <c:dLbl>
              <c:idx val="1"/>
              <c:layout>
                <c:manualLayout>
                  <c:x val="1.3932187607752437E-3"/>
                  <c:y val="-1.7124377822834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830-4146-8253-ED12FBE61229}"/>
                </c:ext>
              </c:extLst>
            </c:dLbl>
            <c:dLbl>
              <c:idx val="2"/>
              <c:layout>
                <c:manualLayout>
                  <c:x val="-2.1738616969068178E-4"/>
                  <c:y val="-0.511476228775832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830-4146-8253-ED12FBE61229}"/>
                </c:ext>
              </c:extLst>
            </c:dLbl>
            <c:dLbl>
              <c:idx val="3"/>
              <c:layout>
                <c:manualLayout>
                  <c:x val="-4.5852298126104977E-3"/>
                  <c:y val="-2.3597338949819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830-4146-8253-ED12FBE61229}"/>
                </c:ext>
              </c:extLst>
            </c:dLbl>
            <c:dLbl>
              <c:idx val="4"/>
              <c:layout>
                <c:manualLayout>
                  <c:x val="7.2010808947736704E-3"/>
                  <c:y val="-0.405876459736085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830-4146-8253-ED12FBE61229}"/>
                </c:ext>
              </c:extLst>
            </c:dLbl>
            <c:dLbl>
              <c:idx val="5"/>
              <c:layout>
                <c:manualLayout>
                  <c:x val="-7.8056725105783891E-3"/>
                  <c:y val="-3.2029305038094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830-4146-8253-ED12FBE61229}"/>
                </c:ext>
              </c:extLst>
            </c:dLbl>
            <c:dLbl>
              <c:idx val="6"/>
              <c:layout>
                <c:manualLayout>
                  <c:x val="-4.7471759480792594E-3"/>
                  <c:y val="-4.6125939058414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830-4146-8253-ED12FBE61229}"/>
                </c:ext>
              </c:extLst>
            </c:dLbl>
            <c:dLbl>
              <c:idx val="7"/>
              <c:layout>
                <c:manualLayout>
                  <c:x val="-1.5379962156435811E-3"/>
                  <c:y val="-1.98058001380128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022901455202535E-2"/>
                      <c:h val="5.17398943970709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6830-4146-8253-ED12FBE61229}"/>
                </c:ext>
              </c:extLst>
            </c:dLbl>
            <c:dLbl>
              <c:idx val="8"/>
              <c:layout>
                <c:manualLayout>
                  <c:x val="-6.7885064389171107E-3"/>
                  <c:y val="-4.3135074193634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830-4146-8253-ED12FBE61229}"/>
                </c:ext>
              </c:extLst>
            </c:dLbl>
            <c:dLbl>
              <c:idx val="9"/>
              <c:layout>
                <c:manualLayout>
                  <c:x val="1.7627962597331705E-2"/>
                  <c:y val="-0.43310602421327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830-4146-8253-ED12FBE61229}"/>
                </c:ext>
              </c:extLst>
            </c:dLbl>
            <c:dLbl>
              <c:idx val="10"/>
              <c:layout>
                <c:manualLayout>
                  <c:x val="-7.3292381336456927E-3"/>
                  <c:y val="-5.07983463496231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830-4146-8253-ED12FBE61229}"/>
                </c:ext>
              </c:extLst>
            </c:dLbl>
            <c:dLbl>
              <c:idx val="11"/>
              <c:layout>
                <c:manualLayout>
                  <c:x val="1.9258358870011819E-2"/>
                  <c:y val="-0.277487360559311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830-4146-8253-ED12FBE61229}"/>
                </c:ext>
              </c:extLst>
            </c:dLbl>
            <c:dLbl>
              <c:idx val="12"/>
              <c:layout>
                <c:manualLayout>
                  <c:x val="1.5306151459986511E-2"/>
                  <c:y val="-9.1140890448792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830-4146-8253-ED12FBE61229}"/>
                </c:ext>
              </c:extLst>
            </c:dLbl>
            <c:dLbl>
              <c:idx val="13"/>
              <c:layout>
                <c:manualLayout>
                  <c:x val="9.7211420953226407E-3"/>
                  <c:y val="-2.980889447338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6830-4146-8253-ED12FBE612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'для слайдов 2025'!$E$2:$E$15</c:f>
              <c:strCache>
                <c:ptCount val="14"/>
                <c:pt idx="0">
                  <c:v>ГБУЗ ЛО "ВОЛОСОВСКАЯ МБ"</c:v>
                </c:pt>
                <c:pt idx="1">
                  <c:v>ГБУЗ ЛО "ВОЛХОВСКАЯ МБ"</c:v>
                </c:pt>
                <c:pt idx="2">
                  <c:v>ГБУЗ ЛО "ВСЕВОЛОЖСКАЯ КМБ"</c:v>
                </c:pt>
                <c:pt idx="3">
                  <c:v>ГБУЗ ЛО "ВЫБОРГСКАЯ МБ"</c:v>
                </c:pt>
                <c:pt idx="4">
                  <c:v>ГБУЗ ЛО "КИНГИСЕППСКАЯ МБ"</c:v>
                </c:pt>
                <c:pt idx="5">
                  <c:v>ГБУЗ ЛО "КИРИШСКАЯ КМБ"</c:v>
                </c:pt>
                <c:pt idx="6">
                  <c:v>ГБУЗ ЛО "КИРОВСКАЯ КМБ"</c:v>
                </c:pt>
                <c:pt idx="7">
                  <c:v>ГБУЗ ЛО "ЛОДЕЙНОПОЛЬСКАЯ МБ"</c:v>
                </c:pt>
                <c:pt idx="8">
                  <c:v>ГБУЗ ЛО "ЛОМОНОСОВСКАЯ МБ"</c:v>
                </c:pt>
                <c:pt idx="9">
                  <c:v>ГБУЗ ЛО "ПРИМОРСКАЯ РБ"</c:v>
                </c:pt>
                <c:pt idx="10">
                  <c:v>ГБУЗ ЛО "ПРИОЗЕРСКАЯ МБ"</c:v>
                </c:pt>
                <c:pt idx="11">
                  <c:v>ГБУЗ ЛО "РОЩИНСКАЯ МБ"</c:v>
                </c:pt>
                <c:pt idx="12">
                  <c:v>ГБУЗ ЛО "СЕРТОЛОВСКАЯ ГБ"</c:v>
                </c:pt>
                <c:pt idx="13">
                  <c:v>ГБУЗ ЛО "ССМП"</c:v>
                </c:pt>
              </c:strCache>
            </c:strRef>
          </c:cat>
          <c:val>
            <c:numRef>
              <c:f>'для слайдов 2025'!$G$2:$G$15</c:f>
              <c:numCache>
                <c:formatCode>#,##0.00</c:formatCode>
                <c:ptCount val="14"/>
                <c:pt idx="0">
                  <c:v>0</c:v>
                </c:pt>
                <c:pt idx="1">
                  <c:v>19.05</c:v>
                </c:pt>
                <c:pt idx="2">
                  <c:v>0</c:v>
                </c:pt>
                <c:pt idx="3">
                  <c:v>12945.628000000001</c:v>
                </c:pt>
                <c:pt idx="4">
                  <c:v>0</c:v>
                </c:pt>
                <c:pt idx="5">
                  <c:v>14980.002</c:v>
                </c:pt>
                <c:pt idx="6">
                  <c:v>1800</c:v>
                </c:pt>
                <c:pt idx="7">
                  <c:v>1476.607</c:v>
                </c:pt>
                <c:pt idx="8">
                  <c:v>6750</c:v>
                </c:pt>
                <c:pt idx="9">
                  <c:v>0</c:v>
                </c:pt>
                <c:pt idx="10">
                  <c:v>1615.482</c:v>
                </c:pt>
                <c:pt idx="11">
                  <c:v>3416.07</c:v>
                </c:pt>
                <c:pt idx="12">
                  <c:v>2100</c:v>
                </c:pt>
                <c:pt idx="13">
                  <c:v>9.15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6830-4146-8253-ED12FBE612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318273024"/>
        <c:axId val="123454208"/>
        <c:axId val="0"/>
      </c:bar3DChart>
      <c:catAx>
        <c:axId val="318273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700" baseline="0"/>
            </a:pPr>
            <a:endParaRPr lang="ru-RU"/>
          </a:p>
        </c:txPr>
        <c:crossAx val="123454208"/>
        <c:crosses val="autoZero"/>
        <c:auto val="1"/>
        <c:lblAlgn val="ctr"/>
        <c:lblOffset val="100"/>
        <c:noMultiLvlLbl val="0"/>
      </c:catAx>
      <c:valAx>
        <c:axId val="123454208"/>
        <c:scaling>
          <c:orientation val="minMax"/>
        </c:scaling>
        <c:delete val="0"/>
        <c:axPos val="l"/>
        <c:numFmt formatCode="#,##0.00" sourceLinked="1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318273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2472331772148955"/>
          <c:y val="0.15631170972789787"/>
          <c:w val="0.13881858182623261"/>
          <c:h val="6.7766007628407149E-2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2A5A6-BCC0-44C3-8CDC-387C78D378AD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2398"/>
            <a:ext cx="5438775" cy="388717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6E5CC-B504-4556-A5FB-D992F74FE0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3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C6E5CC-B504-4556-A5FB-D992F74FE0E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3844"/>
          </a:xfrm>
        </p:spPr>
        <p:txBody>
          <a:bodyPr/>
          <a:lstStyle/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4664869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5357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5026BC-F861-46D3-81B2-156AD11EABF0}" type="datetimeFigureOut">
              <a:rPr lang="ru-RU" smtClean="0"/>
              <a:pPr/>
              <a:t>28.08.2025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FCBC60-EB32-47F2-B04C-4107205A105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1717_stomatologicheskaya-ustano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787774"/>
            <a:ext cx="2952328" cy="2214246"/>
          </a:xfrm>
          <a:prstGeom prst="rect">
            <a:avLst/>
          </a:prstGeom>
          <a:ln cap="rnd" cmpd="thickThin">
            <a:solidFill>
              <a:schemeClr val="tx1"/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95486"/>
            <a:ext cx="8280920" cy="2839194"/>
          </a:xfrm>
        </p:spPr>
        <p:txBody>
          <a:bodyPr vert="horz" lIns="0" rIns="0" bIns="0" anchor="b">
            <a:noAutofit/>
          </a:bodyPr>
          <a:lstStyle/>
          <a:p>
            <a:r>
              <a:rPr lang="ru-RU" sz="2400" b="0" i="1" dirty="0" smtClean="0">
                <a:solidFill>
                  <a:schemeClr val="tx2"/>
                </a:solidFill>
                <a:effectLst/>
              </a:rPr>
              <a:t>Использование медицинскими организациями средств НСЗ </a:t>
            </a:r>
            <a:br>
              <a:rPr lang="ru-RU" sz="2400" b="0" i="1" dirty="0" smtClean="0">
                <a:solidFill>
                  <a:schemeClr val="tx2"/>
                </a:solidFill>
                <a:effectLst/>
              </a:rPr>
            </a:br>
            <a:r>
              <a:rPr lang="ru-RU" sz="2400" b="0" i="1" dirty="0" smtClean="0">
                <a:solidFill>
                  <a:schemeClr val="tx2"/>
                </a:solidFill>
                <a:effectLst/>
              </a:rPr>
              <a:t>на реализацию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 из средств НСЗ</a:t>
            </a:r>
            <a:br>
              <a:rPr lang="ru-RU" sz="2400" b="0" i="1" dirty="0" smtClean="0">
                <a:solidFill>
                  <a:schemeClr val="tx2"/>
                </a:solidFill>
                <a:effectLst/>
              </a:rPr>
            </a:br>
            <a:r>
              <a:rPr lang="ru-RU" sz="2400" b="0" i="1" dirty="0" smtClean="0">
                <a:solidFill>
                  <a:schemeClr val="tx2"/>
                </a:solidFill>
                <a:effectLst/>
              </a:rPr>
              <a:t> по состоянию на 29 августа 2025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507288" cy="3154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Плана мероприятий на 2025 год</a:t>
            </a:r>
            <a:endParaRPr lang="ru-RU" sz="32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234976"/>
              </p:ext>
            </p:extLst>
          </p:nvPr>
        </p:nvGraphicFramePr>
        <p:xfrm>
          <a:off x="1331640" y="555527"/>
          <a:ext cx="6336704" cy="1265046"/>
        </p:xfrm>
        <a:graphic>
          <a:graphicData uri="http://schemas.openxmlformats.org/drawingml/2006/table">
            <a:tbl>
              <a:tblPr/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5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5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количеству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сумме, 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4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Приобретение оборудования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66 761,72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бучение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ru-RU" sz="13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                   92,49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Ремонт оборудования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ru-RU" sz="13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55 586,02</a:t>
                      </a:r>
                      <a:endParaRPr kumimoji="0" lang="ru-RU" sz="1300" b="0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6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3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ru-RU" sz="13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122 440,23</a:t>
                      </a:r>
                      <a:endParaRPr kumimoji="0" lang="ru-RU" sz="1300" b="0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1763688" y="2067694"/>
          <a:ext cx="5922987" cy="2409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0609072"/>
              </p:ext>
            </p:extLst>
          </p:nvPr>
        </p:nvGraphicFramePr>
        <p:xfrm>
          <a:off x="323528" y="1779662"/>
          <a:ext cx="8439471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43558"/>
            <a:ext cx="8712968" cy="5040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Плана мероприятий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2025 год по обучению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985889"/>
              </p:ext>
            </p:extLst>
          </p:nvPr>
        </p:nvGraphicFramePr>
        <p:xfrm>
          <a:off x="467544" y="1707654"/>
          <a:ext cx="8219257" cy="2736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106">
                  <a:extLst>
                    <a:ext uri="{9D8B030D-6E8A-4147-A177-3AD203B41FA5}">
                      <a16:colId xmlns:a16="http://schemas.microsoft.com/office/drawing/2014/main" val="2700003072"/>
                    </a:ext>
                  </a:extLst>
                </a:gridCol>
                <a:gridCol w="1208160">
                  <a:extLst>
                    <a:ext uri="{9D8B030D-6E8A-4147-A177-3AD203B41FA5}">
                      <a16:colId xmlns:a16="http://schemas.microsoft.com/office/drawing/2014/main" val="4289012692"/>
                    </a:ext>
                  </a:extLst>
                </a:gridCol>
                <a:gridCol w="699461">
                  <a:extLst>
                    <a:ext uri="{9D8B030D-6E8A-4147-A177-3AD203B41FA5}">
                      <a16:colId xmlns:a16="http://schemas.microsoft.com/office/drawing/2014/main" val="500834963"/>
                    </a:ext>
                  </a:extLst>
                </a:gridCol>
                <a:gridCol w="614677">
                  <a:extLst>
                    <a:ext uri="{9D8B030D-6E8A-4147-A177-3AD203B41FA5}">
                      <a16:colId xmlns:a16="http://schemas.microsoft.com/office/drawing/2014/main" val="296837162"/>
                    </a:ext>
                  </a:extLst>
                </a:gridCol>
                <a:gridCol w="494569">
                  <a:extLst>
                    <a:ext uri="{9D8B030D-6E8A-4147-A177-3AD203B41FA5}">
                      <a16:colId xmlns:a16="http://schemas.microsoft.com/office/drawing/2014/main" val="3366378744"/>
                    </a:ext>
                  </a:extLst>
                </a:gridCol>
                <a:gridCol w="876093">
                  <a:extLst>
                    <a:ext uri="{9D8B030D-6E8A-4147-A177-3AD203B41FA5}">
                      <a16:colId xmlns:a16="http://schemas.microsoft.com/office/drawing/2014/main" val="2666092766"/>
                    </a:ext>
                  </a:extLst>
                </a:gridCol>
                <a:gridCol w="876093">
                  <a:extLst>
                    <a:ext uri="{9D8B030D-6E8A-4147-A177-3AD203B41FA5}">
                      <a16:colId xmlns:a16="http://schemas.microsoft.com/office/drawing/2014/main" val="1869497374"/>
                    </a:ext>
                  </a:extLst>
                </a:gridCol>
                <a:gridCol w="628809">
                  <a:extLst>
                    <a:ext uri="{9D8B030D-6E8A-4147-A177-3AD203B41FA5}">
                      <a16:colId xmlns:a16="http://schemas.microsoft.com/office/drawing/2014/main" val="1394975845"/>
                    </a:ext>
                  </a:extLst>
                </a:gridCol>
                <a:gridCol w="480437">
                  <a:extLst>
                    <a:ext uri="{9D8B030D-6E8A-4147-A177-3AD203B41FA5}">
                      <a16:colId xmlns:a16="http://schemas.microsoft.com/office/drawing/2014/main" val="3046015699"/>
                    </a:ext>
                  </a:extLst>
                </a:gridCol>
                <a:gridCol w="536960">
                  <a:extLst>
                    <a:ext uri="{9D8B030D-6E8A-4147-A177-3AD203B41FA5}">
                      <a16:colId xmlns:a16="http://schemas.microsoft.com/office/drawing/2014/main" val="2336462938"/>
                    </a:ext>
                  </a:extLst>
                </a:gridCol>
                <a:gridCol w="555801">
                  <a:extLst>
                    <a:ext uri="{9D8B030D-6E8A-4147-A177-3AD203B41FA5}">
                      <a16:colId xmlns:a16="http://schemas.microsoft.com/office/drawing/2014/main" val="3338497825"/>
                    </a:ext>
                  </a:extLst>
                </a:gridCol>
                <a:gridCol w="551091">
                  <a:extLst>
                    <a:ext uri="{9D8B030D-6E8A-4147-A177-3AD203B41FA5}">
                      <a16:colId xmlns:a16="http://schemas.microsoft.com/office/drawing/2014/main" val="3255051793"/>
                    </a:ext>
                  </a:extLst>
                </a:gridCol>
              </a:tblGrid>
              <a:tr h="3697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№ п/п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катгория медицинских работников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план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факт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исполнение плана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203968"/>
                  </a:ext>
                </a:extLst>
              </a:tr>
              <a:tr h="7641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сумма, тыс.руб.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кол-во сотрудников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% по сумме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% по кол-ву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сумма, тыс.руб.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кол-во сотрудников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% по сумме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% по кол-ву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по сумме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 по </a:t>
                      </a:r>
                      <a:br>
                        <a:rPr lang="ru-RU" sz="700" u="none" strike="noStrike">
                          <a:effectLst/>
                        </a:rPr>
                      </a:br>
                      <a:r>
                        <a:rPr lang="ru-RU" sz="700" u="none" strike="noStrike">
                          <a:effectLst/>
                        </a:rPr>
                        <a:t>кол-ву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extLst>
                  <a:ext uri="{0D108BD9-81ED-4DB2-BD59-A6C34878D82A}">
                    <a16:rowId xmlns:a16="http://schemas.microsoft.com/office/drawing/2014/main" val="1358007909"/>
                  </a:ext>
                </a:extLst>
              </a:tr>
              <a:tr h="542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врач-специалист</a:t>
                      </a:r>
                      <a:endParaRPr lang="ru-RU" sz="9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70,35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6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30,90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33,4%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3486029"/>
                  </a:ext>
                </a:extLst>
              </a:tr>
              <a:tr h="542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</a:rPr>
                        <a:t>средний мед.персонал</a:t>
                      </a:r>
                      <a:endParaRPr lang="ru-RU" sz="9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22,14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9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 20,29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36763765"/>
                  </a:ext>
                </a:extLst>
              </a:tr>
              <a:tr h="51767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Итого обучение</a:t>
                      </a:r>
                      <a:endParaRPr lang="ru-RU" sz="10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863" marR="7863" marT="786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92,49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15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     51,19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12 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1445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Плана мероприятий на 2025 год 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приобретения оборудования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98037"/>
              </p:ext>
            </p:extLst>
          </p:nvPr>
        </p:nvGraphicFramePr>
        <p:xfrm>
          <a:off x="457200" y="1695360"/>
          <a:ext cx="8229600" cy="28037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382">
                  <a:extLst>
                    <a:ext uri="{9D8B030D-6E8A-4147-A177-3AD203B41FA5}">
                      <a16:colId xmlns:a16="http://schemas.microsoft.com/office/drawing/2014/main" val="3505297974"/>
                    </a:ext>
                  </a:extLst>
                </a:gridCol>
                <a:gridCol w="1426278">
                  <a:extLst>
                    <a:ext uri="{9D8B030D-6E8A-4147-A177-3AD203B41FA5}">
                      <a16:colId xmlns:a16="http://schemas.microsoft.com/office/drawing/2014/main" val="3679896874"/>
                    </a:ext>
                  </a:extLst>
                </a:gridCol>
                <a:gridCol w="825740">
                  <a:extLst>
                    <a:ext uri="{9D8B030D-6E8A-4147-A177-3AD203B41FA5}">
                      <a16:colId xmlns:a16="http://schemas.microsoft.com/office/drawing/2014/main" val="192893833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3585021547"/>
                    </a:ext>
                  </a:extLst>
                </a:gridCol>
                <a:gridCol w="589417">
                  <a:extLst>
                    <a:ext uri="{9D8B030D-6E8A-4147-A177-3AD203B41FA5}">
                      <a16:colId xmlns:a16="http://schemas.microsoft.com/office/drawing/2014/main" val="1808683398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129879746"/>
                    </a:ext>
                  </a:extLst>
                </a:gridCol>
                <a:gridCol w="923050">
                  <a:extLst>
                    <a:ext uri="{9D8B030D-6E8A-4147-A177-3AD203B41FA5}">
                      <a16:colId xmlns:a16="http://schemas.microsoft.com/office/drawing/2014/main" val="1351057907"/>
                    </a:ext>
                  </a:extLst>
                </a:gridCol>
                <a:gridCol w="567175">
                  <a:extLst>
                    <a:ext uri="{9D8B030D-6E8A-4147-A177-3AD203B41FA5}">
                      <a16:colId xmlns:a16="http://schemas.microsoft.com/office/drawing/2014/main" val="1447463064"/>
                    </a:ext>
                  </a:extLst>
                </a:gridCol>
                <a:gridCol w="558835">
                  <a:extLst>
                    <a:ext uri="{9D8B030D-6E8A-4147-A177-3AD203B41FA5}">
                      <a16:colId xmlns:a16="http://schemas.microsoft.com/office/drawing/2014/main" val="3797848364"/>
                    </a:ext>
                  </a:extLst>
                </a:gridCol>
                <a:gridCol w="567175">
                  <a:extLst>
                    <a:ext uri="{9D8B030D-6E8A-4147-A177-3AD203B41FA5}">
                      <a16:colId xmlns:a16="http://schemas.microsoft.com/office/drawing/2014/main" val="3496019024"/>
                    </a:ext>
                  </a:extLst>
                </a:gridCol>
                <a:gridCol w="633902">
                  <a:extLst>
                    <a:ext uri="{9D8B030D-6E8A-4147-A177-3AD203B41FA5}">
                      <a16:colId xmlns:a16="http://schemas.microsoft.com/office/drawing/2014/main" val="2650480558"/>
                    </a:ext>
                  </a:extLst>
                </a:gridCol>
                <a:gridCol w="600538">
                  <a:extLst>
                    <a:ext uri="{9D8B030D-6E8A-4147-A177-3AD203B41FA5}">
                      <a16:colId xmlns:a16="http://schemas.microsoft.com/office/drawing/2014/main" val="668884546"/>
                    </a:ext>
                  </a:extLst>
                </a:gridCol>
              </a:tblGrid>
              <a:tr h="359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Приобретение оборудования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план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факт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исполнение плана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411719"/>
                  </a:ext>
                </a:extLst>
              </a:tr>
              <a:tr h="5428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профиль оказания мед.помощи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сумма, тыс.руб.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кол-во единиц оборудования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% по сумме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% по кол-ву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сумма, тыс.руб.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кол-во единиц оборудования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% по сумме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% по кол-ву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по сумме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 по </a:t>
                      </a:r>
                      <a:br>
                        <a:rPr lang="ru-RU" sz="1100" u="none" strike="noStrike">
                          <a:effectLst/>
                        </a:rPr>
                      </a:br>
                      <a:r>
                        <a:rPr lang="ru-RU" sz="1100" u="none" strike="noStrike">
                          <a:effectLst/>
                        </a:rPr>
                        <a:t>кол-ву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extLst>
                  <a:ext uri="{0D108BD9-81ED-4DB2-BD59-A6C34878D82A}">
                    <a16:rowId xmlns:a16="http://schemas.microsoft.com/office/drawing/2014/main" val="3160743140"/>
                  </a:ext>
                </a:extLst>
              </a:tr>
              <a:tr h="275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хирургия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37310,05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31341,11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3533383"/>
                  </a:ext>
                </a:extLst>
              </a:tr>
              <a:tr h="3674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акушерство и гинекология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21156,58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0892870"/>
                  </a:ext>
                </a:extLst>
              </a:tr>
              <a:tr h="3841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оториноларингология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4615,00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9994357"/>
                  </a:ext>
                </a:extLst>
              </a:tr>
              <a:tr h="5011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функциональная диагностика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1468,30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1453,62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6708226"/>
                  </a:ext>
                </a:extLst>
              </a:tr>
              <a:tr h="3591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итого приобретение оборудования</a:t>
                      </a:r>
                      <a:endParaRPr lang="ru-RU" sz="11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352" marR="8352" marT="835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66 761,72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17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42244,73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770568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8229600" cy="85725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исполнения Плана мероприятий на 2025 год в части ремонта оборудования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112504"/>
              </p:ext>
            </p:extLst>
          </p:nvPr>
        </p:nvGraphicFramePr>
        <p:xfrm>
          <a:off x="683568" y="1347613"/>
          <a:ext cx="7501689" cy="33843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073">
                  <a:extLst>
                    <a:ext uri="{9D8B030D-6E8A-4147-A177-3AD203B41FA5}">
                      <a16:colId xmlns:a16="http://schemas.microsoft.com/office/drawing/2014/main" val="344452491"/>
                    </a:ext>
                  </a:extLst>
                </a:gridCol>
                <a:gridCol w="873378">
                  <a:extLst>
                    <a:ext uri="{9D8B030D-6E8A-4147-A177-3AD203B41FA5}">
                      <a16:colId xmlns:a16="http://schemas.microsoft.com/office/drawing/2014/main" val="2935307330"/>
                    </a:ext>
                  </a:extLst>
                </a:gridCol>
                <a:gridCol w="696623">
                  <a:extLst>
                    <a:ext uri="{9D8B030D-6E8A-4147-A177-3AD203B41FA5}">
                      <a16:colId xmlns:a16="http://schemas.microsoft.com/office/drawing/2014/main" val="977237733"/>
                    </a:ext>
                  </a:extLst>
                </a:gridCol>
                <a:gridCol w="509471">
                  <a:extLst>
                    <a:ext uri="{9D8B030D-6E8A-4147-A177-3AD203B41FA5}">
                      <a16:colId xmlns:a16="http://schemas.microsoft.com/office/drawing/2014/main" val="947081762"/>
                    </a:ext>
                  </a:extLst>
                </a:gridCol>
                <a:gridCol w="584851">
                  <a:extLst>
                    <a:ext uri="{9D8B030D-6E8A-4147-A177-3AD203B41FA5}">
                      <a16:colId xmlns:a16="http://schemas.microsoft.com/office/drawing/2014/main" val="492292289"/>
                    </a:ext>
                  </a:extLst>
                </a:gridCol>
                <a:gridCol w="675828">
                  <a:extLst>
                    <a:ext uri="{9D8B030D-6E8A-4147-A177-3AD203B41FA5}">
                      <a16:colId xmlns:a16="http://schemas.microsoft.com/office/drawing/2014/main" val="349320198"/>
                    </a:ext>
                  </a:extLst>
                </a:gridCol>
                <a:gridCol w="738211">
                  <a:extLst>
                    <a:ext uri="{9D8B030D-6E8A-4147-A177-3AD203B41FA5}">
                      <a16:colId xmlns:a16="http://schemas.microsoft.com/office/drawing/2014/main" val="271585624"/>
                    </a:ext>
                  </a:extLst>
                </a:gridCol>
                <a:gridCol w="499073">
                  <a:extLst>
                    <a:ext uri="{9D8B030D-6E8A-4147-A177-3AD203B41FA5}">
                      <a16:colId xmlns:a16="http://schemas.microsoft.com/office/drawing/2014/main" val="2127098532"/>
                    </a:ext>
                  </a:extLst>
                </a:gridCol>
                <a:gridCol w="582251">
                  <a:extLst>
                    <a:ext uri="{9D8B030D-6E8A-4147-A177-3AD203B41FA5}">
                      <a16:colId xmlns:a16="http://schemas.microsoft.com/office/drawing/2014/main" val="1869956685"/>
                    </a:ext>
                  </a:extLst>
                </a:gridCol>
                <a:gridCol w="499073">
                  <a:extLst>
                    <a:ext uri="{9D8B030D-6E8A-4147-A177-3AD203B41FA5}">
                      <a16:colId xmlns:a16="http://schemas.microsoft.com/office/drawing/2014/main" val="3737636467"/>
                    </a:ext>
                  </a:extLst>
                </a:gridCol>
                <a:gridCol w="647234">
                  <a:extLst>
                    <a:ext uri="{9D8B030D-6E8A-4147-A177-3AD203B41FA5}">
                      <a16:colId xmlns:a16="http://schemas.microsoft.com/office/drawing/2014/main" val="2850614541"/>
                    </a:ext>
                  </a:extLst>
                </a:gridCol>
                <a:gridCol w="696623">
                  <a:extLst>
                    <a:ext uri="{9D8B030D-6E8A-4147-A177-3AD203B41FA5}">
                      <a16:colId xmlns:a16="http://schemas.microsoft.com/office/drawing/2014/main" val="2712644628"/>
                    </a:ext>
                  </a:extLst>
                </a:gridCol>
              </a:tblGrid>
              <a:tr h="332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Ремонт оборудования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план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факт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исполнение плана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382653"/>
                  </a:ext>
                </a:extLst>
              </a:tr>
              <a:tr h="9735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профиль оказания мед.помощи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сумма, тыс.руб.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 кол-во единиц оборудования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% по сумме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% по кол-ву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сумма, тыс.руб.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 кол-во единиц оборудования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% по сумме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% по кол-ву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по сумме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 по </a:t>
                      </a:r>
                      <a:br>
                        <a:rPr lang="ru-RU" sz="900" u="none" strike="noStrike">
                          <a:effectLst/>
                        </a:rPr>
                      </a:br>
                      <a:r>
                        <a:rPr lang="ru-RU" sz="900" u="none" strike="noStrike">
                          <a:effectLst/>
                        </a:rPr>
                        <a:t>кол-ву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4090015419"/>
                  </a:ext>
                </a:extLst>
              </a:tr>
              <a:tr h="254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хирургия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30386,90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55%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716,07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3093477959"/>
                  </a:ext>
                </a:extLst>
              </a:tr>
              <a:tr h="3863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акушерство и гинекология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2199,12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2100,00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95%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775926646"/>
                  </a:ext>
                </a:extLst>
              </a:tr>
              <a:tr h="254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неврология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21950,00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837680074"/>
                  </a:ext>
                </a:extLst>
              </a:tr>
              <a:tr h="370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терапия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1050,00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352422618"/>
                  </a:ext>
                </a:extLst>
              </a:tr>
              <a:tr h="8113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итого ремонт оборудования</a:t>
                      </a:r>
                      <a:endParaRPr lang="ru-RU" sz="900" b="1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55 586,02   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      5   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2816,07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7517" marR="7517" marT="7517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2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marL="7517" marR="7517" marT="7517" marB="0" anchor="ctr"/>
                </a:tc>
                <a:extLst>
                  <a:ext uri="{0D108BD9-81ED-4DB2-BD59-A6C34878D82A}">
                    <a16:rowId xmlns:a16="http://schemas.microsoft.com/office/drawing/2014/main" val="320371223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11510"/>
            <a:ext cx="9036496" cy="28803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Плана мероприятий  на 2025 год, тыс. руб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 descr="исполнение плана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627534"/>
            <a:ext cx="1438436" cy="1371390"/>
          </a:xfrm>
          <a:prstGeom prst="rect">
            <a:avLst/>
          </a:prstGeom>
        </p:spPr>
      </p:pic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814740"/>
              </p:ext>
            </p:extLst>
          </p:nvPr>
        </p:nvGraphicFramePr>
        <p:xfrm>
          <a:off x="-36512" y="411510"/>
          <a:ext cx="914501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040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412753342general_pages_07_october_2014_i9380_uchebnaya_praktika_studento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228718"/>
            <a:ext cx="2987824" cy="1678462"/>
          </a:xfrm>
          <a:prstGeom prst="rect">
            <a:avLst/>
          </a:prstGeom>
          <a:ln cap="rnd" cmpd="thickThin">
            <a:solidFill>
              <a:schemeClr val="tx1"/>
            </a:solidFill>
          </a:ln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11560" y="1028700"/>
            <a:ext cx="7773488" cy="6069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ПРЕДЛОЖЕНИЯ И РЕКОМЕНДАЦИИ: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871696"/>
              </p:ext>
            </p:extLst>
          </p:nvPr>
        </p:nvGraphicFramePr>
        <p:xfrm>
          <a:off x="395536" y="843557"/>
          <a:ext cx="8424935" cy="23042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24935">
                  <a:extLst>
                    <a:ext uri="{9D8B030D-6E8A-4147-A177-3AD203B41FA5}">
                      <a16:colId xmlns:a16="http://schemas.microsoft.com/office/drawing/2014/main" val="4115774698"/>
                    </a:ext>
                  </a:extLst>
                </a:gridCol>
              </a:tblGrid>
              <a:tr h="598294">
                <a:tc>
                  <a:txBody>
                    <a:bodyPr/>
                    <a:lstStyle/>
                    <a:p>
                      <a:pPr algn="just" fontAlgn="ctr"/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Руководителям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медицинских организаций держать </a:t>
                      </a:r>
                      <a:r>
                        <a:rPr kumimoji="0" lang="ru-R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контроле </a:t>
                      </a:r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исполнение мероприятий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включенных в План мероприятий.</a:t>
                      </a:r>
                    </a:p>
                  </a:txBody>
                  <a:tcPr marL="8710" marR="8710" marT="8710" marB="0" anchor="ctr"/>
                </a:tc>
                <a:extLst>
                  <a:ext uri="{0D108BD9-81ED-4DB2-BD59-A6C34878D82A}">
                    <a16:rowId xmlns:a16="http://schemas.microsoft.com/office/drawing/2014/main" val="177417515"/>
                  </a:ext>
                </a:extLst>
              </a:tr>
              <a:tr h="63046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300" u="none" strike="noStrike" dirty="0" smtClean="0">
                          <a:effectLst/>
                        </a:rPr>
                        <a:t>Рекомендуется </a:t>
                      </a:r>
                      <a:r>
                        <a:rPr lang="ru-RU" sz="1300" u="none" strike="noStrike" dirty="0">
                          <a:effectLst/>
                        </a:rPr>
                        <a:t>медицинским организациям </a:t>
                      </a:r>
                      <a:r>
                        <a:rPr lang="ru-RU" sz="1300" b="1" u="none" strike="noStrike" dirty="0">
                          <a:effectLst/>
                        </a:rPr>
                        <a:t>подавать Заявки </a:t>
                      </a:r>
                      <a:r>
                        <a:rPr lang="ru-RU" sz="1300" u="none" strike="noStrike" dirty="0">
                          <a:effectLst/>
                        </a:rPr>
                        <a:t>на перечисление средств </a:t>
                      </a:r>
                      <a:r>
                        <a:rPr lang="ru-RU" sz="1300" b="1" u="none" strike="noStrike" dirty="0">
                          <a:effectLst/>
                        </a:rPr>
                        <a:t>сразу после заключения контракта</a:t>
                      </a:r>
                      <a:r>
                        <a:rPr lang="ru-RU" sz="1300" u="none" strike="noStrike" dirty="0">
                          <a:effectLst/>
                        </a:rPr>
                        <a:t>/договора.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0" marR="8710" marT="8710" marB="0" anchor="ctr"/>
                </a:tc>
                <a:extLst>
                  <a:ext uri="{0D108BD9-81ED-4DB2-BD59-A6C34878D82A}">
                    <a16:rowId xmlns:a16="http://schemas.microsoft.com/office/drawing/2014/main" val="4230462787"/>
                  </a:ext>
                </a:extLst>
              </a:tr>
              <a:tr h="1075498">
                <a:tc>
                  <a:txBody>
                    <a:bodyPr/>
                    <a:lstStyle/>
                    <a:p>
                      <a:pPr marL="0" algn="just" rtl="0" eaLnBrk="1" fontAlgn="ctr" latinLnBrk="0" hangingPunct="1"/>
                      <a:r>
                        <a:rPr kumimoji="0" lang="ru-R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Заявки </a:t>
                      </a:r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включение мероприятий в План 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мероприятий на текущий финансовый год направляются медицинской </a:t>
                      </a:r>
                      <a:r>
                        <a:rPr kumimoji="0"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организацией 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ТФОМС </a:t>
                      </a:r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позднее 1 октября 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текущего финансового </a:t>
                      </a:r>
                      <a:r>
                        <a:rPr kumimoji="0"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года. </a:t>
                      </a:r>
                      <a:r>
                        <a:rPr kumimoji="0" lang="ru-R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Заявки </a:t>
                      </a:r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перечисление денежных средств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документами) </a:t>
                      </a:r>
                      <a:r>
                        <a:rPr kumimoji="0" lang="ru-R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направляются медицинской организацией в ТФОМС</a:t>
                      </a:r>
                    </a:p>
                    <a:p>
                      <a:pPr marL="0" algn="just" rtl="0" eaLnBrk="1" fontAlgn="ctr" latinLnBrk="0" hangingPunct="1"/>
                      <a:r>
                        <a:rPr kumimoji="0" lang="ru-R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</a:t>
                      </a:r>
                      <a:r>
                        <a:rPr kumimoji="0" lang="ru-RU" sz="13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позднее 1 декабря </a:t>
                      </a:r>
                      <a:r>
                        <a:rPr kumimoji="0" lang="ru-R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текущего финансового года.</a:t>
                      </a:r>
                    </a:p>
                  </a:txBody>
                  <a:tcPr marL="8710" marR="8710" marT="8710" marB="0" anchor="ctr"/>
                </a:tc>
                <a:extLst>
                  <a:ext uri="{0D108BD9-81ED-4DB2-BD59-A6C34878D82A}">
                    <a16:rowId xmlns:a16="http://schemas.microsoft.com/office/drawing/2014/main" val="225748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62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9836</TotalTime>
  <Words>556</Words>
  <Application>Microsoft Office PowerPoint</Application>
  <PresentationFormat>Экран (16:9)</PresentationFormat>
  <Paragraphs>235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Times New Roman</vt:lpstr>
      <vt:lpstr>Wingdings 2</vt:lpstr>
      <vt:lpstr>Поток</vt:lpstr>
      <vt:lpstr>Использование медицинскими организациями средств НСЗ  на реализацию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 из средств НСЗ  по состоянию на 29 августа 2025 года</vt:lpstr>
      <vt:lpstr>Структура Плана мероприятий на 2025 год</vt:lpstr>
      <vt:lpstr>Анализ исполнения Плана мероприятий  на 2025 год по обучению</vt:lpstr>
      <vt:lpstr>Анализ исполнения Плана мероприятий на 2025 год  в части приобретения оборудования</vt:lpstr>
      <vt:lpstr>Анализ исполнения Плана мероприятий на 2025 год в части ремонта оборудования</vt:lpstr>
      <vt:lpstr>Исполнение Плана мероприятий  на 2025 год, тыс. руб.</vt:lpstr>
      <vt:lpstr>ПРЕДЛОЖЕНИЯ И РЕКОМЕНДАЦИИ: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медицинскими организациями средств нормированного страхового запаса  на реализацию мероприятий по организации дополнительного профессионального образования медицинских работников по программам повышения квалификации, а также по приобретению и проведению ремонта медицинского оборудования из средств НСЗ за 1 квартал 2019 года</dc:title>
  <dc:creator>feo01</dc:creator>
  <cp:lastModifiedBy>Зобнина Галина Ивановна</cp:lastModifiedBy>
  <cp:revision>704</cp:revision>
  <cp:lastPrinted>2019-07-17T08:39:33Z</cp:lastPrinted>
  <dcterms:created xsi:type="dcterms:W3CDTF">2019-03-28T06:46:04Z</dcterms:created>
  <dcterms:modified xsi:type="dcterms:W3CDTF">2025-08-28T08:31:33Z</dcterms:modified>
</cp:coreProperties>
</file>