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Default Extension="fntdata" ContentType="application/x-fontdata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charts/chart1.xml" ContentType="application/vnd.openxmlformats-officedocument.drawingml.chart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presProps.xml" ContentType="application/vnd.openxmlformats-officedocument.presentationml.presProps+xml"/>
  <Override PartName="/ppt/media/image3.png" ContentType="image/png"/>
  <Override PartName="/ppt/media/image1.jpeg" ContentType="image/jpeg"/>
  <Override PartName="/ppt/media/image2.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7.xml" ContentType="application/vnd.openxmlformats-officedocument.presentationml.slide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c:chart>
    <c:title>
      <c:tx>
        <c:rich>
          <a:bodyPr rot="0"/>
          <a:lstStyle/>
          <a:p>
            <a:pPr>
              <a:defRPr b="0" sz="1300" strike="noStrike" u="none">
                <a:solidFill>
                  <a:srgbClr val="000000"/>
                </a:solidFill>
                <a:uFillTx/>
                <a:latin typeface="Arial"/>
              </a:defRPr>
            </a:pPr>
            <a:r>
              <a:rPr b="1" lang="ru-RU" sz="1600" strike="noStrike" u="none">
                <a:solidFill>
                  <a:srgbClr val="339966"/>
                </a:solidFill>
                <a:uFillTx/>
                <a:latin typeface="Calibri"/>
              </a:rPr>
              <a:t>Соотношение диагнозов в общем количестве проведенных ЭКМП</a:t>
            </a:r>
          </a:p>
        </c:rich>
      </c:tx>
      <c:layout>
        <c:manualLayout>
          <c:xMode val="edge"/>
          <c:yMode val="edge"/>
          <c:x val="0.293631879399213"/>
          <c:y val="0.0149232718569618"/>
        </c:manualLayout>
      </c:layout>
      <c:overlay val="0"/>
      <c:spPr>
        <a:noFill/>
        <a:ln w="0">
          <a:noFill/>
        </a:ln>
      </c:spPr>
    </c:title>
    <c:autoTitleDeleted val="0"/>
    <c:view3D>
      <c:rotX val="15"/>
      <c:rotY val="20"/>
      <c:rAngAx val="1"/>
      <c:perspective val="30"/>
    </c:view3D>
    <c:floor>
      <c:spPr>
        <a:noFill/>
        <a:ln w="0">
          <a:noFill/>
        </a:ln>
      </c:spPr>
    </c:floor>
    <c:sideWall>
      <c:spPr>
        <a:noFill/>
        <a:ln w="0">
          <a:noFill/>
        </a:ln>
      </c:spPr>
    </c:sideWall>
    <c:backWall>
      <c:spPr>
        <a:noFill/>
        <a:ln w="0">
          <a:noFill/>
        </a:ln>
      </c:spPr>
    </c:backWall>
    <c:plotArea>
      <c:layout>
        <c:manualLayout>
          <c:layoutTarget val="inner"/>
          <c:xMode val="edge"/>
          <c:yMode val="edge"/>
          <c:x val="0.220916698996841"/>
          <c:y val="0.150077432070956"/>
          <c:w val="0.754198304051433"/>
          <c:h val="0.350556103055047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Количество</c:v>
                </c:pt>
              </c:strCache>
            </c:strRef>
          </c:tx>
          <c:spPr>
            <a:solidFill>
              <a:srgbClr val="4f81bd"/>
            </a:solidFill>
            <a:ln w="0">
              <a:noFill/>
            </a:ln>
          </c:spPr>
          <c:invertIfNegative val="0"/>
          <c:dLbls>
            <c:numFmt formatCode="General" sourceLinked="0"/>
            <c:txPr>
              <a:bodyPr wrap="square"/>
              <a:lstStyle/>
              <a:p>
                <a:pPr>
                  <a:defRPr b="0" sz="1000" strike="noStrike" u="none">
                    <a:solidFill>
                      <a:srgbClr val="000000"/>
                    </a:solidFill>
                    <a:uFillTx/>
                    <a:latin typeface="Calibri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9"/>
                <c:pt idx="0">
                  <c:v>Общий медицинский осмотр</c:v>
                </c:pt>
                <c:pt idx="1">
                  <c:v>Гипертрофия миндалин</c:v>
                </c:pt>
                <c:pt idx="2">
                  <c:v/>
                </c:pt>
                <c:pt idx="3">
                  <c:v>Остеохондроз позвоночника неуточненный</c:v>
                </c:pt>
                <c:pt idx="4">
                  <c:v>Остеохондроз позвоночника у взрослых</c:v>
                </c:pt>
                <c:pt idx="5">
                  <c:v>Хронический гастрит неуточненный</c:v>
                </c:pt>
                <c:pt idx="6">
                  <c:v>Нарушения обмена липопротеидов неуточненные</c:v>
                </c:pt>
                <c:pt idx="7">
                  <c:v/>
                </c:pt>
                <c:pt idx="8">
                  <c:v>Другие нарушения нервной системы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9"/>
                <c:pt idx="0">
                  <c:v>35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8</c:v>
                </c:pt>
                <c:pt idx="5">
                  <c:v>1</c:v>
                </c:pt>
                <c:pt idx="6">
                  <c:v>1</c:v>
                </c:pt>
                <c:pt idx="7">
                  <c:v>2</c:v>
                </c:pt>
                <c:pt idx="8">
                  <c:v>1</c:v>
                </c:pt>
              </c:numCache>
            </c:numRef>
          </c:val>
        </c:ser>
        <c:gapWidth val="150"/>
        <c:shape val="box"/>
        <c:axId val="89652149"/>
        <c:axId val="57147788"/>
        <c:axId val="0"/>
      </c:bar3DChart>
      <c:catAx>
        <c:axId val="89652149"/>
        <c:scaling>
          <c:orientation val="minMax"/>
        </c:scaling>
        <c:delete val="0"/>
        <c:axPos val="b"/>
        <c:numFmt formatCode="@" sourceLinked="0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b="0" sz="1000" strike="noStrike" u="none">
                <a:solidFill>
                  <a:srgbClr val="000000"/>
                </a:solidFill>
                <a:uFillTx/>
                <a:latin typeface="Calibri"/>
              </a:defRPr>
            </a:pPr>
          </a:p>
        </c:txPr>
        <c:crossAx val="57147788"/>
        <c:crosses val="autoZero"/>
        <c:auto val="1"/>
        <c:lblAlgn val="ctr"/>
        <c:lblOffset val="100"/>
        <c:noMultiLvlLbl val="0"/>
      </c:catAx>
      <c:valAx>
        <c:axId val="57147788"/>
        <c:scaling>
          <c:orientation val="minMax"/>
        </c:scaling>
        <c:delete val="0"/>
        <c:axPos val="l"/>
        <c:majorGridlines>
          <c:spPr>
            <a:ln w="9360">
              <a:solidFill>
                <a:srgbClr val="000000"/>
              </a:solidFill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b="0" sz="1000" strike="noStrike" u="none">
                <a:solidFill>
                  <a:srgbClr val="000000"/>
                </a:solidFill>
                <a:uFillTx/>
                <a:latin typeface="Calibri"/>
              </a:defRPr>
            </a:pPr>
          </a:p>
        </c:txPr>
        <c:crossAx val="89652149"/>
        <c:crosses val="autoZero"/>
        <c:crossBetween val="between"/>
      </c:valAx>
    </c:plotArea>
    <c:plotVisOnly val="1"/>
    <c:dispBlanksAs val="gap"/>
  </c:chart>
  <c:spPr>
    <a:noFill/>
    <a:ln w="0">
      <a:noFill/>
    </a:ln>
  </c:spPr>
</c:chartSpace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Заголовок и вертикальный текст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1000" cy="1141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заголовка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09480" y="1600200"/>
            <a:ext cx="10971000" cy="4524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>
          <a:xfrm>
            <a:off x="609480" y="6356520"/>
            <a:ext cx="284292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>
          <a:xfrm>
            <a:off x="4165560" y="6356520"/>
            <a:ext cx="385884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>
          <a:xfrm>
            <a:off x="8737560" y="6356520"/>
            <a:ext cx="284292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8864CA1-37D3-41BA-A415-5AE554BEBA89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Рисунок с подписью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2389680" y="4800600"/>
            <a:ext cx="7313400" cy="56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заголовка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2389680" y="612720"/>
            <a:ext cx="7313400" cy="411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2389680" y="5367240"/>
            <a:ext cx="7313400" cy="803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dt" idx="28"/>
          </p:nvPr>
        </p:nvSpPr>
        <p:spPr>
          <a:xfrm>
            <a:off x="609480" y="6356520"/>
            <a:ext cx="284292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5"/>
          <p:cNvSpPr>
            <a:spLocks noGrp="1"/>
          </p:cNvSpPr>
          <p:nvPr>
            <p:ph type="ftr" idx="29"/>
          </p:nvPr>
        </p:nvSpPr>
        <p:spPr>
          <a:xfrm>
            <a:off x="4165560" y="6356520"/>
            <a:ext cx="385884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PlaceHolder 6"/>
          <p:cNvSpPr>
            <a:spLocks noGrp="1"/>
          </p:cNvSpPr>
          <p:nvPr>
            <p:ph type="sldNum" idx="30"/>
          </p:nvPr>
        </p:nvSpPr>
        <p:spPr>
          <a:xfrm>
            <a:off x="8737560" y="6356520"/>
            <a:ext cx="284292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7D5956B-1A14-4EA2-8F92-22CA0CF1967E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Титульный слайд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1520" cy="1468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заголовка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dt" idx="31"/>
          </p:nvPr>
        </p:nvSpPr>
        <p:spPr>
          <a:xfrm>
            <a:off x="609480" y="6356520"/>
            <a:ext cx="284292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ftr" idx="32"/>
          </p:nvPr>
        </p:nvSpPr>
        <p:spPr>
          <a:xfrm>
            <a:off x="4165560" y="6356520"/>
            <a:ext cx="385884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sldNum" idx="33"/>
          </p:nvPr>
        </p:nvSpPr>
        <p:spPr>
          <a:xfrm>
            <a:off x="8737560" y="6356520"/>
            <a:ext cx="284292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022D2B5-D11C-4CC5-A72F-2BDF71E802D4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Вертикальный заголовок и текст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839080" y="274680"/>
            <a:ext cx="2741400" cy="584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заголовка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274680"/>
            <a:ext cx="8024760" cy="584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4"/>
          </p:nvPr>
        </p:nvSpPr>
        <p:spPr>
          <a:xfrm>
            <a:off x="609480" y="6356520"/>
            <a:ext cx="284292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5"/>
          </p:nvPr>
        </p:nvSpPr>
        <p:spPr>
          <a:xfrm>
            <a:off x="4165560" y="6356520"/>
            <a:ext cx="385884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6"/>
          </p:nvPr>
        </p:nvSpPr>
        <p:spPr>
          <a:xfrm>
            <a:off x="8737560" y="6356520"/>
            <a:ext cx="284292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C440610-9706-492E-BCA8-3ADEC52C8B98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Заголовок и объект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1000" cy="1141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заголовка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609480" y="1600200"/>
            <a:ext cx="10971000" cy="4524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dt" idx="7"/>
          </p:nvPr>
        </p:nvSpPr>
        <p:spPr>
          <a:xfrm>
            <a:off x="609480" y="6356520"/>
            <a:ext cx="284292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ftr" idx="8"/>
          </p:nvPr>
        </p:nvSpPr>
        <p:spPr>
          <a:xfrm>
            <a:off x="4165560" y="6356520"/>
            <a:ext cx="385884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sldNum" idx="9"/>
          </p:nvPr>
        </p:nvSpPr>
        <p:spPr>
          <a:xfrm>
            <a:off x="8737560" y="6356520"/>
            <a:ext cx="284292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8658B787-8BB9-428E-91B1-F59C616FC1DF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Пустой слайд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dt" idx="10"/>
          </p:nvPr>
        </p:nvSpPr>
        <p:spPr>
          <a:xfrm>
            <a:off x="609480" y="6356520"/>
            <a:ext cx="284292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ftr" idx="11"/>
          </p:nvPr>
        </p:nvSpPr>
        <p:spPr>
          <a:xfrm>
            <a:off x="4165560" y="6356520"/>
            <a:ext cx="385884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sldNum" idx="12"/>
          </p:nvPr>
        </p:nvSpPr>
        <p:spPr>
          <a:xfrm>
            <a:off x="8737560" y="6356520"/>
            <a:ext cx="284292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1261506-2BB5-4AC5-8126-6AAA2007BF6E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000" cy="1143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1000" cy="3975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Заголовок раздела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963000" y="4406760"/>
            <a:ext cx="10361520" cy="1360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4000" strike="noStrike" u="none" cap="all">
                <a:solidFill>
                  <a:schemeClr val="dk1"/>
                </a:solidFill>
                <a:effectLst/>
                <a:uFillTx/>
                <a:latin typeface="Calibri"/>
              </a:rPr>
              <a:t>Образец заголовка</a:t>
            </a:r>
            <a:endParaRPr b="0" lang="ru-RU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963000" y="2906640"/>
            <a:ext cx="10361520" cy="1498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ru-RU" sz="20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dt" idx="13"/>
          </p:nvPr>
        </p:nvSpPr>
        <p:spPr>
          <a:xfrm>
            <a:off x="609480" y="6356520"/>
            <a:ext cx="284292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ftr" idx="14"/>
          </p:nvPr>
        </p:nvSpPr>
        <p:spPr>
          <a:xfrm>
            <a:off x="4165560" y="6356520"/>
            <a:ext cx="385884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sldNum" idx="15"/>
          </p:nvPr>
        </p:nvSpPr>
        <p:spPr>
          <a:xfrm>
            <a:off x="8737560" y="6356520"/>
            <a:ext cx="284292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F194D178-68D7-4695-ABEB-38C9D0474EF7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Два объекта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1000" cy="1141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заголовка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609480" y="1600200"/>
            <a:ext cx="5383080" cy="4524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6197760" y="1600200"/>
            <a:ext cx="5383080" cy="4524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dt" idx="16"/>
          </p:nvPr>
        </p:nvSpPr>
        <p:spPr>
          <a:xfrm>
            <a:off x="609480" y="6356520"/>
            <a:ext cx="284292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ftr" idx="17"/>
          </p:nvPr>
        </p:nvSpPr>
        <p:spPr>
          <a:xfrm>
            <a:off x="4165560" y="6356520"/>
            <a:ext cx="385884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6"/>
          <p:cNvSpPr>
            <a:spLocks noGrp="1"/>
          </p:cNvSpPr>
          <p:nvPr>
            <p:ph type="sldNum" idx="18"/>
          </p:nvPr>
        </p:nvSpPr>
        <p:spPr>
          <a:xfrm>
            <a:off x="8737560" y="6356520"/>
            <a:ext cx="284292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5B6059D-3DEE-44FD-AE06-6301A500E694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Сравнение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1000" cy="1141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заголовка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609480" y="1535040"/>
            <a:ext cx="5385240" cy="63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609480" y="2174760"/>
            <a:ext cx="5385240" cy="3949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ru-RU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193440" y="1535040"/>
            <a:ext cx="5387400" cy="63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6193440" y="2174760"/>
            <a:ext cx="5387400" cy="3949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ru-RU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 type="dt" idx="19"/>
          </p:nvPr>
        </p:nvSpPr>
        <p:spPr>
          <a:xfrm>
            <a:off x="609480" y="6356520"/>
            <a:ext cx="284292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 type="ftr" idx="20"/>
          </p:nvPr>
        </p:nvSpPr>
        <p:spPr>
          <a:xfrm>
            <a:off x="4165560" y="6356520"/>
            <a:ext cx="385884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8"/>
          <p:cNvSpPr>
            <a:spLocks noGrp="1"/>
          </p:cNvSpPr>
          <p:nvPr>
            <p:ph type="sldNum" idx="21"/>
          </p:nvPr>
        </p:nvSpPr>
        <p:spPr>
          <a:xfrm>
            <a:off x="8737560" y="6356520"/>
            <a:ext cx="284292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B7D46C07-2766-4546-B30B-2CC8371BA265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Только заголовок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1000" cy="1141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заголовка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dt" idx="22"/>
          </p:nvPr>
        </p:nvSpPr>
        <p:spPr>
          <a:xfrm>
            <a:off x="609480" y="6356520"/>
            <a:ext cx="284292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ftr" idx="23"/>
          </p:nvPr>
        </p:nvSpPr>
        <p:spPr>
          <a:xfrm>
            <a:off x="4165560" y="6356520"/>
            <a:ext cx="385884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sldNum" idx="24"/>
          </p:nvPr>
        </p:nvSpPr>
        <p:spPr>
          <a:xfrm>
            <a:off x="8737560" y="6356520"/>
            <a:ext cx="284292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6378B8C-9341-4009-9980-B401D9F48BCE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ъект с подписью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09480" y="272880"/>
            <a:ext cx="4009320" cy="1160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заголовка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4766760" y="272880"/>
            <a:ext cx="6813720" cy="5851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609480" y="1434960"/>
            <a:ext cx="4009320" cy="468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dt" idx="25"/>
          </p:nvPr>
        </p:nvSpPr>
        <p:spPr>
          <a:xfrm>
            <a:off x="609480" y="6356520"/>
            <a:ext cx="284292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 type="ftr" idx="26"/>
          </p:nvPr>
        </p:nvSpPr>
        <p:spPr>
          <a:xfrm>
            <a:off x="4165560" y="6356520"/>
            <a:ext cx="385884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6"/>
          <p:cNvSpPr>
            <a:spLocks noGrp="1"/>
          </p:cNvSpPr>
          <p:nvPr>
            <p:ph type="sldNum" idx="27"/>
          </p:nvPr>
        </p:nvSpPr>
        <p:spPr>
          <a:xfrm>
            <a:off x="8737560" y="6356520"/>
            <a:ext cx="284292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4C51F7E2-845C-4DDF-B657-21BFD246E552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1.jpeg"/><Relationship Id="rId4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1.jpeg"/><Relationship Id="rId4" Type="http://schemas.openxmlformats.org/officeDocument/2006/relationships/chart" Target="../charts/chart1.xml"/><Relationship Id="rId5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icture 1"/>
          <p:cNvSpPr/>
          <p:nvPr/>
        </p:nvSpPr>
        <p:spPr>
          <a:xfrm>
            <a:off x="1440" y="20520"/>
            <a:ext cx="12187080" cy="6843600"/>
          </a:xfrm>
          <a:prstGeom prst="rect">
            <a:avLst/>
          </a:prstGeom>
          <a:blipFill rotWithShape="0">
            <a:blip r:embed="rId1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noAutofit/>
          </a:bodyPr>
          <a:p>
            <a:pPr defTabSz="914400">
              <a:lnSpc>
                <a:spcPct val="100000"/>
              </a:lnSpc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01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Прямоугольник 10"/>
          <p:cNvSpPr/>
          <p:nvPr/>
        </p:nvSpPr>
        <p:spPr>
          <a:xfrm>
            <a:off x="1299240" y="1717920"/>
            <a:ext cx="6449040" cy="350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2800" strike="noStrike" u="none">
                <a:solidFill>
                  <a:srgbClr val="339966"/>
                </a:solidFill>
                <a:effectLst/>
                <a:uFillTx/>
                <a:latin typeface="Calibri"/>
                <a:ea typeface="DejaVu Sans"/>
              </a:rPr>
              <a:t>О результатах проведения контроля качества медицинской помощи, с учетом контроля наполненности набора услуг, входящих в комплексное посещение по   профилактическим медицинским осмотрам за январь-сентябрь 2025г.</a:t>
            </a:r>
            <a:r>
              <a:rPr b="1" lang="ru-RU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DejaVu Sans"/>
              </a:rPr>
              <a:t> </a:t>
            </a:r>
            <a:br>
              <a:rPr sz="2800"/>
            </a:b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Прямоугольник 11"/>
          <p:cNvSpPr/>
          <p:nvPr/>
        </p:nvSpPr>
        <p:spPr>
          <a:xfrm>
            <a:off x="8077320" y="5318640"/>
            <a:ext cx="3442320" cy="73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ru-RU" sz="1400" strike="noStrike" u="none">
                <a:solidFill>
                  <a:srgbClr val="45418f"/>
                </a:solidFill>
                <a:effectLst/>
                <a:uFillTx/>
                <a:latin typeface="Times New Roman"/>
              </a:rPr>
              <a:t>Докладчик: 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ru-RU" sz="1400" strike="noStrike" u="none">
                <a:solidFill>
                  <a:srgbClr val="45418f"/>
                </a:solidFill>
                <a:effectLst/>
                <a:uFillTx/>
                <a:latin typeface="Times New Roman"/>
              </a:rPr>
              <a:t>заместитель директора Северо-Западного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ru-RU" sz="1400" strike="noStrike" u="none">
                <a:solidFill>
                  <a:srgbClr val="45418f"/>
                </a:solidFill>
                <a:effectLst/>
                <a:uFillTx/>
                <a:latin typeface="Times New Roman"/>
              </a:rPr>
              <a:t>филиала ООО «СМК РЕСО-Мед»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Прямоугольник 13"/>
          <p:cNvSpPr/>
          <p:nvPr/>
        </p:nvSpPr>
        <p:spPr>
          <a:xfrm>
            <a:off x="5392440" y="6498720"/>
            <a:ext cx="1405440" cy="33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ru-RU" sz="1600" strike="noStrike" u="none">
                <a:solidFill>
                  <a:srgbClr val="45418f"/>
                </a:solidFill>
                <a:effectLst/>
                <a:uFillTx/>
                <a:latin typeface="Times New Roman"/>
              </a:rPr>
              <a:t>07.11.2025г.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Рисунок 1" descr=""/>
          <p:cNvPicPr/>
          <p:nvPr/>
        </p:nvPicPr>
        <p:blipFill>
          <a:blip r:embed="rId1"/>
          <a:stretch/>
        </p:blipFill>
        <p:spPr>
          <a:xfrm>
            <a:off x="1466640" y="1945440"/>
            <a:ext cx="8999640" cy="4457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6" name="TextBox 2"/>
          <p:cNvSpPr/>
          <p:nvPr/>
        </p:nvSpPr>
        <p:spPr>
          <a:xfrm>
            <a:off x="1763640" y="980640"/>
            <a:ext cx="9455040" cy="70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ru-RU" sz="4000" strike="noStrike" u="none">
                <a:solidFill>
                  <a:srgbClr val="0066ff"/>
                </a:solidFill>
                <a:effectLst/>
                <a:uFillTx/>
                <a:latin typeface="Calibri"/>
              </a:rPr>
              <a:t>           Благодарю за внимание!</a:t>
            </a:r>
            <a:endParaRPr b="0" lang="ru-RU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7" name="Picture 1" descr="C:\Users\KoryavovaEM\Desktop\РЕСО.png"/>
          <p:cNvPicPr/>
          <p:nvPr/>
        </p:nvPicPr>
        <p:blipFill>
          <a:blip r:embed="rId2"/>
          <a:stretch/>
        </p:blipFill>
        <p:spPr>
          <a:xfrm>
            <a:off x="9782280" y="0"/>
            <a:ext cx="2408040" cy="750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" name="Picture 1" descr=""/>
          <p:cNvPicPr/>
          <p:nvPr/>
        </p:nvPicPr>
        <p:blipFill>
          <a:blip r:embed="rId3"/>
          <a:stretch/>
        </p:blipFill>
        <p:spPr>
          <a:xfrm>
            <a:off x="0" y="12600"/>
            <a:ext cx="12187080" cy="6843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9" name="Заголовок 1"/>
          <p:cNvSpPr/>
          <p:nvPr/>
        </p:nvSpPr>
        <p:spPr>
          <a:xfrm>
            <a:off x="565920" y="1058400"/>
            <a:ext cx="8484840" cy="114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</a:pPr>
            <a:r>
              <a:rPr b="1" lang="ru-RU" sz="2200" strike="noStrike" u="none">
                <a:solidFill>
                  <a:srgbClr val="339966"/>
                </a:solidFill>
                <a:effectLst/>
                <a:uFillTx/>
                <a:latin typeface="Calibri"/>
              </a:rPr>
              <a:t>Нормативно-правовое регулирование обеспечения защиты прав застрахованных лиц</a:t>
            </a:r>
            <a:endParaRPr b="1" lang="ru-RU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Скругленный прямоугольник 1"/>
          <p:cNvSpPr/>
          <p:nvPr/>
        </p:nvSpPr>
        <p:spPr>
          <a:xfrm>
            <a:off x="645480" y="2396880"/>
            <a:ext cx="5464080" cy="876960"/>
          </a:xfrm>
          <a:prstGeom prst="roundRect">
            <a:avLst>
              <a:gd name="adj" fmla="val 16667"/>
            </a:avLst>
          </a:prstGeom>
          <a:solidFill>
            <a:srgbClr val="d8d7ed"/>
          </a:solidFill>
          <a:ln w="9525">
            <a:solidFill>
              <a:srgbClr val="7030a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84600" rIns="84600" tIns="42480" bIns="42480" anchor="ctr">
            <a:noAutofit/>
          </a:bodyPr>
          <a:p>
            <a:pPr marL="285840" indent="-285840" algn="just" defTabSz="914400">
              <a:lnSpc>
                <a:spcPct val="100000"/>
              </a:lnSpc>
              <a:tabLst>
                <a:tab algn="l" pos="0"/>
              </a:tabLst>
            </a:pPr>
            <a:r>
              <a:rPr b="0" lang="ru-RU" sz="1400" strike="noStrike" u="none">
                <a:solidFill>
                  <a:srgbClr val="339966"/>
                </a:solidFill>
                <a:effectLst/>
                <a:uFillTx/>
                <a:latin typeface="Calibri"/>
              </a:rPr>
              <a:t>Федеральный закон от 21 ноября 2011г. №323-ФЗ 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tabLst>
                <a:tab algn="l" pos="0"/>
              </a:tabLst>
            </a:pPr>
            <a:r>
              <a:rPr b="0" lang="ru-RU" sz="1400" strike="noStrike" u="none">
                <a:solidFill>
                  <a:srgbClr val="339966"/>
                </a:solidFill>
                <a:effectLst/>
                <a:uFillTx/>
                <a:latin typeface="Calibri"/>
              </a:rPr>
              <a:t>«Об основах охраны здоровья граждан в РФ»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Скругленный прямоугольник 1"/>
          <p:cNvSpPr/>
          <p:nvPr/>
        </p:nvSpPr>
        <p:spPr>
          <a:xfrm>
            <a:off x="645480" y="3489840"/>
            <a:ext cx="5585760" cy="1369800"/>
          </a:xfrm>
          <a:prstGeom prst="roundRect">
            <a:avLst>
              <a:gd name="adj" fmla="val 16667"/>
            </a:avLst>
          </a:prstGeom>
          <a:solidFill>
            <a:srgbClr val="d8d7ed"/>
          </a:solidFill>
          <a:ln w="9525">
            <a:solidFill>
              <a:srgbClr val="7030a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84600" rIns="84600" tIns="42480" bIns="42480" anchor="ctr">
            <a:noAutofit/>
          </a:bodyPr>
          <a:p>
            <a:pPr marL="285840" indent="-285840" algn="just" defTabSz="914400">
              <a:lnSpc>
                <a:spcPct val="100000"/>
              </a:lnSpc>
              <a:tabLst>
                <a:tab algn="l" pos="0"/>
              </a:tabLst>
            </a:pPr>
            <a:r>
              <a:rPr b="0" lang="ru-RU" sz="1400" strike="noStrike" u="none">
                <a:solidFill>
                  <a:srgbClr val="339966"/>
                </a:solidFill>
                <a:effectLst/>
                <a:uFillTx/>
                <a:latin typeface="Calibri"/>
              </a:rPr>
              <a:t>Приказ МЗ РФ от 19.03.2021 №231н  «Об утверждении</a:t>
            </a:r>
            <a:r>
              <a:rPr b="0" lang="en-US" sz="1400" strike="noStrike" u="none">
                <a:solidFill>
                  <a:srgbClr val="339966"/>
                </a:solidFill>
                <a:effectLst/>
                <a:uFillTx/>
                <a:latin typeface="Calibri"/>
              </a:rPr>
              <a:t> </a:t>
            </a:r>
            <a:r>
              <a:rPr b="0" lang="ru-RU" sz="1400" strike="noStrike" u="none">
                <a:solidFill>
                  <a:srgbClr val="339966"/>
                </a:solidFill>
                <a:effectLst/>
                <a:uFillTx/>
                <a:latin typeface="Calibri"/>
              </a:rPr>
              <a:t>порядка 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tabLst>
                <a:tab algn="l" pos="0"/>
              </a:tabLst>
            </a:pPr>
            <a:r>
              <a:rPr b="0" lang="ru-RU" sz="1400" strike="noStrike" u="none">
                <a:solidFill>
                  <a:srgbClr val="339966"/>
                </a:solidFill>
                <a:effectLst/>
                <a:uFillTx/>
                <a:latin typeface="Calibri"/>
              </a:rPr>
              <a:t>проведения контроля объемов,</a:t>
            </a:r>
            <a:r>
              <a:rPr b="0" lang="en-US" sz="1400" strike="noStrike" u="none">
                <a:solidFill>
                  <a:srgbClr val="339966"/>
                </a:solidFill>
                <a:effectLst/>
                <a:uFillTx/>
                <a:latin typeface="Calibri"/>
              </a:rPr>
              <a:t> </a:t>
            </a:r>
            <a:r>
              <a:rPr b="0" lang="ru-RU" sz="1400" strike="noStrike" u="none">
                <a:solidFill>
                  <a:srgbClr val="339966"/>
                </a:solidFill>
                <a:effectLst/>
                <a:uFillTx/>
                <a:latin typeface="Calibri"/>
              </a:rPr>
              <a:t>сроков, качества  и условий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tabLst>
                <a:tab algn="l" pos="0"/>
              </a:tabLst>
            </a:pPr>
            <a:r>
              <a:rPr b="0" lang="ru-RU" sz="1400" strike="noStrike" u="none">
                <a:solidFill>
                  <a:srgbClr val="339966"/>
                </a:solidFill>
                <a:effectLst/>
                <a:uFillTx/>
                <a:latin typeface="Calibri"/>
              </a:rPr>
              <a:t> предоставления</a:t>
            </a:r>
            <a:r>
              <a:rPr b="0" lang="en-US" sz="1400" strike="noStrike" u="none">
                <a:solidFill>
                  <a:srgbClr val="339966"/>
                </a:solidFill>
                <a:effectLst/>
                <a:uFillTx/>
                <a:latin typeface="Calibri"/>
              </a:rPr>
              <a:t> </a:t>
            </a:r>
            <a:r>
              <a:rPr b="0" lang="ru-RU" sz="1400" strike="noStrike" u="none">
                <a:solidFill>
                  <a:srgbClr val="339966"/>
                </a:solidFill>
                <a:effectLst/>
                <a:uFillTx/>
                <a:latin typeface="Calibri"/>
              </a:rPr>
              <a:t>медицинской помощи по ОМС застрахованным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tabLst>
                <a:tab algn="l" pos="0"/>
              </a:tabLst>
            </a:pPr>
            <a:r>
              <a:rPr b="0" lang="ru-RU" sz="1400" strike="noStrike" u="none">
                <a:solidFill>
                  <a:srgbClr val="339966"/>
                </a:solidFill>
                <a:effectLst/>
                <a:uFillTx/>
                <a:latin typeface="Calibri"/>
              </a:rPr>
              <a:t> лицам, а также ее финансового обеспечения</a:t>
            </a:r>
            <a:r>
              <a:rPr b="1" lang="ru-RU" sz="1400" strike="noStrike" u="none">
                <a:solidFill>
                  <a:srgbClr val="339966"/>
                </a:solidFill>
                <a:effectLst/>
                <a:uFillTx/>
                <a:latin typeface="Calibri"/>
              </a:rPr>
              <a:t>»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Скругленный прямоугольник 1"/>
          <p:cNvSpPr/>
          <p:nvPr/>
        </p:nvSpPr>
        <p:spPr>
          <a:xfrm>
            <a:off x="640080" y="5113440"/>
            <a:ext cx="11349000" cy="767520"/>
          </a:xfrm>
          <a:prstGeom prst="roundRect">
            <a:avLst>
              <a:gd name="adj" fmla="val 16667"/>
            </a:avLst>
          </a:prstGeom>
          <a:solidFill>
            <a:srgbClr val="d8d7ed"/>
          </a:solidFill>
          <a:ln w="9525">
            <a:solidFill>
              <a:srgbClr val="7030a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84600" rIns="84600" tIns="42480" bIns="42480" anchor="ctr">
            <a:noAutofit/>
          </a:bodyPr>
          <a:p>
            <a:pPr marL="285840" indent="-285840" algn="just" defTabSz="914400">
              <a:lnSpc>
                <a:spcPct val="100000"/>
              </a:lnSpc>
              <a:tabLst>
                <a:tab algn="l" pos="0"/>
              </a:tabLst>
            </a:pPr>
            <a:r>
              <a:rPr b="0" lang="ru-RU" sz="1400" strike="noStrike" u="none">
                <a:solidFill>
                  <a:srgbClr val="339966"/>
                </a:solidFill>
                <a:effectLst/>
                <a:uFillTx/>
                <a:latin typeface="Calibri"/>
                <a:ea typeface="DejaVu Sans"/>
              </a:rPr>
              <a:t>О программе государственных гарантий бесплатного  оказания  гражданам медицинской помощи на 2025 год и на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tabLst>
                <a:tab algn="l" pos="0"/>
              </a:tabLst>
            </a:pPr>
            <a:r>
              <a:rPr b="0" lang="ru-RU" sz="1400" strike="noStrike" u="none">
                <a:solidFill>
                  <a:srgbClr val="339966"/>
                </a:solidFill>
                <a:effectLst/>
                <a:uFillTx/>
                <a:latin typeface="Calibri"/>
                <a:ea typeface="DejaVu Sans"/>
              </a:rPr>
              <a:t> плановый  период 2026 и 2027 годов, утвержденной  Постановлением Правительства Российской Федерации от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tabLst>
                <a:tab algn="l" pos="0"/>
              </a:tabLst>
            </a:pPr>
            <a:r>
              <a:rPr b="0" lang="ru-RU" sz="1400" strike="noStrike" u="none">
                <a:solidFill>
                  <a:srgbClr val="339966"/>
                </a:solidFill>
                <a:effectLst/>
                <a:uFillTx/>
                <a:latin typeface="Calibri"/>
                <a:ea typeface="DejaVu Sans"/>
              </a:rPr>
              <a:t>                                                                                                  27.12.2024 №1940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Скругленный прямоугольник 2"/>
          <p:cNvSpPr/>
          <p:nvPr/>
        </p:nvSpPr>
        <p:spPr>
          <a:xfrm>
            <a:off x="6263640" y="2383560"/>
            <a:ext cx="5805000" cy="880200"/>
          </a:xfrm>
          <a:prstGeom prst="roundRect">
            <a:avLst>
              <a:gd name="adj" fmla="val 16667"/>
            </a:avLst>
          </a:prstGeom>
          <a:solidFill>
            <a:srgbClr val="d8d7ed"/>
          </a:solidFill>
          <a:ln w="9525">
            <a:solidFill>
              <a:srgbClr val="7030a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84600" rIns="84600" tIns="42480" bIns="42480" anchor="ctr">
            <a:noAutofit/>
          </a:bodyPr>
          <a:p>
            <a:pPr marL="285840" indent="-285840" algn="just" defTabSz="914400">
              <a:lnSpc>
                <a:spcPct val="100000"/>
              </a:lnSpc>
              <a:tabLst>
                <a:tab algn="l" pos="0"/>
              </a:tabLst>
            </a:pPr>
            <a:endParaRPr b="0" lang="ru-RU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tabLst>
                <a:tab algn="l" pos="0"/>
              </a:tabLst>
            </a:pPr>
            <a:endParaRPr b="0" lang="ru-RU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Скругленный прямоугольник 2"/>
          <p:cNvSpPr/>
          <p:nvPr/>
        </p:nvSpPr>
        <p:spPr>
          <a:xfrm>
            <a:off x="6355080" y="3489840"/>
            <a:ext cx="5713560" cy="1339200"/>
          </a:xfrm>
          <a:prstGeom prst="roundRect">
            <a:avLst>
              <a:gd name="adj" fmla="val 16667"/>
            </a:avLst>
          </a:prstGeom>
          <a:solidFill>
            <a:srgbClr val="d8d7ed"/>
          </a:solidFill>
          <a:ln w="9525">
            <a:solidFill>
              <a:srgbClr val="7030a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84600" rIns="84600" tIns="42480" bIns="42480" anchor="ctr">
            <a:noAutofit/>
          </a:bodyPr>
          <a:p>
            <a:pPr marL="285840" indent="-285840" algn="just" defTabSz="914400">
              <a:lnSpc>
                <a:spcPct val="100000"/>
              </a:lnSpc>
              <a:tabLst>
                <a:tab algn="l" pos="0"/>
              </a:tabLst>
            </a:pPr>
            <a:endParaRPr b="0" lang="ru-RU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tabLst>
                <a:tab algn="l" pos="0"/>
              </a:tabLst>
            </a:pP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tabLst>
                <a:tab algn="l" pos="0"/>
              </a:tabLst>
            </a:pP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TextBox 5"/>
          <p:cNvSpPr/>
          <p:nvPr/>
        </p:nvSpPr>
        <p:spPr>
          <a:xfrm>
            <a:off x="11475720" y="6428880"/>
            <a:ext cx="711360" cy="36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US" sz="1800" strike="noStrike" u="none">
                <a:solidFill>
                  <a:srgbClr val="66ff66"/>
                </a:solidFill>
                <a:effectLst/>
                <a:uFillTx/>
                <a:latin typeface="Calibri"/>
              </a:rPr>
              <a:t>02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6480000" y="3780000"/>
            <a:ext cx="5445720" cy="95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ru-RU" sz="1400" strike="noStrike" u="none">
                <a:solidFill>
                  <a:srgbClr val="339966"/>
                </a:solidFill>
                <a:effectLst/>
                <a:uFillTx/>
                <a:latin typeface="Calibri"/>
                <a:ea typeface="DejaVu Sans"/>
              </a:rPr>
              <a:t>Приказ Министерства здравоохранения РФ от 27.04.2021 г.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ru-RU" sz="1400" strike="noStrike" u="none">
                <a:solidFill>
                  <a:srgbClr val="339966"/>
                </a:solidFill>
                <a:effectLst/>
                <a:uFillTx/>
                <a:latin typeface="Calibri"/>
                <a:ea typeface="DejaVu Sans"/>
              </a:rPr>
              <a:t> N 404н "Об утверждении порядка проведения 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ru-RU" sz="1400" strike="noStrike" u="none">
                <a:solidFill>
                  <a:srgbClr val="339966"/>
                </a:solidFill>
                <a:effectLst/>
                <a:uFillTx/>
                <a:latin typeface="Calibri"/>
                <a:ea typeface="DejaVu Sans"/>
              </a:rPr>
              <a:t>профилактического медицинского осмотра и диспансеризации 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ru-RU" sz="1400" strike="noStrike" u="none">
                <a:solidFill>
                  <a:srgbClr val="339966"/>
                </a:solidFill>
                <a:effectLst/>
                <a:uFillTx/>
                <a:latin typeface="Calibri"/>
                <a:ea typeface="DejaVu Sans"/>
              </a:rPr>
              <a:t>определенных групп взрослого населения"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6480000" y="2521800"/>
            <a:ext cx="5483520" cy="69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ru-RU" sz="1300" strike="noStrike" u="none">
                <a:solidFill>
                  <a:srgbClr val="339966"/>
                </a:solidFill>
                <a:effectLst/>
                <a:uFillTx/>
                <a:latin typeface="Calibri"/>
                <a:ea typeface="DejaVu Sans"/>
              </a:rPr>
              <a:t>Приказ Министерства здравоохранения Российской Федерации от 14 апреля 2025 г. N 211н"Об утверждении порядка прохождения несовершеннолетними профилактических медицинских осмотров...»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Рисунок 1" descr=""/>
          <p:cNvPicPr/>
          <p:nvPr/>
        </p:nvPicPr>
        <p:blipFill>
          <a:blip r:embed="rId1"/>
          <a:stretch/>
        </p:blipFill>
        <p:spPr>
          <a:xfrm>
            <a:off x="1466640" y="1945440"/>
            <a:ext cx="8999640" cy="4457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9" name="TextBox 2"/>
          <p:cNvSpPr/>
          <p:nvPr/>
        </p:nvSpPr>
        <p:spPr>
          <a:xfrm>
            <a:off x="1763640" y="980640"/>
            <a:ext cx="9455040" cy="69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ru-RU" sz="4000" strike="noStrike" u="none">
                <a:solidFill>
                  <a:srgbClr val="0066ff"/>
                </a:solidFill>
                <a:effectLst/>
                <a:uFillTx/>
                <a:latin typeface="Calibri"/>
              </a:rPr>
              <a:t>           Благодарю за внимание!</a:t>
            </a:r>
            <a:endParaRPr b="0" lang="ru-RU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80" name="Picture 1" descr=""/>
          <p:cNvPicPr/>
          <p:nvPr/>
        </p:nvPicPr>
        <p:blipFill>
          <a:blip r:embed="rId2"/>
          <a:stretch/>
        </p:blipFill>
        <p:spPr>
          <a:xfrm>
            <a:off x="-360" y="360"/>
            <a:ext cx="12187080" cy="6843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1" name="Заголовок 1"/>
          <p:cNvSpPr/>
          <p:nvPr/>
        </p:nvSpPr>
        <p:spPr>
          <a:xfrm>
            <a:off x="1382040" y="1366200"/>
            <a:ext cx="8535960" cy="65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 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Объект 2"/>
          <p:cNvSpPr/>
          <p:nvPr/>
        </p:nvSpPr>
        <p:spPr>
          <a:xfrm>
            <a:off x="1152000" y="2630160"/>
            <a:ext cx="10064160" cy="324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201"/>
              </a:spcBef>
              <a:tabLst>
                <a:tab algn="l" pos="0"/>
              </a:tabLst>
            </a:pPr>
            <a:r>
              <a:rPr b="1" lang="ru-RU" sz="1000" strike="noStrike" u="none">
                <a:solidFill>
                  <a:srgbClr val="45418f"/>
                </a:solidFill>
                <a:effectLst/>
                <a:uFillTx/>
                <a:latin typeface="Calibri"/>
              </a:rPr>
              <a:t>             </a:t>
            </a:r>
            <a:endParaRPr b="0" lang="ru-RU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defTabSz="914400">
              <a:lnSpc>
                <a:spcPct val="100000"/>
              </a:lnSpc>
              <a:tabLst>
                <a:tab algn="l" pos="0"/>
              </a:tabLst>
            </a:pP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algn="just" defTabSz="914400">
              <a:lnSpc>
                <a:spcPct val="100000"/>
              </a:lnSpc>
              <a:tabLst>
                <a:tab algn="l" pos="0"/>
              </a:tabLst>
            </a:pP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201"/>
              </a:spcBef>
              <a:tabLst>
                <a:tab algn="l" pos="0"/>
              </a:tabLst>
            </a:pPr>
            <a:endParaRPr b="0" lang="ru-RU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201"/>
              </a:spcBef>
              <a:tabLst>
                <a:tab algn="l" pos="0"/>
              </a:tabLst>
            </a:pPr>
            <a:endParaRPr b="0" lang="ru-RU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defTabSz="914400">
              <a:lnSpc>
                <a:spcPct val="100000"/>
              </a:lnSpc>
              <a:spcBef>
                <a:spcPts val="201"/>
              </a:spcBef>
              <a:tabLst>
                <a:tab algn="l" pos="0"/>
              </a:tabLst>
            </a:pPr>
            <a:endParaRPr b="0" lang="ru-RU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TextBox 9"/>
          <p:cNvSpPr/>
          <p:nvPr/>
        </p:nvSpPr>
        <p:spPr>
          <a:xfrm>
            <a:off x="6410160" y="1285920"/>
            <a:ext cx="5198760" cy="39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Прямоугольник 12"/>
          <p:cNvSpPr/>
          <p:nvPr/>
        </p:nvSpPr>
        <p:spPr>
          <a:xfrm>
            <a:off x="8376120" y="3960360"/>
            <a:ext cx="2915640" cy="39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Объект 2"/>
          <p:cNvSpPr/>
          <p:nvPr/>
        </p:nvSpPr>
        <p:spPr>
          <a:xfrm>
            <a:off x="5074560" y="4662720"/>
            <a:ext cx="2391120" cy="155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000" strike="noStrike" u="none">
              <a:solidFill>
                <a:srgbClr val="45418f"/>
              </a:solidFill>
              <a:effectLst/>
              <a:uFillTx/>
              <a:latin typeface="Calibri"/>
            </a:endParaRPr>
          </a:p>
        </p:txBody>
      </p:sp>
      <p:sp>
        <p:nvSpPr>
          <p:cNvPr id="86" name="TextBox 14"/>
          <p:cNvSpPr/>
          <p:nvPr/>
        </p:nvSpPr>
        <p:spPr>
          <a:xfrm>
            <a:off x="11448000" y="6432480"/>
            <a:ext cx="711360" cy="91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ru-RU" sz="1800" strike="noStrike" u="none">
                <a:solidFill>
                  <a:srgbClr val="66ff66"/>
                </a:solidFill>
                <a:effectLst/>
                <a:uFillTx/>
                <a:latin typeface="Calibri"/>
              </a:rPr>
              <a:t>03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Прямоугольник 86"/>
          <p:cNvSpPr/>
          <p:nvPr/>
        </p:nvSpPr>
        <p:spPr>
          <a:xfrm>
            <a:off x="762480" y="2444400"/>
            <a:ext cx="11158560" cy="380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ru-RU" sz="2000" strike="noStrike" u="none">
                <a:solidFill>
                  <a:srgbClr val="339966"/>
                </a:solidFill>
                <a:effectLst/>
                <a:uFillTx/>
                <a:latin typeface="Calibri"/>
                <a:ea typeface="Microsoft YaHei"/>
              </a:rPr>
              <a:t>-</a:t>
            </a:r>
            <a:r>
              <a:rPr b="0" lang="ru-RU" sz="1600" strike="noStrike" u="none">
                <a:solidFill>
                  <a:srgbClr val="339966"/>
                </a:solidFill>
                <a:effectLst/>
                <a:uFillTx/>
                <a:latin typeface="Calibri"/>
                <a:ea typeface="Microsoft YaHei"/>
              </a:rPr>
              <a:t> Опрос о состоянии здоровья, вредных привычках и семейной истории болезней. Проводится осмотр врача-терапевта или фельдшера. 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ru-RU" sz="1600" strike="noStrike" u="none">
                <a:solidFill>
                  <a:srgbClr val="339966"/>
                </a:solidFill>
                <a:effectLst/>
                <a:uFillTx/>
                <a:latin typeface="Calibri"/>
                <a:ea typeface="Microsoft YaHei"/>
              </a:rPr>
              <a:t>- Антропометрия: измерение роста, веса, расчет индекса массы тела. 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ru-RU" sz="1600" strike="noStrike" u="none">
                <a:solidFill>
                  <a:srgbClr val="339966"/>
                </a:solidFill>
                <a:effectLst/>
                <a:uFillTx/>
                <a:latin typeface="Calibri"/>
                <a:ea typeface="Microsoft YaHei"/>
              </a:rPr>
              <a:t>- Измерение показателей: артериальное давление, уровень общего холестерина в крови, уровень глюкозы в крови.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ru-RU" sz="1600" strike="noStrike" u="none">
                <a:solidFill>
                  <a:srgbClr val="339966"/>
                </a:solidFill>
                <a:effectLst/>
                <a:uFillTx/>
                <a:latin typeface="Calibri"/>
                <a:ea typeface="Microsoft YaHei"/>
              </a:rPr>
              <a:t>- Оценка сердечно-сосудистого риска, расчет на основе0000000 полученных данных. 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ru-RU" sz="1600" strike="noStrike" u="none">
                <a:solidFill>
                  <a:srgbClr val="339966"/>
                </a:solidFill>
                <a:effectLst/>
                <a:uFillTx/>
                <a:latin typeface="Calibri"/>
                <a:ea typeface="Microsoft YaHei"/>
              </a:rPr>
              <a:t>- Инструментальные исследования: флюорография легких, электрокардиография (ЭКГ),    измерение внутриглазного давления    (с 40 лет).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ru-RU" sz="1600" strike="noStrike" u="none">
                <a:solidFill>
                  <a:srgbClr val="339966"/>
                </a:solidFill>
                <a:effectLst/>
                <a:uFillTx/>
                <a:latin typeface="Calibri"/>
                <a:ea typeface="Microsoft YaHei"/>
              </a:rPr>
              <a:t> 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ru-RU" sz="1600" strike="noStrike" u="none">
                <a:solidFill>
                  <a:srgbClr val="339966"/>
                </a:solidFill>
                <a:effectLst/>
                <a:uFillTx/>
                <a:latin typeface="Calibri"/>
                <a:ea typeface="Microsoft YaHei"/>
              </a:rPr>
              <a:t>- Скрининг на онкологические заболевания: гинекологический осмотр (для женщин),      цитологическое исследование (для         женщин 18–64 лет), маммография (для женщин 40–75 лет), анализ кала на скрытую кровь (для граждан 40–64 лет),                      определение простат-специфического антигена (для мужчин 45, 50, 55, 60 и 64 лет).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Прямоугольник 87"/>
          <p:cNvSpPr/>
          <p:nvPr/>
        </p:nvSpPr>
        <p:spPr>
          <a:xfrm>
            <a:off x="762840" y="1195200"/>
            <a:ext cx="11264400" cy="109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b="1" lang="ru-RU" sz="2200" strike="noStrike" u="none">
                <a:solidFill>
                  <a:srgbClr val="158466"/>
                </a:solidFill>
                <a:effectLst/>
                <a:uFillTx/>
                <a:latin typeface="Calibri"/>
                <a:ea typeface="Microsoft YaHei"/>
              </a:rPr>
              <a:t>Профилактические осмотры застрахованных лиц  подразумевают проведение наименьшего числа исследований из предусмотренных законодательством  видов профилактических мероприятий:</a:t>
            </a:r>
            <a:endParaRPr b="0" lang="ru-RU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Рисунок 1" descr=""/>
          <p:cNvPicPr/>
          <p:nvPr/>
        </p:nvPicPr>
        <p:blipFill>
          <a:blip r:embed="rId1"/>
          <a:stretch/>
        </p:blipFill>
        <p:spPr>
          <a:xfrm>
            <a:off x="1466640" y="1945440"/>
            <a:ext cx="8999640" cy="4457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0" name="TextBox 2"/>
          <p:cNvSpPr/>
          <p:nvPr/>
        </p:nvSpPr>
        <p:spPr>
          <a:xfrm>
            <a:off x="1763640" y="980640"/>
            <a:ext cx="9455040" cy="69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ru-RU" sz="4000" strike="noStrike" u="none">
                <a:solidFill>
                  <a:srgbClr val="0066ff"/>
                </a:solidFill>
                <a:effectLst/>
                <a:uFillTx/>
                <a:latin typeface="Calibri"/>
              </a:rPr>
              <a:t>           Благодарю за внимание!</a:t>
            </a:r>
            <a:endParaRPr b="0" lang="ru-RU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91" name="Picture 1" descr=""/>
          <p:cNvPicPr/>
          <p:nvPr/>
        </p:nvPicPr>
        <p:blipFill>
          <a:blip r:embed="rId2"/>
          <a:stretch/>
        </p:blipFill>
        <p:spPr>
          <a:xfrm>
            <a:off x="-9720" y="360"/>
            <a:ext cx="12187080" cy="6843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2" name="Заголовок 1"/>
          <p:cNvSpPr/>
          <p:nvPr/>
        </p:nvSpPr>
        <p:spPr>
          <a:xfrm>
            <a:off x="1445400" y="1430640"/>
            <a:ext cx="10433160" cy="12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285840" indent="-285840" algn="just" defTabSz="914400">
              <a:lnSpc>
                <a:spcPct val="100000"/>
              </a:lnSpc>
              <a:tabLst>
                <a:tab algn="l" pos="0"/>
              </a:tabLst>
            </a:pPr>
            <a:r>
              <a:rPr b="0" lang="ru-RU" sz="2000" strike="noStrike" u="none">
                <a:solidFill>
                  <a:srgbClr val="339966"/>
                </a:solidFill>
                <a:effectLst/>
                <a:uFillTx/>
                <a:latin typeface="Calibri"/>
                <a:ea typeface="Microsoft YaHei"/>
              </a:rPr>
              <a:t>    </a:t>
            </a:r>
            <a:r>
              <a:rPr b="1" lang="ru-RU" sz="1800" strike="noStrike" u="none">
                <a:solidFill>
                  <a:srgbClr val="339966"/>
                </a:solidFill>
                <a:effectLst/>
                <a:uFillTx/>
                <a:latin typeface="Calibri"/>
                <a:ea typeface="Microsoft YaHei"/>
              </a:rPr>
              <a:t>Случаи профилактических медицинских осмотров отбирались для проведения экспертизы качества медицинской помощи согласно условиям, изложенным в пп.39, 40 Приказа МЗ РФ от 19.03.2021 №231н  «Об утверждении</a:t>
            </a:r>
            <a:r>
              <a:rPr b="1" lang="en-US" sz="1800" strike="noStrike" u="none">
                <a:solidFill>
                  <a:srgbClr val="339966"/>
                </a:solidFill>
                <a:effectLst/>
                <a:uFillTx/>
                <a:latin typeface="Calibri"/>
                <a:ea typeface="Microsoft YaHei"/>
              </a:rPr>
              <a:t> </a:t>
            </a:r>
            <a:r>
              <a:rPr b="1" lang="ru-RU" sz="1800" strike="noStrike" u="none">
                <a:solidFill>
                  <a:srgbClr val="339966"/>
                </a:solidFill>
                <a:effectLst/>
                <a:uFillTx/>
                <a:latin typeface="Calibri"/>
                <a:ea typeface="Microsoft YaHei"/>
              </a:rPr>
              <a:t>порядка проведения контроля объемов,</a:t>
            </a:r>
            <a:r>
              <a:rPr b="1" lang="en-US" sz="1800" strike="noStrike" u="none">
                <a:solidFill>
                  <a:srgbClr val="339966"/>
                </a:solidFill>
                <a:effectLst/>
                <a:uFillTx/>
                <a:latin typeface="Calibri"/>
                <a:ea typeface="Microsoft YaHei"/>
              </a:rPr>
              <a:t> </a:t>
            </a:r>
            <a:r>
              <a:rPr b="1" lang="ru-RU" sz="1800" strike="noStrike" u="none">
                <a:solidFill>
                  <a:srgbClr val="339966"/>
                </a:solidFill>
                <a:effectLst/>
                <a:uFillTx/>
                <a:latin typeface="Calibri"/>
                <a:ea typeface="Microsoft YaHei"/>
              </a:rPr>
              <a:t>сроков, качества  и условий  предоставления</a:t>
            </a:r>
            <a:r>
              <a:rPr b="1" lang="en-US" sz="1800" strike="noStrike" u="none">
                <a:solidFill>
                  <a:srgbClr val="339966"/>
                </a:solidFill>
                <a:effectLst/>
                <a:uFillTx/>
                <a:latin typeface="Calibri"/>
                <a:ea typeface="Microsoft YaHei"/>
              </a:rPr>
              <a:t> </a:t>
            </a:r>
            <a:r>
              <a:rPr b="1" lang="ru-RU" sz="1800" strike="noStrike" u="none">
                <a:solidFill>
                  <a:srgbClr val="339966"/>
                </a:solidFill>
                <a:effectLst/>
                <a:uFillTx/>
                <a:latin typeface="Calibri"/>
                <a:ea typeface="Microsoft YaHei"/>
              </a:rPr>
              <a:t>медицинской помощи по ОМС застрахованным  лицам, а также ее финансового обеспечения»:   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defTabSz="914400">
              <a:lnSpc>
                <a:spcPct val="100000"/>
              </a:lnSpc>
              <a:tabLst>
                <a:tab algn="l" pos="0"/>
              </a:tabLst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 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Объект 2"/>
          <p:cNvSpPr/>
          <p:nvPr/>
        </p:nvSpPr>
        <p:spPr>
          <a:xfrm>
            <a:off x="1632240" y="3024000"/>
            <a:ext cx="4678560" cy="328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43080" indent="-343080" algn="just" defTabSz="914400">
              <a:lnSpc>
                <a:spcPct val="100000"/>
              </a:lnSpc>
              <a:spcBef>
                <a:spcPts val="201"/>
              </a:spcBef>
              <a:tabLst>
                <a:tab algn="l" pos="0"/>
              </a:tabLst>
            </a:pPr>
            <a:r>
              <a:rPr b="1" lang="ru-RU" sz="1300" strike="noStrike" u="none">
                <a:solidFill>
                  <a:srgbClr val="45418f"/>
                </a:solidFill>
                <a:effectLst/>
                <a:uFillTx/>
                <a:latin typeface="Calibri"/>
              </a:rPr>
              <a:t>         </a:t>
            </a:r>
            <a:r>
              <a:rPr b="0" lang="ru-RU" sz="13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п. 39. Внеплановая тематическая ЭКМП проводится для оценки характера, частоты и причин нарушений при оказании медицинской помощи при наступлении страхового случая в соответствии с порядками оказания медицинской помощи, на основе клинических рекомендаций, в том числе с целью оценки полноты выполнения медицинскими организациями рекомендаций национальных медицинских исследовательских центров по применению методов профилактики, диагностики, лечения и медицинской реабилитации, данных при проведении телемедицинских консультаций/консилиумов,  в рамках программ обязательного медицинского страхования в медицинских организациях, осуществляющих деятельность в сфере обязательного медицинского страхования, в сроки, установленные указанными программами... 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algn="just" defTabSz="914400">
              <a:lnSpc>
                <a:spcPct val="100000"/>
              </a:lnSpc>
              <a:tabLst>
                <a:tab algn="l" pos="0"/>
              </a:tabLst>
            </a:pP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defTabSz="914400">
              <a:lnSpc>
                <a:spcPct val="100000"/>
              </a:lnSpc>
              <a:spcBef>
                <a:spcPts val="201"/>
              </a:spcBef>
              <a:tabLst>
                <a:tab algn="l" pos="0"/>
              </a:tabLst>
            </a:pP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201"/>
              </a:spcBef>
              <a:tabLst>
                <a:tab algn="l" pos="0"/>
              </a:tabLst>
            </a:pP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201"/>
              </a:spcBef>
              <a:tabLst>
                <a:tab algn="l" pos="0"/>
              </a:tabLst>
            </a:pP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defTabSz="914400">
              <a:lnSpc>
                <a:spcPct val="100000"/>
              </a:lnSpc>
              <a:spcBef>
                <a:spcPts val="201"/>
              </a:spcBef>
              <a:tabLst>
                <a:tab algn="l" pos="0"/>
              </a:tabLst>
            </a:pP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TextBox 9"/>
          <p:cNvSpPr/>
          <p:nvPr/>
        </p:nvSpPr>
        <p:spPr>
          <a:xfrm>
            <a:off x="6410160" y="1285920"/>
            <a:ext cx="5198760" cy="39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Прямоугольник 10"/>
          <p:cNvSpPr/>
          <p:nvPr/>
        </p:nvSpPr>
        <p:spPr>
          <a:xfrm>
            <a:off x="6562080" y="3018240"/>
            <a:ext cx="4694040" cy="45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ru-RU" sz="1200" strike="noStrike" u="none">
                <a:solidFill>
                  <a:srgbClr val="45418f"/>
                </a:solidFill>
                <a:effectLst/>
                <a:uFillTx/>
                <a:latin typeface="Calibri"/>
              </a:rPr>
              <a:t> 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Прямоугольник 12"/>
          <p:cNvSpPr/>
          <p:nvPr/>
        </p:nvSpPr>
        <p:spPr>
          <a:xfrm>
            <a:off x="8376120" y="3960360"/>
            <a:ext cx="2915640" cy="39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Объект 2"/>
          <p:cNvSpPr/>
          <p:nvPr/>
        </p:nvSpPr>
        <p:spPr>
          <a:xfrm>
            <a:off x="5074560" y="4662720"/>
            <a:ext cx="2391120" cy="155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000" strike="noStrike" u="none">
              <a:solidFill>
                <a:srgbClr val="45418f"/>
              </a:solidFill>
              <a:effectLst/>
              <a:uFillTx/>
              <a:latin typeface="Calibri"/>
            </a:endParaRPr>
          </a:p>
        </p:txBody>
      </p:sp>
      <p:sp>
        <p:nvSpPr>
          <p:cNvPr id="98" name="TextBox 14"/>
          <p:cNvSpPr/>
          <p:nvPr/>
        </p:nvSpPr>
        <p:spPr>
          <a:xfrm>
            <a:off x="11448000" y="6432480"/>
            <a:ext cx="711360" cy="91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ru-RU" sz="1800" strike="noStrike" u="none">
                <a:solidFill>
                  <a:srgbClr val="66ff66"/>
                </a:solidFill>
                <a:effectLst/>
                <a:uFillTx/>
                <a:latin typeface="Calibri"/>
              </a:rPr>
              <a:t>04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Прямоугольник 98"/>
          <p:cNvSpPr/>
          <p:nvPr/>
        </p:nvSpPr>
        <p:spPr>
          <a:xfrm>
            <a:off x="7392240" y="3069000"/>
            <a:ext cx="4259520" cy="304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 defTabSz="914400">
              <a:lnSpc>
                <a:spcPct val="100000"/>
              </a:lnSpc>
              <a:spcBef>
                <a:spcPts val="340"/>
              </a:spcBef>
              <a:spcAft>
                <a:spcPts val="142"/>
              </a:spcAft>
            </a:pPr>
            <a:r>
              <a:rPr b="0" lang="ru-RU" sz="13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п.40. Внеплановая тематическая ЭКМП проводится по тематически однородной совокупности принятых к оплате случаев оказания медицинской помощи группам застрахованных лиц, распределенных по следующим    признакам: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Bef>
                <a:spcPts val="340"/>
              </a:spcBef>
              <a:spcAft>
                <a:spcPts val="142"/>
              </a:spcAft>
            </a:pPr>
            <a:r>
              <a:rPr b="0" lang="ru-RU" sz="13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  -  возраст;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Bef>
                <a:spcPts val="340"/>
              </a:spcBef>
              <a:spcAft>
                <a:spcPts val="142"/>
              </a:spcAft>
            </a:pPr>
            <a:r>
              <a:rPr b="0" lang="ru-RU" sz="13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  -  пол;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Bef>
                <a:spcPts val="340"/>
              </a:spcBef>
              <a:spcAft>
                <a:spcPts val="142"/>
              </a:spcAft>
            </a:pPr>
            <a:r>
              <a:rPr b="0" lang="ru-RU" sz="13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  -  заболевание (группы заболеваний);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Bef>
                <a:spcPts val="340"/>
              </a:spcBef>
              <a:spcAft>
                <a:spcPts val="142"/>
              </a:spcAft>
            </a:pPr>
            <a:r>
              <a:rPr b="0" lang="ru-RU" sz="13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  -  вид (форма, условия) оказания медицинской помощи;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Bef>
                <a:spcPts val="340"/>
              </a:spcBef>
              <a:spcAft>
                <a:spcPts val="142"/>
              </a:spcAft>
            </a:pPr>
            <a:r>
              <a:rPr b="0" lang="ru-RU" sz="1300" strike="noStrike" u="non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   -  подлежащий(ие) применению порядок(ки) оказания медицинской помощи 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Bef>
                <a:spcPts val="340"/>
              </a:spcBef>
              <a:spcAft>
                <a:spcPts val="142"/>
              </a:spcAft>
            </a:pPr>
            <a:r>
              <a:rPr b="0" lang="ru-RU" sz="1300" strike="noStrike" u="non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    (клинические рекомендации); 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Bef>
                <a:spcPts val="340"/>
              </a:spcBef>
              <a:spcAft>
                <a:spcPts val="142"/>
              </a:spcAft>
            </a:pP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Рисунок 1" descr=""/>
          <p:cNvPicPr/>
          <p:nvPr/>
        </p:nvPicPr>
        <p:blipFill>
          <a:blip r:embed="rId1"/>
          <a:stretch/>
        </p:blipFill>
        <p:spPr>
          <a:xfrm>
            <a:off x="1466640" y="1945440"/>
            <a:ext cx="8999640" cy="4457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1" name="TextBox 2"/>
          <p:cNvSpPr/>
          <p:nvPr/>
        </p:nvSpPr>
        <p:spPr>
          <a:xfrm>
            <a:off x="1763640" y="980640"/>
            <a:ext cx="9455040" cy="70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ru-RU" sz="4000" strike="noStrike" u="none">
                <a:solidFill>
                  <a:srgbClr val="0066ff"/>
                </a:solidFill>
                <a:effectLst/>
                <a:uFillTx/>
                <a:latin typeface="Calibri"/>
              </a:rPr>
              <a:t>           Благодарю за внимание!</a:t>
            </a:r>
            <a:endParaRPr b="0" lang="ru-RU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02" name="Picture 1" descr="C:\Users\KoryavovaEM\Desktop\РЕСО.png"/>
          <p:cNvPicPr/>
          <p:nvPr/>
        </p:nvPicPr>
        <p:blipFill>
          <a:blip r:embed="rId2"/>
          <a:stretch/>
        </p:blipFill>
        <p:spPr>
          <a:xfrm>
            <a:off x="9782280" y="0"/>
            <a:ext cx="2408040" cy="750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3" name="Picture 1" descr=""/>
          <p:cNvPicPr/>
          <p:nvPr/>
        </p:nvPicPr>
        <p:blipFill>
          <a:blip r:embed="rId3"/>
          <a:stretch/>
        </p:blipFill>
        <p:spPr>
          <a:xfrm>
            <a:off x="14400" y="0"/>
            <a:ext cx="12187080" cy="6843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4" name="Заголовок 1"/>
          <p:cNvSpPr/>
          <p:nvPr/>
        </p:nvSpPr>
        <p:spPr>
          <a:xfrm>
            <a:off x="709920" y="220680"/>
            <a:ext cx="8311320" cy="62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endParaRPr b="1" lang="ru-R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05" name="TextBox 9"/>
          <p:cNvSpPr/>
          <p:nvPr/>
        </p:nvSpPr>
        <p:spPr>
          <a:xfrm>
            <a:off x="6410160" y="1285920"/>
            <a:ext cx="5198760" cy="39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endParaRPr b="0" lang="ru-RU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ru-RU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Прямоугольник 13"/>
          <p:cNvSpPr/>
          <p:nvPr/>
        </p:nvSpPr>
        <p:spPr>
          <a:xfrm>
            <a:off x="581040" y="1080000"/>
            <a:ext cx="5537520" cy="82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1600" strike="noStrike" u="none">
                <a:solidFill>
                  <a:srgbClr val="339966"/>
                </a:solidFill>
                <a:effectLst/>
                <a:uFillTx/>
                <a:latin typeface="Calibri"/>
              </a:rPr>
              <a:t>Распределение  организованных ЭКМП по случаям проведенных профосмотров  в медицин</a:t>
            </a:r>
            <a:r>
              <a:rPr b="1" lang="en-GB" sz="1600" strike="noStrike" u="none">
                <a:solidFill>
                  <a:srgbClr val="339966"/>
                </a:solidFill>
                <a:effectLst/>
                <a:uFillTx/>
                <a:latin typeface="Calibri"/>
              </a:rPr>
              <a:t>c</a:t>
            </a:r>
            <a:r>
              <a:rPr b="1" lang="ru-RU" sz="1600" strike="noStrike" u="none">
                <a:solidFill>
                  <a:srgbClr val="339966"/>
                </a:solidFill>
                <a:effectLst/>
                <a:uFillTx/>
                <a:latin typeface="Calibri"/>
              </a:rPr>
              <a:t>ких организациях Ленинградской области за период  январь-сентябрь 2025 г.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Прямоугольник 8"/>
          <p:cNvSpPr/>
          <p:nvPr/>
        </p:nvSpPr>
        <p:spPr>
          <a:xfrm>
            <a:off x="609480" y="1671480"/>
            <a:ext cx="1126620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914400" algn="just" defTabSz="914400">
              <a:lnSpc>
                <a:spcPct val="100000"/>
              </a:lnSpc>
              <a:tabLst>
                <a:tab algn="l" pos="457200"/>
              </a:tabLst>
            </a:pPr>
            <a:r>
              <a:rPr b="0" lang="ru-RU" sz="1400" strike="noStrike" u="none">
                <a:solidFill>
                  <a:schemeClr val="dk1"/>
                </a:solidFill>
                <a:effectLst/>
                <a:uFillTx/>
                <a:latin typeface="Arial"/>
                <a:ea typeface="Times New Roman"/>
              </a:rPr>
              <a:t>.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TextBox 11"/>
          <p:cNvSpPr/>
          <p:nvPr/>
        </p:nvSpPr>
        <p:spPr>
          <a:xfrm>
            <a:off x="11475720" y="6437880"/>
            <a:ext cx="71136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ru-RU" sz="1800" strike="noStrike" u="none">
                <a:solidFill>
                  <a:srgbClr val="66ff66"/>
                </a:solidFill>
                <a:effectLst/>
                <a:uFillTx/>
                <a:latin typeface="Calibri"/>
              </a:rPr>
              <a:t>05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09" name="Таблица 12"/>
          <p:cNvGraphicFramePr/>
          <p:nvPr/>
        </p:nvGraphicFramePr>
        <p:xfrm>
          <a:off x="648720" y="2160000"/>
          <a:ext cx="3729600" cy="3876120"/>
        </p:xfrm>
        <a:graphic>
          <a:graphicData uri="http://schemas.openxmlformats.org/drawingml/2006/table">
            <a:tbl>
              <a:tblPr/>
              <a:tblGrid>
                <a:gridCol w="1667520"/>
                <a:gridCol w="712080"/>
                <a:gridCol w="1350360"/>
              </a:tblGrid>
              <a:tr h="704520">
                <a:tc>
                  <a:txBody>
                    <a:bodyPr lIns="8280" rIns="8280" tIns="828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 Наименование МО</a:t>
                      </a:r>
                      <a:endParaRPr b="0" lang="ru-RU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280" marR="8280" marT="8280" marB="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 lIns="8280" rIns="8280" tIns="828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Количество экспертиз</a:t>
                      </a:r>
                      <a:endParaRPr b="0" lang="ru-RU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280" marR="8280" marT="8280" marB="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 lIns="8280" rIns="8280" tIns="828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1" lang="ru-RU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Качество </a:t>
                      </a:r>
                      <a:r>
                        <a:rPr b="1" lang="ru-RU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предоставленной</a:t>
                      </a:r>
                      <a:r>
                        <a:rPr b="1" lang="ru-RU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МП</a:t>
                      </a:r>
                      <a:endParaRPr b="0" lang="ru-RU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280" marR="8280" marT="8280" marB="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93040">
                <a:tc>
                  <a:txBody>
                    <a:bodyPr lIns="8280" rIns="8280" tIns="8280" bIns="0" anchor="b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ГБУЗ ЛО "ВОЛХОВСКАЯ МБ"</a:t>
                      </a:r>
                      <a:endParaRPr b="0" lang="ru-RU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8280" marR="8280" marT="8280" marB="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280" rIns="8280" tIns="828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280" marR="8280" marT="8280" marB="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280" rIns="8280" tIns="828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Замечаний нет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280" marR="8280" marT="8280" marB="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53440">
                <a:tc>
                  <a:txBody>
                    <a:bodyPr lIns="8280" rIns="8280" tIns="8280" bIns="0" anchor="b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ГБУЗ ЛО "ВЫБОРГСКАЯ МБ"</a:t>
                      </a:r>
                      <a:endParaRPr b="0" lang="ru-RU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8280" marR="8280" marT="8280" marB="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280" rIns="8280" tIns="828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280" marR="8280" marT="8280" marB="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280" rIns="8280" tIns="828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Замечаний нет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280" marR="8280" marT="8280" marB="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68560">
                <a:tc>
                  <a:txBody>
                    <a:bodyPr lIns="8280" rIns="8280" tIns="8280" bIns="0" anchor="b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ГБУЗ ЛО "ЛОДЕЙНОПОЛЬСКАЯ МБ"</a:t>
                      </a:r>
                      <a:endParaRPr b="0" lang="ru-RU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8280" marR="8280" marT="8280" marB="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280" rIns="8280" tIns="828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280" marR="8280" marT="8280" marB="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280" rIns="8280" tIns="828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Замечаний нет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280" marR="8280" marT="8280" marB="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38680">
                <a:tc>
                  <a:txBody>
                    <a:bodyPr lIns="8280" rIns="8280" tIns="8280" bIns="0" anchor="b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ГБУЗ ЛО "ТИХВИНСКАЯ МБ"</a:t>
                      </a:r>
                      <a:endParaRPr b="0" lang="ru-RU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8280" marR="8280" marT="8280" marB="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280" rIns="8280" tIns="828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280" marR="8280" marT="8280" marB="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280" rIns="8280" tIns="828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Замечаний нет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280" marR="8280" marT="8280" marB="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64240">
                <a:tc>
                  <a:txBody>
                    <a:bodyPr lIns="8280" rIns="8280" tIns="8280" bIns="0" anchor="b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ГБУЗ ЛО "ТОСНЕНСКАЯ КМБ"</a:t>
                      </a:r>
                      <a:endParaRPr b="0" lang="ru-RU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8280" marR="8280" marT="8280" marB="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280" rIns="8280" tIns="828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280" marR="8280" marT="8280" marB="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280" rIns="8280" tIns="828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Замечаний нет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280" marR="8280" marT="8280" marB="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16000">
                <a:tc>
                  <a:txBody>
                    <a:bodyPr lIns="8280" rIns="8280" tIns="8280" bIns="0" anchor="b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ГБУЗ ЛО "ВСЕВОЛОЖСКАЯ КМБ"</a:t>
                      </a:r>
                      <a:endParaRPr b="0" lang="ru-RU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8280" marR="8280" marT="8280" marB="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280" rIns="8280" tIns="828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280" marR="8280" marT="8280" marB="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280" rIns="8280" tIns="828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Замечаний нет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280" marR="8280" marT="8280" marB="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35800">
                <a:tc>
                  <a:txBody>
                    <a:bodyPr lIns="8280" rIns="8280" tIns="8280" bIns="0" anchor="b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ГБУЗ ЛО "ПОДПОРОЖСКАЯ МБ"</a:t>
                      </a:r>
                      <a:endParaRPr b="0" lang="ru-RU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8280" marR="8280" marT="8280" marB="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280" rIns="8280" tIns="828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280" marR="8280" marT="8280" marB="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280" rIns="8280" tIns="828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Замечаний нет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280" marR="8280" marT="8280" marB="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03760">
                <a:tc>
                  <a:txBody>
                    <a:bodyPr lIns="8280" rIns="8280" tIns="8280" bIns="0" anchor="b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ГБУЗ ЛО "КИРОВСКАЯ МБ"</a:t>
                      </a:r>
                      <a:endParaRPr b="0" lang="ru-RU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8280" marR="8280" marT="8280" marB="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280" rIns="8280" tIns="828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280" marR="8280" marT="8280" marB="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280" rIns="8280" tIns="828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Замечаний нет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280" marR="8280" marT="8280" marB="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38320">
                <a:tc>
                  <a:txBody>
                    <a:bodyPr lIns="8280" rIns="8280" tIns="8280" bIns="0" anchor="b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ГБУЗ ЛО "РОЩИНСКАЯ МБ"</a:t>
                      </a:r>
                      <a:endParaRPr b="0" lang="ru-RU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8280" marR="8280" marT="8280" marB="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280" rIns="8280" tIns="828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280" marR="8280" marT="8280" marB="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280" rIns="8280" tIns="828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Замечаний нет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280" marR="8280" marT="8280" marB="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30760">
                <a:tc>
                  <a:txBody>
                    <a:bodyPr lIns="8280" rIns="8280" tIns="8280" bIns="0" anchor="b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ГБУЗ ЛО "ПРИОЗЕРСКАЯ МБ"</a:t>
                      </a:r>
                      <a:endParaRPr b="0" lang="ru-RU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8280" marR="8280" marT="8280" marB="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280" rIns="8280" tIns="828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280" marR="8280" marT="8280" marB="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280" rIns="8280" tIns="828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Замечаний нет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280" marR="8280" marT="8280" marB="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53800">
                <a:tc>
                  <a:txBody>
                    <a:bodyPr lIns="8280" rIns="8280" tIns="8280" bIns="0" anchor="b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ГБУЗ ЛО "ТОКСОВСКАЯ МБ"</a:t>
                      </a:r>
                      <a:endParaRPr b="0" lang="ru-RU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8280" marR="8280" marT="8280" marB="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280" rIns="8280" tIns="828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10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280" marR="8280" marT="8280" marB="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280" rIns="8280" tIns="828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Замечаний нет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280" marR="8280" marT="8280" marB="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53800">
                <a:tc>
                  <a:txBody>
                    <a:bodyPr lIns="8280" rIns="8280" tIns="828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Итого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280" marR="8280" marT="8280" marB="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280" rIns="8280" tIns="828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51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280" marR="8280" marT="8280" marB="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280" rIns="8280" tIns="828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-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280" marR="8280" marT="8280" marB="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10" name="Диаграмма 14"/>
          <p:cNvGraphicFramePr/>
          <p:nvPr/>
        </p:nvGraphicFramePr>
        <p:xfrm>
          <a:off x="5159880" y="1556640"/>
          <a:ext cx="6495120" cy="511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1" name="TextBox 1"/>
          <p:cNvSpPr/>
          <p:nvPr/>
        </p:nvSpPr>
        <p:spPr>
          <a:xfrm>
            <a:off x="5807160" y="4797000"/>
            <a:ext cx="2759400" cy="485640"/>
          </a:xfrm>
          <a:prstGeom prst="rect">
            <a:avLst/>
          </a:prstGeom>
          <a:noFill/>
          <a:ln w="0">
            <a:noFill/>
          </a:ln>
          <a:scene3d>
            <a:camera prst="orthographicFront">
              <a:rot lat="0" lon="0" rev="2700000"/>
            </a:camera>
            <a:lightRig dir="t" rig="threePt"/>
          </a:scene3d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ru-RU" sz="1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Поражение межпозвоночных дисков поясничного и др.отделов с радикулопатией</a:t>
            </a:r>
            <a:endParaRPr b="0" lang="ru-RU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Picture 2" descr=""/>
          <p:cNvPicPr/>
          <p:nvPr/>
        </p:nvPicPr>
        <p:blipFill>
          <a:blip r:embed="rId1"/>
          <a:stretch/>
        </p:blipFill>
        <p:spPr>
          <a:xfrm>
            <a:off x="32760" y="13680"/>
            <a:ext cx="12187080" cy="6843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3" name="Прямоугольник 4"/>
          <p:cNvSpPr/>
          <p:nvPr/>
        </p:nvSpPr>
        <p:spPr>
          <a:xfrm>
            <a:off x="2232360" y="2431080"/>
            <a:ext cx="7853400" cy="283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 defTabSz="914400">
              <a:lnSpc>
                <a:spcPct val="100000"/>
              </a:lnSpc>
            </a:pPr>
            <a:r>
              <a:rPr b="0" lang="ru-RU" sz="2000" strike="noStrike" u="none">
                <a:solidFill>
                  <a:srgbClr val="00935f"/>
                </a:solidFill>
                <a:effectLst/>
                <a:uFillTx/>
                <a:latin typeface="Arial Black"/>
              </a:rPr>
              <a:t>В результате проведенного контроля качества медицинской помощи, с учетом контроля наполненности набора услуг, входящих в комплекное посещение по профилактическим медицинским осмотрам, дефектов оказания медицинской помощи при проведении профосмотров застрахованным лицам выявлено не было. 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Picture 1" descr=""/>
          <p:cNvPicPr/>
          <p:nvPr/>
        </p:nvPicPr>
        <p:blipFill>
          <a:blip r:embed="rId1"/>
          <a:stretch/>
        </p:blipFill>
        <p:spPr>
          <a:xfrm>
            <a:off x="0" y="12600"/>
            <a:ext cx="12187080" cy="6843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5" name="Прямоугольник 10"/>
          <p:cNvSpPr/>
          <p:nvPr/>
        </p:nvSpPr>
        <p:spPr>
          <a:xfrm>
            <a:off x="3707640" y="2966400"/>
            <a:ext cx="6449040" cy="94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 defTabSz="914400">
              <a:lnSpc>
                <a:spcPct val="100000"/>
              </a:lnSpc>
            </a:pPr>
            <a:r>
              <a:rPr b="0" lang="ru-RU" sz="2800" strike="noStrike" u="none">
                <a:solidFill>
                  <a:srgbClr val="00935f"/>
                </a:solidFill>
                <a:effectLst/>
                <a:uFillTx/>
                <a:latin typeface="Arial Black"/>
              </a:rPr>
              <a:t>Спасибо за внимание!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Прямоугольник 11"/>
          <p:cNvSpPr/>
          <p:nvPr/>
        </p:nvSpPr>
        <p:spPr>
          <a:xfrm>
            <a:off x="7169400" y="5786280"/>
            <a:ext cx="3358080" cy="27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ru-RU" sz="1200" strike="noStrike" u="none">
                <a:solidFill>
                  <a:srgbClr val="45418f"/>
                </a:solidFill>
                <a:effectLst/>
                <a:uFillTx/>
                <a:latin typeface="Times New Roman"/>
              </a:rPr>
              <a:t>Докладчик: </a:t>
            </a:r>
            <a:r>
              <a:rPr b="0" lang="ru-RU" sz="1200" strike="noStrike" u="none">
                <a:solidFill>
                  <a:srgbClr val="339966"/>
                </a:solidFill>
                <a:effectLst/>
                <a:uFillTx/>
                <a:latin typeface="Times New Roman"/>
              </a:rPr>
              <a:t>Еремеев Юрий Алексеевич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Прямоугольник 13"/>
          <p:cNvSpPr/>
          <p:nvPr/>
        </p:nvSpPr>
        <p:spPr>
          <a:xfrm>
            <a:off x="5390640" y="6406920"/>
            <a:ext cx="1405440" cy="33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ru-RU" sz="1600" strike="noStrike" u="none">
                <a:solidFill>
                  <a:srgbClr val="45418f"/>
                </a:solidFill>
                <a:effectLst/>
                <a:uFillTx/>
                <a:latin typeface="Times New Roman"/>
              </a:rPr>
              <a:t>07.11.2025 г.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6539</TotalTime>
  <Application>LibreOffice/25.8.2.2$Windows_X86_64 LibreOffice_project/d401f2107ccab8f924a8e2df40f573aab7605b6f</Application>
  <AppVersion>15.0000</AppVersion>
  <Words>660</Words>
  <Paragraphs>110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2018-08-20T13:56:26Z</dcterms:created>
  <dc:creator>user</dc:creator>
  <dc:description/>
  <dc:language>ru-RU</dc:language>
  <cp:lastModifiedBy/>
  <cp:lastPrinted>2018-10-30T10:58:06Z</cp:lastPrinted>
  <dcterms:modified xsi:type="dcterms:W3CDTF">2025-11-10T13:21:47Z</dcterms:modified>
  <cp:revision>647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Произвольный</vt:lpwstr>
  </property>
  <property fmtid="{D5CDD505-2E9C-101B-9397-08002B2CF9AE}" pid="3" name="Slides">
    <vt:i4>7</vt:i4>
  </property>
</Properties>
</file>