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85" r:id="rId3"/>
  </p:sldMasterIdLst>
  <p:notesMasterIdLst>
    <p:notesMasterId r:id="rId17"/>
  </p:notesMasterIdLst>
  <p:sldIdLst>
    <p:sldId id="256" r:id="rId4"/>
    <p:sldId id="327" r:id="rId5"/>
    <p:sldId id="328" r:id="rId6"/>
    <p:sldId id="329" r:id="rId7"/>
    <p:sldId id="314" r:id="rId8"/>
    <p:sldId id="317" r:id="rId9"/>
    <p:sldId id="332" r:id="rId10"/>
    <p:sldId id="315" r:id="rId11"/>
    <p:sldId id="334" r:id="rId12"/>
    <p:sldId id="310" r:id="rId13"/>
    <p:sldId id="274" r:id="rId14"/>
    <p:sldId id="296" r:id="rId15"/>
    <p:sldId id="266" r:id="rId16"/>
  </p:sldIdLst>
  <p:sldSz cx="10691813" cy="7559675"/>
  <p:notesSz cx="6797675" cy="9929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D6D7"/>
    <a:srgbClr val="FDBFC0"/>
    <a:srgbClr val="F8080E"/>
    <a:srgbClr val="CCECFF"/>
    <a:srgbClr val="EFEBFB"/>
    <a:srgbClr val="E7FFF9"/>
    <a:srgbClr val="FEE8FE"/>
    <a:srgbClr val="FAA8FA"/>
    <a:srgbClr val="F32DF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12" autoAdjust="0"/>
  </p:normalViewPr>
  <p:slideViewPr>
    <p:cSldViewPr>
      <p:cViewPr>
        <p:scale>
          <a:sx n="107" d="100"/>
          <a:sy n="107" d="100"/>
        </p:scale>
        <p:origin x="-118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5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счетов по диспансеризации взрослого населения </c:v>
                </c:pt>
              </c:strCache>
            </c:strRef>
          </c:tx>
          <c:spPr>
            <a:solidFill>
              <a:srgbClr val="FDBFC0"/>
            </a:solidFill>
          </c:spPr>
          <c:invertIfNegative val="0"/>
          <c:cat>
            <c:strRef>
              <c:f>Лист1!$A$2:$A$26</c:f>
              <c:strCache>
                <c:ptCount val="25"/>
                <c:pt idx="0">
                  <c:v>ГБУЗ ЛО "ВОЛХОВСКАЯ МБ"</c:v>
                </c:pt>
                <c:pt idx="1">
                  <c:v>ГБУЗ ЛО "БОКСИТОГОРСКАЯ МБ"</c:v>
                </c:pt>
                <c:pt idx="2">
                  <c:v>ГБУЗ ЛО "ВОЛОСОВСКАЯ МБ"</c:v>
                </c:pt>
                <c:pt idx="3">
                  <c:v>ГБУЗ ЛО "ВСЕВОЛОЖСКАЯ КМБ"</c:v>
                </c:pt>
                <c:pt idx="4">
                  <c:v>ГБУЗ ЛО "ТОКСОВСКАЯ КМБ"</c:v>
                </c:pt>
                <c:pt idx="5">
                  <c:v>ГБУЗ ЛО "СЕРТОЛОВСКАЯ ГБ"</c:v>
                </c:pt>
                <c:pt idx="6">
                  <c:v>ГБУЗ ЛО "ПРИМОРСКАЯ РБ"</c:v>
                </c:pt>
                <c:pt idx="7">
                  <c:v>ГБУЗ ЛО "ГАТЧИНСКАЯ КМБ"</c:v>
                </c:pt>
                <c:pt idx="8">
                  <c:v>ГБУЗ ЛО «КИНГИСЕППСКАЯ МБ»</c:v>
                </c:pt>
                <c:pt idx="9">
                  <c:v>ГБУЗ ЛО "КИРИШСКАЯ КМБ"</c:v>
                </c:pt>
                <c:pt idx="10">
                  <c:v>ГБУЗ ЛО "КИРОВСКАЯ КМБ"</c:v>
                </c:pt>
                <c:pt idx="11">
                  <c:v>ГБУЗ ЛО "ЛОДЕЙНОПОЛЬСКАЯ МБ"</c:v>
                </c:pt>
                <c:pt idx="12">
                  <c:v>ГБУЗ ЛО "ЛОМОНОСОВСКАЯ МБ"</c:v>
                </c:pt>
                <c:pt idx="13">
                  <c:v>ГБУЗ ЛО "ЛУЖСКАЯ МБ"</c:v>
                </c:pt>
                <c:pt idx="14">
                  <c:v>ГБУЗ ЛО "ПОДПОРОЖСКАЯ МБ"</c:v>
                </c:pt>
                <c:pt idx="15">
                  <c:v>ЧУЗ "КБ "РЖД-Медицина"  </c:v>
                </c:pt>
                <c:pt idx="16">
                  <c:v>ГБУЗ ЛО "РОЩИНСКАЯ МБ"</c:v>
                </c:pt>
                <c:pt idx="17">
                  <c:v>ГБУЗ ЛО "СЛАНЦЕВСКАЯ МБ"</c:v>
                </c:pt>
                <c:pt idx="18">
                  <c:v>ФГБУЗ ЦМСЧ № 38 ФМБА РОССИИ</c:v>
                </c:pt>
                <c:pt idx="19">
                  <c:v>ГБУЗ ЛО "ТИХВИНСКАЯ МБ"</c:v>
                </c:pt>
                <c:pt idx="20">
                  <c:v>ГБУЗ ЛО "ТОСНЕНСКАЯ КМБ"</c:v>
                </c:pt>
                <c:pt idx="21">
                  <c:v>ГБУЗ ЛО "ПРИОЗЕРСКАЯ МБ"</c:v>
                </c:pt>
                <c:pt idx="22">
                  <c:v>ГБУЗ ЛО "ВЫБОРГСКАЯ МБ"</c:v>
                </c:pt>
                <c:pt idx="23">
                  <c:v>ООО "СЕМЕЙНЫЙ ДОКТОР"</c:v>
                </c:pt>
                <c:pt idx="24">
                  <c:v>ООО «МЕДИЦЕНТР ЮЗ»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2131</c:v>
                </c:pt>
                <c:pt idx="1">
                  <c:v>3644</c:v>
                </c:pt>
                <c:pt idx="2">
                  <c:v>70</c:v>
                </c:pt>
                <c:pt idx="3">
                  <c:v>32201</c:v>
                </c:pt>
                <c:pt idx="4">
                  <c:v>33129</c:v>
                </c:pt>
                <c:pt idx="5">
                  <c:v>1427</c:v>
                </c:pt>
                <c:pt idx="6">
                  <c:v>1208</c:v>
                </c:pt>
                <c:pt idx="7">
                  <c:v>2744</c:v>
                </c:pt>
                <c:pt idx="8">
                  <c:v>281</c:v>
                </c:pt>
                <c:pt idx="9">
                  <c:v>197</c:v>
                </c:pt>
                <c:pt idx="10">
                  <c:v>2165</c:v>
                </c:pt>
                <c:pt idx="11">
                  <c:v>17</c:v>
                </c:pt>
                <c:pt idx="12">
                  <c:v>6293</c:v>
                </c:pt>
                <c:pt idx="13">
                  <c:v>49</c:v>
                </c:pt>
                <c:pt idx="14">
                  <c:v>8</c:v>
                </c:pt>
                <c:pt idx="15">
                  <c:v>8</c:v>
                </c:pt>
                <c:pt idx="16">
                  <c:v>744</c:v>
                </c:pt>
                <c:pt idx="17">
                  <c:v>21</c:v>
                </c:pt>
                <c:pt idx="18">
                  <c:v>3657</c:v>
                </c:pt>
                <c:pt idx="19">
                  <c:v>66</c:v>
                </c:pt>
                <c:pt idx="20">
                  <c:v>534</c:v>
                </c:pt>
                <c:pt idx="21">
                  <c:v>118</c:v>
                </c:pt>
                <c:pt idx="22">
                  <c:v>15376</c:v>
                </c:pt>
                <c:pt idx="23">
                  <c:v>297</c:v>
                </c:pt>
                <c:pt idx="24">
                  <c:v>491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счетов по диспансеризации мужчин и женщин репродуктивного возраста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Лист1!$A$2:$A$26</c:f>
              <c:strCache>
                <c:ptCount val="25"/>
                <c:pt idx="0">
                  <c:v>ГБУЗ ЛО "ВОЛХОВСКАЯ МБ"</c:v>
                </c:pt>
                <c:pt idx="1">
                  <c:v>ГБУЗ ЛО "БОКСИТОГОРСКАЯ МБ"</c:v>
                </c:pt>
                <c:pt idx="2">
                  <c:v>ГБУЗ ЛО "ВОЛОСОВСКАЯ МБ"</c:v>
                </c:pt>
                <c:pt idx="3">
                  <c:v>ГБУЗ ЛО "ВСЕВОЛОЖСКАЯ КМБ"</c:v>
                </c:pt>
                <c:pt idx="4">
                  <c:v>ГБУЗ ЛО "ТОКСОВСКАЯ КМБ"</c:v>
                </c:pt>
                <c:pt idx="5">
                  <c:v>ГБУЗ ЛО "СЕРТОЛОВСКАЯ ГБ"</c:v>
                </c:pt>
                <c:pt idx="6">
                  <c:v>ГБУЗ ЛО "ПРИМОРСКАЯ РБ"</c:v>
                </c:pt>
                <c:pt idx="7">
                  <c:v>ГБУЗ ЛО "ГАТЧИНСКАЯ КМБ"</c:v>
                </c:pt>
                <c:pt idx="8">
                  <c:v>ГБУЗ ЛО «КИНГИСЕППСКАЯ МБ»</c:v>
                </c:pt>
                <c:pt idx="9">
                  <c:v>ГБУЗ ЛО "КИРИШСКАЯ КМБ"</c:v>
                </c:pt>
                <c:pt idx="10">
                  <c:v>ГБУЗ ЛО "КИРОВСКАЯ КМБ"</c:v>
                </c:pt>
                <c:pt idx="11">
                  <c:v>ГБУЗ ЛО "ЛОДЕЙНОПОЛЬСКАЯ МБ"</c:v>
                </c:pt>
                <c:pt idx="12">
                  <c:v>ГБУЗ ЛО "ЛОМОНОСОВСКАЯ МБ"</c:v>
                </c:pt>
                <c:pt idx="13">
                  <c:v>ГБУЗ ЛО "ЛУЖСКАЯ МБ"</c:v>
                </c:pt>
                <c:pt idx="14">
                  <c:v>ГБУЗ ЛО "ПОДПОРОЖСКАЯ МБ"</c:v>
                </c:pt>
                <c:pt idx="15">
                  <c:v>ЧУЗ "КБ "РЖД-Медицина"  </c:v>
                </c:pt>
                <c:pt idx="16">
                  <c:v>ГБУЗ ЛО "РОЩИНСКАЯ МБ"</c:v>
                </c:pt>
                <c:pt idx="17">
                  <c:v>ГБУЗ ЛО "СЛАНЦЕВСКАЯ МБ"</c:v>
                </c:pt>
                <c:pt idx="18">
                  <c:v>ФГБУЗ ЦМСЧ № 38 ФМБА РОССИИ</c:v>
                </c:pt>
                <c:pt idx="19">
                  <c:v>ГБУЗ ЛО "ТИХВИНСКАЯ МБ"</c:v>
                </c:pt>
                <c:pt idx="20">
                  <c:v>ГБУЗ ЛО "ТОСНЕНСКАЯ КМБ"</c:v>
                </c:pt>
                <c:pt idx="21">
                  <c:v>ГБУЗ ЛО "ПРИОЗЕРСКАЯ МБ"</c:v>
                </c:pt>
                <c:pt idx="22">
                  <c:v>ГБУЗ ЛО "ВЫБОРГСКАЯ МБ"</c:v>
                </c:pt>
                <c:pt idx="23">
                  <c:v>ООО "СЕМЕЙНЫЙ ДОКТОР"</c:v>
                </c:pt>
                <c:pt idx="24">
                  <c:v>ООО «МЕДИЦЕНТР ЮЗ»</c:v>
                </c:pt>
              </c:strCache>
            </c:strRef>
          </c:cat>
          <c:val>
            <c:numRef>
              <c:f>Лист1!$C$2:$C$26</c:f>
              <c:numCache>
                <c:formatCode>General</c:formatCode>
                <c:ptCount val="25"/>
                <c:pt idx="0">
                  <c:v>446</c:v>
                </c:pt>
                <c:pt idx="1">
                  <c:v>1522</c:v>
                </c:pt>
                <c:pt idx="2">
                  <c:v>12</c:v>
                </c:pt>
                <c:pt idx="3">
                  <c:v>10664</c:v>
                </c:pt>
                <c:pt idx="4">
                  <c:v>19066</c:v>
                </c:pt>
                <c:pt idx="5">
                  <c:v>297</c:v>
                </c:pt>
                <c:pt idx="6">
                  <c:v>500</c:v>
                </c:pt>
                <c:pt idx="7">
                  <c:v>938</c:v>
                </c:pt>
                <c:pt idx="8">
                  <c:v>57</c:v>
                </c:pt>
                <c:pt idx="9">
                  <c:v>68</c:v>
                </c:pt>
                <c:pt idx="10">
                  <c:v>530</c:v>
                </c:pt>
                <c:pt idx="11">
                  <c:v>10</c:v>
                </c:pt>
                <c:pt idx="12">
                  <c:v>1949</c:v>
                </c:pt>
                <c:pt idx="13">
                  <c:v>19</c:v>
                </c:pt>
                <c:pt idx="14">
                  <c:v>4</c:v>
                </c:pt>
                <c:pt idx="15">
                  <c:v>1</c:v>
                </c:pt>
                <c:pt idx="16">
                  <c:v>248</c:v>
                </c:pt>
                <c:pt idx="17">
                  <c:v>7</c:v>
                </c:pt>
                <c:pt idx="18">
                  <c:v>2140</c:v>
                </c:pt>
                <c:pt idx="19">
                  <c:v>41</c:v>
                </c:pt>
                <c:pt idx="20">
                  <c:v>143</c:v>
                </c:pt>
                <c:pt idx="21">
                  <c:v>38</c:v>
                </c:pt>
                <c:pt idx="22">
                  <c:v>2135</c:v>
                </c:pt>
                <c:pt idx="23">
                  <c:v>47</c:v>
                </c:pt>
                <c:pt idx="2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395072"/>
        <c:axId val="126417088"/>
      </c:barChart>
      <c:catAx>
        <c:axId val="1473950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6417088"/>
        <c:crosses val="autoZero"/>
        <c:auto val="1"/>
        <c:lblAlgn val="ctr"/>
        <c:lblOffset val="100"/>
        <c:noMultiLvlLbl val="0"/>
      </c:catAx>
      <c:valAx>
        <c:axId val="1264170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47395072"/>
        <c:crosses val="autoZero"/>
        <c:crossBetween val="between"/>
      </c:valAx>
      <c:spPr>
        <a:ln>
          <a:solidFill>
            <a:srgbClr val="C00000"/>
          </a:solidFill>
        </a:ln>
      </c:spPr>
    </c:plotArea>
    <c:legend>
      <c:legendPos val="t"/>
      <c:layout/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spPr>
    <a:ln>
      <a:solidFill>
        <a:srgbClr val="C00000"/>
      </a:solidFill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766763" y="755650"/>
            <a:ext cx="5260975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6479"/>
            <a:ext cx="5437284" cy="446731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2954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2954"/>
            <a:ext cx="2949180" cy="4953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E7B09532-1C82-4E94-9BD5-145DCD5AE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86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278570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692856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07142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21427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E1EF178F-3A91-419C-818D-C2FDE9729219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4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7B09532-1C82-4E94-9BD5-145DCD5AE16C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753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278570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692856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07142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21427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03DDC25E-EF9B-4BFD-B7DD-10DBA020F83D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11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4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278570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692856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07142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21427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03DDC25E-EF9B-4BFD-B7DD-10DBA020F83D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12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4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278570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692856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07142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21427" indent="-207143" defTabSz="40709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07094" algn="l"/>
                <a:tab pos="814186" algn="l"/>
                <a:tab pos="1221280" algn="l"/>
                <a:tab pos="1628373" algn="l"/>
                <a:tab pos="2035466" algn="l"/>
                <a:tab pos="2442558" algn="l"/>
                <a:tab pos="2849652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2B13152-3441-4E42-97BA-5B7DA1CE324F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13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4" y="4716478"/>
            <a:ext cx="5438711" cy="44687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CAD9E-51AC-44B0-85A3-D3C69EF810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05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C2D6F-F79F-414D-89BE-714D00650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2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1960563"/>
            <a:ext cx="2243138" cy="396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1960563"/>
            <a:ext cx="6577012" cy="396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069FB-83D1-4EC3-87C1-E14EAEF73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57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75" y="2484438"/>
            <a:ext cx="8474075" cy="14636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8DBD5-9B9B-4AA7-A4C1-2901F81EE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71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29BC-5C69-4BCD-B826-B80D05A8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04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FE9E-C674-4A95-9F18-0FC4652D3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570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3C235-EAD4-4AFE-8663-34699EDFC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102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D207-6E8D-48E6-AE6E-CA6D9049E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5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AAF3B-378C-4D6B-81B3-0094BC40A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677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2BD08-A16D-4C8D-8400-17EE018BC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61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6A32-EF41-4E42-B5FF-7B76C7FC7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2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D0F7-48F5-4E49-9380-292452F8A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134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EC22C-8AD0-4C0C-B705-1CD36420F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73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63BFF-EBA6-4627-BDE9-B81401EFB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46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E3BB5-2640-4619-A21F-3610991F34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869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E1CF7-513E-4E23-A80C-B1EA7AC16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311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383EE-973D-480C-A7CE-C679733D7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38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068AC-995C-43D1-B180-A97A99153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522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57EE-6574-4F8A-A43D-185F87725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331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90EC5-C594-4170-B4B9-7C5238173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735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98C78-4DC3-4CFB-98BD-EF0C9C4A0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833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58C85-A419-4DBE-9676-85BE75E1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95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8000-FEEB-4112-9BB4-7A9D62096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71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E938-B92F-49AE-8EE7-C8E647F43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777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C8DA1-1F47-43E9-9A09-1FA05FD17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4343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FF0F9-3956-4723-9669-3F47BB623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41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869C-C180-46B9-BDC6-2F0AB64E4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0933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D006-DBF9-49CC-9471-63AC9DD85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0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B9A-5A01-444E-9122-C0E2D31F0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42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E7252-C5BE-45DE-B0B4-89B499BEC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7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1B0B8-301A-483F-95AA-AE3F68BE9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07E-23FF-4FA8-866E-B912B34FC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93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6A299-12FA-4AFE-95FE-1784AA541A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89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ADC5E-4DA5-4C94-AD30-19C7D9EAD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8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08075" y="2484438"/>
            <a:ext cx="84740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A341D8A8-69E0-40DF-971F-EE34A4E8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60563"/>
            <a:ext cx="89725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7659C13D-CAA8-404D-A85F-89C281A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F445754D-6E7E-44ED-8E0C-33E70AF66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94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66825"/>
            <a:ext cx="671036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1744663" y="3006725"/>
            <a:ext cx="72755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endParaRPr lang="ru-RU" altLang="ru-RU" sz="2400" b="1">
              <a:cs typeface="Arial" charset="0"/>
            </a:endParaRPr>
          </a:p>
        </p:txBody>
      </p:sp>
      <p:sp>
        <p:nvSpPr>
          <p:cNvPr id="4102" name="Прямоугольник 5"/>
          <p:cNvSpPr>
            <a:spLocks noChangeArrowheads="1"/>
          </p:cNvSpPr>
          <p:nvPr/>
        </p:nvSpPr>
        <p:spPr bwMode="auto">
          <a:xfrm>
            <a:off x="947738" y="3059757"/>
            <a:ext cx="9006680" cy="180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</a:pPr>
            <a:r>
              <a:rPr lang="ru-RU" altLang="ru-RU" sz="2400" b="1" dirty="0" smtClean="0">
                <a:solidFill>
                  <a:srgbClr val="002060"/>
                </a:solidFill>
                <a:latin typeface="+mj-lt"/>
                <a:cs typeface="Arial" charset="0"/>
              </a:rPr>
              <a:t>Результаты проведения контроля качества медицинской помощи, с учетом контроля наполненности набора услуг, входящих в комплексное посещение по диспансеризации взрослого населения, из них по оценке репродуктивного здоровья </a:t>
            </a:r>
            <a:r>
              <a:rPr lang="ru-RU" altLang="ru-RU" sz="2400" b="1" dirty="0" smtClean="0">
                <a:solidFill>
                  <a:srgbClr val="002060"/>
                </a:solidFill>
                <a:latin typeface="+mj-lt"/>
                <a:cs typeface="Arial" charset="0"/>
              </a:rPr>
              <a:t>за  </a:t>
            </a:r>
            <a:r>
              <a:rPr lang="ru-RU" altLang="ru-RU" sz="2400" b="1" dirty="0" smtClean="0">
                <a:solidFill>
                  <a:srgbClr val="002060"/>
                </a:solidFill>
                <a:latin typeface="+mj-lt"/>
                <a:cs typeface="Arial" charset="0"/>
              </a:rPr>
              <a:t>январь-сентябрь  2025г.  </a:t>
            </a:r>
            <a:endParaRPr lang="ru-RU" altLang="ru-RU" sz="2400" b="1" dirty="0">
              <a:solidFill>
                <a:srgbClr val="002060"/>
              </a:solidFill>
              <a:latin typeface="+mj-lt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401" y="149726"/>
            <a:ext cx="9268073" cy="871080"/>
          </a:xfrm>
        </p:spPr>
        <p:txBody>
          <a:bodyPr/>
          <a:lstStyle/>
          <a:p>
            <a:pPr lvl="0" algn="ctr" defTabSz="914400" eaLnBrk="1" fontAlgn="b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Результаты проведения контроля качества медицинской помощи по случаям диспансеризации мужчин и женщин репродуктивного </a:t>
            </a:r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возраста</a:t>
            </a:r>
            <a:r>
              <a:rPr lang="ru-RU" sz="20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20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за период январь- сентябрь 2025г.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10098434" y="6922517"/>
            <a:ext cx="432047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10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6588942"/>
              </p:ext>
            </p:extLst>
          </p:nvPr>
        </p:nvGraphicFramePr>
        <p:xfrm>
          <a:off x="233337" y="1114154"/>
          <a:ext cx="10081120" cy="6243945"/>
        </p:xfrm>
        <a:graphic>
          <a:graphicData uri="http://schemas.openxmlformats.org/drawingml/2006/table">
            <a:tbl>
              <a:tblPr/>
              <a:tblGrid>
                <a:gridCol w="1946596"/>
                <a:gridCol w="5150991"/>
                <a:gridCol w="1826805"/>
                <a:gridCol w="1156728"/>
              </a:tblGrid>
              <a:tr h="468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Реестровый номер МО</a:t>
                      </a:r>
                    </a:p>
                  </a:txBody>
                  <a:tcPr marL="8221" marR="8221" marT="82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</a:t>
                      </a:r>
                    </a:p>
                  </a:txBody>
                  <a:tcPr marL="8221" marR="8221" marT="82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счетов по диспансеризации взрослого населения </a:t>
                      </a:r>
                    </a:p>
                  </a:txBody>
                  <a:tcPr marL="8221" marR="8221" marT="82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 ЭКМП</a:t>
                      </a:r>
                    </a:p>
                  </a:txBody>
                  <a:tcPr marL="8221" marR="8221" marT="82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"ВОЛХОВСКАЯ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446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"БОКСИТОГОРСКАЯ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1522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470006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"ВОЛОСОВСКАЯ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10664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470019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19066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"СЕРТОЛОВСКАЯ ГБ"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470028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"ПРИМОРСКАЯ РБ"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500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470032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"ГАТЧИНСКАЯ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938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«КИНГИСЕППСКАЯ МБ»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470042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"КИРИШСКАЯ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68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"КИРОВСКАЯ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530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"ЛОДЕЙНОПОЛЬСКАЯ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470055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1949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"ЛУЖСКАЯ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"ПОДПОРОЖСКАЯ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470063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ЧУЗ "КБ "РЖД-Медицина"  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470065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"РОЩИНСКАЯ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248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"СЛАНЦЕВСКАЯ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470069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ФГБУЗ ЦМСЧ № 38 ФМБА РОССИИ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2140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"ТИХВИНСКАЯ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"ТОСНЕНСКАЯ КМБ"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143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470131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"ПРИОЗЕРСКАЯ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470136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2135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470390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"СЕМЕЙНЫЙ ДОКТОР"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470449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«МЕДИЦЕНТР ЮЗ»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4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40886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8221" marR="8221" marT="82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93453" y="107429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14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309804" y="151151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601490" y="213609"/>
            <a:ext cx="8568952" cy="86409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2000" b="1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Предложения ООО «Капитал МС», направленные на улучшение качества медицинской помощи</a:t>
            </a:r>
            <a:endParaRPr lang="ru-RU" altLang="ru-RU" sz="2000" b="1" i="1" dirty="0" smtClean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33338" y="1691606"/>
            <a:ext cx="10297144" cy="38164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Медицинским организациям: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проведении внутреннего контроля качества обращать внимание на соотношение данных первичной медицинской документации и реестров выставленных счетов </a:t>
            </a: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предоставляемых 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СМО, усилить контроль за соблюдением порядков оказания медицинской помощи, клинических рекомендаций – </a:t>
            </a: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постоянно;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Главным врачам медицинских организаций в целях устранения выявленных недостатков и недопущения негативной практики в оказании медицинской помощи взять под личный контроль исполнение разработанных и направленных в СМО Планов мероприятий – постоянно;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устранения нарушений предусмотреть использование системы непрерывного медицинского образования для повышения квалификации врачей и руководителей МО и ознакомления с изменениями в нормативных документах, клинических рекомендациях, методах лечения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Проводить врачебные конференции с привлечением врачей – экспертов качества медицинской помощи при выявлении нарушений по результатам экспертиз ЭКМП СМО.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/>
                <a:ea typeface="Times New Roman"/>
                <a:cs typeface="Calibri"/>
              </a:rPr>
              <a:t> </a:t>
            </a:r>
            <a:endParaRPr lang="ru-RU" sz="2800" dirty="0">
              <a:effectLst/>
              <a:latin typeface="Calibri"/>
              <a:ea typeface="Times New Roman"/>
            </a:endParaRP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9882410" y="7061200"/>
            <a:ext cx="381026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11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7" name="Номер слайда 2"/>
          <p:cNvSpPr>
            <a:spLocks noGrp="1"/>
          </p:cNvSpPr>
          <p:nvPr/>
        </p:nvSpPr>
        <p:spPr>
          <a:xfrm>
            <a:off x="202330" y="7061200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365369" y="194468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497182" y="467469"/>
            <a:ext cx="9001000" cy="86409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2000" b="1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Предложения ООО «Капитал МС», направленные на улучшение качества медицинской помощи</a:t>
            </a:r>
            <a:endParaRPr lang="ru-RU" altLang="ru-RU" sz="2000" b="1" i="1" dirty="0" smtClean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31918" y="1691605"/>
            <a:ext cx="10009112" cy="32403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55600" lvl="0" indent="-355600" algn="just">
              <a:lnSpc>
                <a:spcPct val="115000"/>
              </a:lnSpc>
              <a:spcAft>
                <a:spcPts val="0"/>
              </a:spcAft>
            </a:pPr>
            <a:r>
              <a:rPr lang="ru-RU" sz="17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Страховым медицинским организациям: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отрицательной динамике выявленных нарушений по результатам ЭКМП в разрезе медицинских организаций в соответствии с предыдущим периодом,  запрашивать пояснения от конкретных медицинских организаций,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включающие 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себя анализ причин  выявленных недостатков,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проведенные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мероприятия, направленные на улучшение  доступности и качества медицинской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помощи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ежеквартально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 Информировать  ТФОМС ЛО о представленных от медицинских организаций пояснениях  при    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отрицательной динамике выявленных  нарушений при проведении ЭКМП – ежеквартально;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Calibri"/>
              </a:rPr>
              <a:t>3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 Информировать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ТФОМС ЛО  о результатах ЭКМП в медицинских организациях ЛО – 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ежеквартально.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effectLst/>
              <a:latin typeface="Calibri"/>
              <a:ea typeface="Times New Roman"/>
            </a:endParaRP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9882410" y="6948189"/>
            <a:ext cx="413883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12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D29DDBD-97CF-4F24-907D-3E84FEACAD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954" y="5145820"/>
            <a:ext cx="2638334" cy="2109413"/>
          </a:xfrm>
          <a:prstGeom prst="rect">
            <a:avLst/>
          </a:prstGeom>
        </p:spPr>
      </p:pic>
      <p:sp>
        <p:nvSpPr>
          <p:cNvPr id="9" name="Номер слайда 2"/>
          <p:cNvSpPr>
            <a:spLocks noGrp="1"/>
          </p:cNvSpPr>
          <p:nvPr/>
        </p:nvSpPr>
        <p:spPr>
          <a:xfrm>
            <a:off x="19291" y="7117647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</p:spTree>
    <p:extLst>
      <p:ext uri="{BB962C8B-B14F-4D97-AF65-F5344CB8AC3E}">
        <p14:creationId xmlns:p14="http://schemas.microsoft.com/office/powerpoint/2010/main" val="1822226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10" y="1763613"/>
            <a:ext cx="688181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Дата 3"/>
          <p:cNvSpPr>
            <a:spLocks noGrp="1"/>
          </p:cNvSpPr>
          <p:nvPr>
            <p:ph type="dt" idx="10"/>
          </p:nvPr>
        </p:nvSpPr>
        <p:spPr>
          <a:xfrm>
            <a:off x="2681610" y="4137793"/>
            <a:ext cx="5904656" cy="1008113"/>
          </a:xfrm>
        </p:spPr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3498" y="246062"/>
            <a:ext cx="8211053" cy="1033463"/>
          </a:xfrm>
        </p:spPr>
        <p:txBody>
          <a:bodyPr/>
          <a:lstStyle/>
          <a:p>
            <a:pPr algn="ctr">
              <a:defRPr/>
            </a:pPr>
            <a:r>
              <a:rPr lang="ru-RU" sz="24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Нормативные документы, регламентирующие  экспертную деятельность по случаям оказания медицинской помощи застрахованным лицам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338" y="1561848"/>
            <a:ext cx="7488832" cy="576064"/>
          </a:xfrm>
          <a:ln>
            <a:solidFill>
              <a:srgbClr val="C00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Above"/>
            <a:lightRig rig="threePt" dir="t"/>
          </a:scene3d>
        </p:spPr>
        <p:txBody>
          <a:bodyPr/>
          <a:lstStyle/>
          <a:p>
            <a:pPr marL="0" indent="0">
              <a:buNone/>
              <a:defRPr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1.Федеральный закон Российской Федерации от 29 ноября 2010 г. №326-ФЗ «Об обязательном медицинском страховании в Российской Федерации»</a:t>
            </a:r>
          </a:p>
          <a:p>
            <a:pPr marL="0" indent="0">
              <a:buNone/>
              <a:defRPr/>
            </a:pP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Times New Roman" pitchFamily="18" charset="0"/>
              <a:buNone/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1829180" y="5959924"/>
            <a:ext cx="8612302" cy="920301"/>
          </a:xfrm>
          <a:ln>
            <a:solidFill>
              <a:srgbClr val="C00000"/>
            </a:solidFill>
          </a:ln>
          <a:scene3d>
            <a:camera prst="perspectiveAbove"/>
            <a:lightRig rig="threePt" dir="t"/>
          </a:scene3d>
        </p:spPr>
        <p:txBody>
          <a:bodyPr/>
          <a:lstStyle/>
          <a:p>
            <a:pPr algn="l">
              <a:buClrTx/>
              <a:buSzTx/>
              <a:tabLst/>
              <a:defRPr/>
            </a:pPr>
            <a:r>
              <a:rPr lang="ru-RU" altLang="ru-RU" sz="18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6</a:t>
            </a:r>
            <a:r>
              <a:rPr lang="ru-RU" altLang="ru-RU" sz="16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.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Письмо Минздрава России от 08.04.2024 № 17-6/И/2-6434 «О направлении методических рекомендаций по диспансеризации мужчин и женщин репродуктивного возраста с целью оценки  репродуктивного здоровья»</a:t>
            </a:r>
            <a:endParaRPr lang="ru-RU" sz="1600" i="1" dirty="0"/>
          </a:p>
        </p:txBody>
      </p:sp>
      <p:pic>
        <p:nvPicPr>
          <p:cNvPr id="410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263" y="323850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2" name="Picture 2" descr="C:\Users\med13\Downloads\Презентация\40345765876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987" y="1476934"/>
            <a:ext cx="2045885" cy="171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7"/>
          <p:cNvSpPr txBox="1">
            <a:spLocks noChangeArrowheads="1"/>
          </p:cNvSpPr>
          <p:nvPr/>
        </p:nvSpPr>
        <p:spPr bwMode="auto">
          <a:xfrm>
            <a:off x="484901" y="2335321"/>
            <a:ext cx="7555450" cy="58477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2.Федеральный закон Российской Федерации от 21 ноября 2011 г.   №323-ФЗ «Об основах охраны здоровья граждан в Российской Федерации»</a:t>
            </a:r>
          </a:p>
        </p:txBody>
      </p:sp>
      <p:sp>
        <p:nvSpPr>
          <p:cNvPr id="4106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2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4107" name="TextBox 6"/>
          <p:cNvSpPr txBox="1">
            <a:spLocks noChangeArrowheads="1"/>
          </p:cNvSpPr>
          <p:nvPr/>
        </p:nvSpPr>
        <p:spPr bwMode="auto">
          <a:xfrm>
            <a:off x="1413118" y="4931965"/>
            <a:ext cx="8471433" cy="861774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 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Приказ МЗ РФ от 27.04.2021г. №404н «Об утверждении порядка проведения  профилактического медицинского осмотра и диспансеризации определенных групп взрослого населения»</a:t>
            </a:r>
            <a:endParaRPr lang="ru-RU" altLang="ru-RU" sz="1600" i="1" dirty="0">
              <a:solidFill>
                <a:srgbClr val="000000"/>
              </a:solidFill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665386" y="3059757"/>
            <a:ext cx="7848872" cy="861774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Приказ МЗ РФ от 19.03.2021г. №231н «Об утверждении порядка проведения контроля объемов, сроков, качества и условий предоставления медицинской помощи по обязательному медицинскому страхованию ЗЛ, а также ее финансового обеспечения»</a:t>
            </a:r>
          </a:p>
        </p:txBody>
      </p:sp>
      <p:sp>
        <p:nvSpPr>
          <p:cNvPr id="13" name="Номер слайда 4"/>
          <p:cNvSpPr txBox="1">
            <a:spLocks/>
          </p:cNvSpPr>
          <p:nvPr/>
        </p:nvSpPr>
        <p:spPr bwMode="auto">
          <a:xfrm>
            <a:off x="1097434" y="4067869"/>
            <a:ext cx="8009458" cy="676791"/>
          </a:xfrm>
          <a:prstGeom prst="rect">
            <a:avLst/>
          </a:prstGeom>
          <a:noFill/>
          <a:ln w="9525" cap="flat">
            <a:solidFill>
              <a:srgbClr val="C00000"/>
            </a:solidFill>
            <a:round/>
            <a:headEnd/>
            <a:tailEnd/>
          </a:ln>
          <a:effectLst/>
          <a:scene3d>
            <a:camera prst="perspectiveAbove"/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 kern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icrosoft YaHei" pitchFamily="34" charset="-122"/>
                <a:cs typeface="+mn-cs"/>
              </a:defRPr>
            </a:lvl9pPr>
          </a:lstStyle>
          <a:p>
            <a:pPr algn="l">
              <a:buClrTx/>
              <a:buSzTx/>
              <a:tabLst/>
              <a:defRPr/>
            </a:pPr>
            <a:r>
              <a:rPr lang="ru-RU" altLang="ru-RU" sz="18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4.	</a:t>
            </a:r>
            <a:r>
              <a:rPr lang="ru-RU" altLang="ru-RU" sz="1600" i="1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Приказ МЗ РФ от 10.05.2017 № 203н «Об утверждении критериев оценки качества медицинской помощи»</a:t>
            </a:r>
            <a:endParaRPr lang="ru-RU" sz="1600" i="1" dirty="0"/>
          </a:p>
        </p:txBody>
      </p:sp>
      <p:sp>
        <p:nvSpPr>
          <p:cNvPr id="14" name="Номер слайда 2"/>
          <p:cNvSpPr>
            <a:spLocks noGrp="1"/>
          </p:cNvSpPr>
          <p:nvPr/>
        </p:nvSpPr>
        <p:spPr>
          <a:xfrm>
            <a:off x="89322" y="7064652"/>
            <a:ext cx="1944216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</p:spTree>
    <p:extLst>
      <p:ext uri="{BB962C8B-B14F-4D97-AF65-F5344CB8AC3E}">
        <p14:creationId xmlns:p14="http://schemas.microsoft.com/office/powerpoint/2010/main" val="122210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B306344-9BB7-4A6B-94DE-0F6F4C9DD61D}"/>
              </a:ext>
            </a:extLst>
          </p:cNvPr>
          <p:cNvSpPr/>
          <p:nvPr/>
        </p:nvSpPr>
        <p:spPr>
          <a:xfrm>
            <a:off x="1776555" y="159158"/>
            <a:ext cx="6912768" cy="524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Первый этап диспансеризации</a:t>
            </a:r>
          </a:p>
        </p:txBody>
      </p:sp>
      <p:sp>
        <p:nvSpPr>
          <p:cNvPr id="23" name="AutoShape 22">
            <a:extLst>
              <a:ext uri="{FF2B5EF4-FFF2-40B4-BE49-F238E27FC236}">
                <a16:creationId xmlns="" xmlns:a16="http://schemas.microsoft.com/office/drawing/2014/main" id="{BEE83138-50ED-43D3-9986-9803EB01F6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4117" y="4924371"/>
            <a:ext cx="2918087" cy="54274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/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Расчет индекса массы тела(рост, вес, талия)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лет-каждый год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22">
            <a:extLst>
              <a:ext uri="{FF2B5EF4-FFF2-40B4-BE49-F238E27FC236}">
                <a16:creationId xmlns="" xmlns:a16="http://schemas.microsoft.com/office/drawing/2014/main" id="{892A3BA2-214C-42AF-97BF-81C76F19D8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578153" y="1620602"/>
            <a:ext cx="3018793" cy="451827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/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Определение сердечно-сосудистого риска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64 лет-каждый год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9" name="AutoShape 22">
            <a:extLst>
              <a:ext uri="{FF2B5EF4-FFF2-40B4-BE49-F238E27FC236}">
                <a16:creationId xmlns="" xmlns:a16="http://schemas.microsoft.com/office/drawing/2014/main" id="{0DDDEE41-26B8-46CE-B160-66AC1A7F27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0311" y="1703305"/>
            <a:ext cx="2722157" cy="542934"/>
          </a:xfrm>
          <a:prstGeom prst="roundRect">
            <a:avLst>
              <a:gd name="adj" fmla="val 3001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Определение уровня глюкозы и общего </a:t>
            </a:r>
          </a:p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холестерина в крови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лет-каждый год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76104" y="883120"/>
            <a:ext cx="2988988" cy="601307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en-US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исследование к вирусу 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гепатита С</a:t>
            </a:r>
            <a:r>
              <a:rPr lang="en-US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крови, антитела </a:t>
            </a:r>
            <a:r>
              <a:rPr lang="en-US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25 лет- 1 раз в 10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944459" y="5652045"/>
            <a:ext cx="3244650" cy="1238321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репродуктивного здоровья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Мужчины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Осмотр врачом-урологом (при его отсутствии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врачом-хирургом,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прошедшим подготовку по вопросам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репродуктивного здоровья у мужчин)</a:t>
            </a:r>
          </a:p>
        </p:txBody>
      </p:sp>
      <p:sp>
        <p:nvSpPr>
          <p:cNvPr id="40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4117" y="5595932"/>
            <a:ext cx="3484949" cy="48816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Общий анализ крови (гемоглобин, лейкоциты, СОЭ)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40 лет-каждый год</a:t>
            </a:r>
          </a:p>
        </p:txBody>
      </p:sp>
      <p:sp>
        <p:nvSpPr>
          <p:cNvPr id="41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37638" y="3044834"/>
            <a:ext cx="3997532" cy="226814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репродуктивного здоровья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Женщины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осмотр врачом акушером –гинекологом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пальпация молочных желез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осмотр шейки матки в зеркалах с забором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материала на исследование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микроскопическое исследование влагалищных мазков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цитологическое исследование мазка с поверхности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шейки матки и цервикального канала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лабораторное исследование мазков для выявления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возбудителей инфекционных заболеваний органов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малого таза ( в возрасте 18-29 лет)</a:t>
            </a:r>
          </a:p>
        </p:txBody>
      </p:sp>
      <p:sp>
        <p:nvSpPr>
          <p:cNvPr id="43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4117" y="2302944"/>
            <a:ext cx="2756008" cy="647274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ЭКГ (электрокардиография)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35 лет-каждый год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любом возрасте-при первом осмотре</a:t>
            </a:r>
          </a:p>
        </p:txBody>
      </p:sp>
      <p:sp>
        <p:nvSpPr>
          <p:cNvPr id="19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558482" y="742298"/>
            <a:ext cx="2560821" cy="73748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Анкетирование, </a:t>
            </a:r>
          </a:p>
          <a:p>
            <a:pPr algn="ctr">
              <a:defRPr/>
            </a:pP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индивидуальное 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профилактическое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консультирование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лет-1 раз в 3 года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3342" y="3059758"/>
            <a:ext cx="2610287" cy="396044"/>
          </a:xfrm>
          <a:prstGeom prst="roundRect">
            <a:avLst>
              <a:gd name="adj" fmla="val 25162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Флюорография легких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лет-1 раз в 2 года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778916" y="6416525"/>
            <a:ext cx="2757141" cy="738904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Измерение внутриглазного давления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лет-при первом осмотре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40 лет-каждый год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 flipH="1">
            <a:off x="3633771" y="4745532"/>
            <a:ext cx="511090" cy="81321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3259818" y="4632657"/>
            <a:ext cx="717936" cy="73665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3259819" y="4308709"/>
            <a:ext cx="373952" cy="32394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>
            <a:off x="3140413" y="3257780"/>
            <a:ext cx="335691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3124349" y="2520751"/>
            <a:ext cx="648948" cy="10583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V="1">
            <a:off x="4810415" y="1548937"/>
            <a:ext cx="0" cy="47209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5777954" y="1210950"/>
            <a:ext cx="1605487" cy="984711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V="1">
            <a:off x="6364426" y="2378912"/>
            <a:ext cx="1160065" cy="57130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5417914" y="4920657"/>
            <a:ext cx="1440160" cy="135054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6002505" y="4550076"/>
            <a:ext cx="533552" cy="48352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22">
            <a:extLst>
              <a:ext uri="{FF2B5EF4-FFF2-40B4-BE49-F238E27FC236}">
                <a16:creationId xmlns="" xmlns:a16="http://schemas.microsoft.com/office/drawing/2014/main" id="{0DDDEE41-26B8-46CE-B160-66AC1A7F27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4117" y="1183773"/>
            <a:ext cx="2567140" cy="436829"/>
          </a:xfrm>
          <a:prstGeom prst="roundRect">
            <a:avLst>
              <a:gd name="adj" fmla="val 41731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Измерение артериального давления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лет-каждый год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H="1" flipV="1">
            <a:off x="3018251" y="2013009"/>
            <a:ext cx="871065" cy="36590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3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4965239" y="4924987"/>
            <a:ext cx="92635" cy="134621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Овал 51"/>
          <p:cNvSpPr/>
          <p:nvPr/>
        </p:nvSpPr>
        <p:spPr>
          <a:xfrm>
            <a:off x="3526600" y="2072429"/>
            <a:ext cx="2887995" cy="27664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just">
              <a:spcBef>
                <a:spcPts val="600"/>
              </a:spcBef>
            </a:pPr>
            <a:r>
              <a:rPr lang="ru-RU" sz="1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Первый этап диспансеризации (скрининг) проводится с целью выявления у граждан признаков хронических неинфекционных заболеваний, факторов риска их развития, определения группы здоровья, а также определения медицинских показаний к выполнению дополнительных обследований и осмотров врачами-специалистами для уточнения диагноза заболевания (состояния) на втором этапе диспансеризации</a:t>
            </a:r>
          </a:p>
        </p:txBody>
      </p:sp>
      <p:pic>
        <p:nvPicPr>
          <p:cNvPr id="72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36797" y="118053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3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 rot="10800000" flipV="1">
            <a:off x="393340" y="3552124"/>
            <a:ext cx="2521837" cy="532167"/>
          </a:xfrm>
          <a:prstGeom prst="roundRect">
            <a:avLst>
              <a:gd name="adj" fmla="val 25162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Осмотр фельдшером </a:t>
            </a:r>
          </a:p>
          <a:p>
            <a:pPr algn="ctr">
              <a:defRPr/>
            </a:pP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цитологическим исследование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лет-1 раз в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 rot="10800000" flipV="1">
            <a:off x="304117" y="4151329"/>
            <a:ext cx="2908408" cy="687504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Маммография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39 до 49 лет- 1 раз в 3 года, 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70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лет- 1 раз в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года, </a:t>
            </a:r>
          </a:p>
        </p:txBody>
      </p:sp>
      <p:sp>
        <p:nvSpPr>
          <p:cNvPr id="37" name="AutoShape 22">
            <a:extLst>
              <a:ext uri="{FF2B5EF4-FFF2-40B4-BE49-F238E27FC236}">
                <a16:creationId xmlns="" xmlns:a16="http://schemas.microsoft.com/office/drawing/2014/main" id="{0DDDEE41-26B8-46CE-B160-66AC1A7F274D}"/>
              </a:ext>
            </a:extLst>
          </p:cNvPr>
          <p:cNvSpPr>
            <a:spLocks noChangeArrowheads="1"/>
          </p:cNvSpPr>
          <p:nvPr/>
        </p:nvSpPr>
        <p:spPr bwMode="gray">
          <a:xfrm rot="10800000" flipV="1">
            <a:off x="647171" y="6384584"/>
            <a:ext cx="2973151" cy="619161"/>
          </a:xfrm>
          <a:prstGeom prst="roundRect">
            <a:avLst>
              <a:gd name="adj" fmla="val 3001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Определение уровня глюкозы и общего </a:t>
            </a:r>
          </a:p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холестерина в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крови от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 лет-каждый год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utoShape 22">
            <a:extLst>
              <a:ext uri="{FF2B5EF4-FFF2-40B4-BE49-F238E27FC236}">
                <a16:creationId xmlns="" xmlns:a16="http://schemas.microsoft.com/office/drawing/2014/main" id="{892A3BA2-214C-42AF-97BF-81C76F19D84C}"/>
              </a:ext>
            </a:extLst>
          </p:cNvPr>
          <p:cNvSpPr>
            <a:spLocks noChangeArrowheads="1"/>
          </p:cNvSpPr>
          <p:nvPr/>
        </p:nvSpPr>
        <p:spPr bwMode="gray">
          <a:xfrm rot="10800000" flipV="1">
            <a:off x="7558483" y="2224828"/>
            <a:ext cx="2904141" cy="552473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27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Исследование кала на скрытую кровь 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49 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73 лет 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 раз в 2 года. </a:t>
            </a:r>
            <a:endParaRPr lang="ru-RU" sz="1200" dirty="0">
              <a:solidFill>
                <a:srgbClr val="000000"/>
              </a:solidFill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flipH="1">
            <a:off x="3633771" y="4868555"/>
            <a:ext cx="958795" cy="154797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2972469" y="3707829"/>
            <a:ext cx="503635" cy="28803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278516" y="4178908"/>
            <a:ext cx="302181" cy="213789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V="1">
            <a:off x="6246704" y="1929759"/>
            <a:ext cx="1296144" cy="57130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 flipV="1">
            <a:off x="2979162" y="1520354"/>
            <a:ext cx="1134006" cy="67530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06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B306344-9BB7-4A6B-94DE-0F6F4C9DD61D}"/>
              </a:ext>
            </a:extLst>
          </p:cNvPr>
          <p:cNvSpPr/>
          <p:nvPr/>
        </p:nvSpPr>
        <p:spPr>
          <a:xfrm>
            <a:off x="1784011" y="84896"/>
            <a:ext cx="6912768" cy="770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Второй этап диспансеризации</a:t>
            </a:r>
          </a:p>
        </p:txBody>
      </p:sp>
      <p:sp>
        <p:nvSpPr>
          <p:cNvPr id="23" name="AutoShape 22">
            <a:extLst>
              <a:ext uri="{FF2B5EF4-FFF2-40B4-BE49-F238E27FC236}">
                <a16:creationId xmlns="" xmlns:a16="http://schemas.microsoft.com/office/drawing/2014/main" id="{BEE83138-50ED-43D3-9986-9803EB01F6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95072" y="3812921"/>
            <a:ext cx="1557855" cy="54274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/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Гастроскопия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22">
            <a:extLst>
              <a:ext uri="{FF2B5EF4-FFF2-40B4-BE49-F238E27FC236}">
                <a16:creationId xmlns="" xmlns:a16="http://schemas.microsoft.com/office/drawing/2014/main" id="{0DDDEE41-26B8-46CE-B160-66AC1A7F27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06542" y="1792882"/>
            <a:ext cx="1835961" cy="510061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ЛОР (отоларинголог)</a:t>
            </a:r>
          </a:p>
          <a:p>
            <a:pPr marL="171450" indent="-171450" algn="just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65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76104" y="883120"/>
            <a:ext cx="2988988" cy="601307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Исследование уровня </a:t>
            </a:r>
          </a:p>
          <a:p>
            <a:pPr algn="ctr">
              <a:defRPr/>
            </a:pPr>
            <a:r>
              <a:rPr lang="ru-RU" alt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гликированного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гемоглобина в крови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37277" y="4410693"/>
            <a:ext cx="3606842" cy="1860512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репродуктивного здоровья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Мужчины</a:t>
            </a:r>
          </a:p>
          <a:p>
            <a:pPr marL="171450" indent="-171450" algn="ctr">
              <a:buFont typeface="Wingdings" panose="05000000000000000000" pitchFamily="2" charset="2"/>
              <a:buChar char="Ø"/>
              <a:defRPr/>
            </a:pPr>
            <a:r>
              <a:rPr 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Спермограмма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микроскопическое исследование микрофлоры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проведение лабораторных исследований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выявления возбудителей инфекционных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заболеваний органов малого таза </a:t>
            </a:r>
          </a:p>
          <a:p>
            <a:pPr marL="171450" indent="-1714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УЗИ предстательной железы и органов мошонки</a:t>
            </a:r>
          </a:p>
          <a:p>
            <a:pPr marL="171450" indent="-1714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повторный осмотр врачом-урологом</a:t>
            </a:r>
          </a:p>
        </p:txBody>
      </p:sp>
      <p:sp>
        <p:nvSpPr>
          <p:cNvPr id="40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2868" y="4493736"/>
            <a:ext cx="3549909" cy="596205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Дуплексное сканирование брахицефальных артерий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45 до 90 лет </a:t>
            </a:r>
          </a:p>
        </p:txBody>
      </p:sp>
      <p:sp>
        <p:nvSpPr>
          <p:cNvPr id="41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40572" y="2281928"/>
            <a:ext cx="3997532" cy="1857949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репродуктивного здоровья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Женщины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лабораторные исследования мазков для выявления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возбудителей инфекционных заболеваний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органов малого таза ( в возрасте 30-49 лет)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УЗИ органов малого таза в начале </a:t>
            </a:r>
          </a:p>
          <a:p>
            <a:pPr algn="ctr"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середине менструального цикла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УЗИ молочных желез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Повторный осмотр врачом акушером-гинекологом</a:t>
            </a:r>
          </a:p>
        </p:txBody>
      </p:sp>
      <p:sp>
        <p:nvSpPr>
          <p:cNvPr id="43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835355" y="2555862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Спирометрия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02090" y="755501"/>
            <a:ext cx="2262919" cy="632282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Колопроктолог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или хирург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40 лет-до 75 лет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2868" y="3296940"/>
            <a:ext cx="2802265" cy="418039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Уролог или хирург</a:t>
            </a:r>
          </a:p>
          <a:p>
            <a:pPr marL="171450" indent="-1714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мужчинам в 45,50,55,60.64 года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59194" y="6123193"/>
            <a:ext cx="2143054" cy="738904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Врач-терапевт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результатам 2 этапа </a:t>
            </a:r>
          </a:p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диспансеризации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 flipH="1">
            <a:off x="3768762" y="4589047"/>
            <a:ext cx="208991" cy="29399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2491300" y="4084291"/>
            <a:ext cx="1335403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3019923" y="3538307"/>
            <a:ext cx="806780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 flipV="1">
            <a:off x="2491300" y="2838318"/>
            <a:ext cx="1287616" cy="36545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3060125" y="2302943"/>
            <a:ext cx="592452" cy="31393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V="1">
            <a:off x="4810415" y="1548937"/>
            <a:ext cx="0" cy="75400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5705946" y="1168288"/>
            <a:ext cx="1238513" cy="1204821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5800629" y="4644187"/>
            <a:ext cx="841421" cy="67527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6261859" y="2501982"/>
            <a:ext cx="278713" cy="11489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22">
            <a:extLst>
              <a:ext uri="{FF2B5EF4-FFF2-40B4-BE49-F238E27FC236}">
                <a16:creationId xmlns="" xmlns:a16="http://schemas.microsoft.com/office/drawing/2014/main" id="{0DDDEE41-26B8-46CE-B160-66AC1A7F27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4174" y="934229"/>
            <a:ext cx="2567140" cy="60429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Рентгенография, компьютерная</a:t>
            </a:r>
          </a:p>
          <a:p>
            <a:pPr algn="just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томография легких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H="1" flipV="1">
            <a:off x="2969752" y="1546501"/>
            <a:ext cx="856951" cy="82660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4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H="1">
            <a:off x="4481810" y="4589157"/>
            <a:ext cx="255846" cy="146060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Рисунок 32">
            <a:extLst>
              <a:ext uri="{FF2B5EF4-FFF2-40B4-BE49-F238E27FC236}">
                <a16:creationId xmlns="" xmlns:a16="http://schemas.microsoft.com/office/drawing/2014/main" id="{F176F218-B1D7-4564-986F-2905D4725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754" y="2461844"/>
            <a:ext cx="2160241" cy="2088232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7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84011" y="5419198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Акушер-гинеколог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женщинам 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01652" y="6049765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Невролог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flipH="1">
            <a:off x="3476104" y="4589047"/>
            <a:ext cx="806449" cy="100688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3356351" y="4589047"/>
            <a:ext cx="1125459" cy="168215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09248" y="1513346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Колоноскопия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Прямая со стрелкой 54"/>
          <p:cNvCxnSpPr/>
          <p:nvPr/>
        </p:nvCxnSpPr>
        <p:spPr>
          <a:xfrm flipV="1">
            <a:off x="6137994" y="1734786"/>
            <a:ext cx="1008112" cy="63832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921533" y="6773773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Офтальмолог</a:t>
            </a: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Прямая со стрелкой 57"/>
          <p:cNvCxnSpPr/>
          <p:nvPr/>
        </p:nvCxnSpPr>
        <p:spPr>
          <a:xfrm flipH="1">
            <a:off x="3570135" y="4589047"/>
            <a:ext cx="1064076" cy="207111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utoShape 22">
            <a:extLst>
              <a:ext uri="{FF2B5EF4-FFF2-40B4-BE49-F238E27FC236}">
                <a16:creationId xmlns="" xmlns:a16="http://schemas.microsoft.com/office/drawing/2014/main" id="{5F1F17BF-BAEC-4142-9A3A-14AA06FD7F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40572" y="6694977"/>
            <a:ext cx="1648601" cy="442880"/>
          </a:xfrm>
          <a:prstGeom prst="roundRect">
            <a:avLst>
              <a:gd name="adj" fmla="val 16667"/>
            </a:avLst>
          </a:prstGeom>
          <a:solidFill>
            <a:srgbClr val="F3E3E1"/>
          </a:solidFill>
          <a:ln w="12700">
            <a:solidFill>
              <a:srgbClr val="002060"/>
            </a:solidFill>
            <a:round/>
            <a:headEnd/>
            <a:tailEnd/>
          </a:ln>
          <a:effectLst/>
        </p:spPr>
        <p:txBody>
          <a:bodyPr wrap="none" lIns="104287" tIns="52144" rIns="104287" bIns="52144" anchor="ctr"/>
          <a:lstStyle/>
          <a:p>
            <a:pPr algn="ctr">
              <a:defRPr/>
            </a:pPr>
            <a:r>
              <a:rPr lang="ru-RU" altLang="ru-RU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Дерматовенеролог</a:t>
            </a: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  <a:defRPr/>
            </a:pP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18 лет</a:t>
            </a:r>
            <a:endParaRPr lang="en-US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5345906" y="4644187"/>
            <a:ext cx="1344203" cy="198441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39406" y="0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36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9481" y="107429"/>
            <a:ext cx="8814637" cy="812055"/>
          </a:xfrm>
        </p:spPr>
        <p:txBody>
          <a:bodyPr/>
          <a:lstStyle/>
          <a:p>
            <a:pPr algn="ctr"/>
            <a:r>
              <a:rPr lang="ru-RU" sz="1800" b="1" kern="1200" dirty="0">
                <a:solidFill>
                  <a:srgbClr val="002060"/>
                </a:solidFill>
                <a:cs typeface="Times New Roman" panose="02020603050405020304" pitchFamily="18" charset="0"/>
              </a:rPr>
              <a:t>Количество</a:t>
            </a:r>
            <a:r>
              <a:rPr lang="ru-RU" sz="1800" dirty="0" smtClean="0"/>
              <a:t> </a:t>
            </a:r>
            <a:r>
              <a:rPr lang="ru-RU" sz="1800" b="1" kern="1200" dirty="0">
                <a:solidFill>
                  <a:srgbClr val="002060"/>
                </a:solidFill>
                <a:cs typeface="Times New Roman" panose="02020603050405020304" pitchFamily="18" charset="0"/>
              </a:rPr>
              <a:t>выставленных случаев диспансеризации взрослого населения </a:t>
            </a:r>
            <a:r>
              <a:rPr lang="ru-RU" sz="1800" b="1" kern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и </a:t>
            </a:r>
            <a:r>
              <a:rPr lang="ru-RU" altLang="ru-RU" sz="1800" b="1" kern="1200" dirty="0">
                <a:solidFill>
                  <a:srgbClr val="002060"/>
                </a:solidFill>
                <a:cs typeface="Times New Roman" panose="02020603050405020304" pitchFamily="18" charset="0"/>
              </a:rPr>
              <a:t>диспансеризации мужчин и женщин репродуктивного возраста</a:t>
            </a:r>
            <a:r>
              <a:rPr lang="ru-RU" sz="1800" b="1" kern="1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sz="1800" b="1" kern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за период </a:t>
            </a:r>
            <a:br>
              <a:rPr lang="ru-RU" sz="1800" b="1" kern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ru-RU" sz="1800" b="1" kern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январь-сентябрь 2025г.</a:t>
            </a:r>
            <a:endParaRPr lang="ru-RU" sz="1800" b="1" kern="12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547610"/>
              </p:ext>
            </p:extLst>
          </p:nvPr>
        </p:nvGraphicFramePr>
        <p:xfrm>
          <a:off x="305346" y="1011238"/>
          <a:ext cx="9865095" cy="6257925"/>
        </p:xfrm>
        <a:graphic>
          <a:graphicData uri="http://schemas.openxmlformats.org/drawingml/2006/table">
            <a:tbl>
              <a:tblPr/>
              <a:tblGrid>
                <a:gridCol w="1840352"/>
                <a:gridCol w="3522744"/>
                <a:gridCol w="2014905"/>
                <a:gridCol w="2487094"/>
              </a:tblGrid>
              <a:tr h="809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Реестровый номер МО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Количество счетов по диспансеризации взрослого населения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Количество счетов по диспансеризации мужчин и женщин репродуктивного возраста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"ВОЛХОВСКАЯ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"БОКСИТОГОРСКАЯ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3644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"ВОЛОСОВСКАЯ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32201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10664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33129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19066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"СЕРТОЛОВСКАЯ ГБ"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"ПРИМОРСКАЯ РБ"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"ГАТЧИНСКАЯ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2744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«КИНГИСЕППСКАЯ МБ»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"КИРИШСКАЯ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"КИРОВСКАЯ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"ЛОДЕЙНОПОЛЬСКАЯ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"ЛУЖСКАЯ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"ПОДПОРОЖСКАЯ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ЧУЗ "КБ "РЖД-Медицина"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"РОЩИНСКАЯ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"СЛАНЦЕВСКАЯ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ФГБУЗ ЦМСЧ № 38 ФМБА РОССИИ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3657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"ТИХВИНСКАЯ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"ПРИОЗЕРСКАЯ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15376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470390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"СЕМЕЙНЫЙ ДОКТОР"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«МЕДИЦЕНТР ЮЗ»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106876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40886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23177" y="107429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5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7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830312"/>
              </p:ext>
            </p:extLst>
          </p:nvPr>
        </p:nvGraphicFramePr>
        <p:xfrm>
          <a:off x="373188" y="1376918"/>
          <a:ext cx="1008112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10344119" y="7090295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6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8B306344-9BB7-4A6B-94DE-0F6F4C9DD61D}"/>
              </a:ext>
            </a:extLst>
          </p:cNvPr>
          <p:cNvSpPr/>
          <p:nvPr/>
        </p:nvSpPr>
        <p:spPr>
          <a:xfrm>
            <a:off x="1457474" y="159158"/>
            <a:ext cx="8784976" cy="10283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Количество</a:t>
            </a:r>
            <a:r>
              <a:rPr lang="ru-RU" sz="2000" kern="0" dirty="0">
                <a:solidFill>
                  <a:srgbClr val="000000"/>
                </a:solidFill>
                <a:cs typeface="+mj-cs"/>
              </a:rPr>
              <a:t> </a:t>
            </a: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выставленных случаев диспансеризации взрослого населения и </a:t>
            </a:r>
            <a:r>
              <a:rPr lang="ru-RU" alt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диспансеризации мужчин и женщин репродуктивного возраста</a:t>
            </a:r>
            <a:endParaRPr lang="ru-RU" sz="2000" b="1" dirty="0">
              <a:solidFill>
                <a:srgbClr val="BD0D18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39406" y="231477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36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999" y="107429"/>
            <a:ext cx="9221174" cy="792087"/>
          </a:xfrm>
        </p:spPr>
        <p:txBody>
          <a:bodyPr/>
          <a:lstStyle/>
          <a:p>
            <a:pPr algn="ctr"/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Анализ нарушений, выявленных при проведении экспертных мероприятий  по случаям диспансеризации взрослого населения </a:t>
            </a:r>
            <a:b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за период январь- сентябрь 2025г.</a:t>
            </a:r>
            <a:endParaRPr lang="ru-RU" sz="2000" b="1" kern="1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39406" y="231477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7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931" y="1043533"/>
            <a:ext cx="10565782" cy="3888432"/>
          </a:xfrm>
          <a:ln>
            <a:solidFill>
              <a:srgbClr val="002060"/>
            </a:solidFill>
          </a:ln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3051 случая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медико-экономической экспертизы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диспансеризации взрослого населения выявлено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218 нарушений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(7,15%)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кодам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отказа: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2.9</a:t>
            </a:r>
            <a:r>
              <a:rPr lang="ru-RU" sz="1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200" u="sng" dirty="0">
                <a:latin typeface="Times New Roman" pitchFamily="18" charset="0"/>
                <a:cs typeface="Times New Roman" pitchFamily="18" charset="0"/>
              </a:rPr>
              <a:t>1 нарушение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медицинской помощи) Приказа МЗ РФ от 19.03.2021г.: </a:t>
            </a:r>
            <a:r>
              <a:rPr lang="ru-RU" sz="1200" dirty="0">
                <a:latin typeface="Times New Roman"/>
              </a:rPr>
              <a:t>в</a:t>
            </a:r>
            <a:r>
              <a:rPr lang="ru-RU" sz="1200" dirty="0">
                <a:latin typeface="Times New Roman"/>
                <a:ea typeface="Times New Roman"/>
              </a:rPr>
              <a:t>зимание платы с застрахованных лиц за оказанную медицинскую помощь, входящую в базовую либо территориальную программу обязательного медицинского страхования, при оказании медицинской помощи в рамках базовой либо территориальной программы обязательного медицинского </a:t>
            </a:r>
            <a:r>
              <a:rPr lang="ru-RU" sz="1200" dirty="0" smtClean="0">
                <a:latin typeface="Times New Roman"/>
                <a:ea typeface="Times New Roman"/>
              </a:rPr>
              <a:t>страхования;</a:t>
            </a:r>
            <a:endParaRPr lang="ru-RU" sz="1200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2.12</a:t>
            </a:r>
            <a:r>
              <a:rPr lang="ru-RU" sz="1200" u="sng" dirty="0">
                <a:latin typeface="Times New Roman" pitchFamily="18" charset="0"/>
                <a:cs typeface="Times New Roman" pitchFamily="18" charset="0"/>
              </a:rPr>
              <a:t>. - 22 нарушения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медицинской помощи) Приказа МЗ РФ от 19.03.2021г.: </a:t>
            </a:r>
            <a:r>
              <a:rPr lang="ru-RU" sz="1200" dirty="0">
                <a:latin typeface="Times New Roman"/>
              </a:rPr>
              <a:t>н</a:t>
            </a:r>
            <a:r>
              <a:rPr lang="ru-RU" sz="1200" dirty="0">
                <a:latin typeface="Times New Roman"/>
                <a:ea typeface="Times New Roman"/>
              </a:rPr>
              <a:t>епредставление медицинской документации, учетно-отчетной документации, подтверждающей факт оказания застрахованному лицу медицинской помощи в медицинской </a:t>
            </a:r>
            <a:r>
              <a:rPr lang="ru-RU" sz="1200" dirty="0" smtClean="0">
                <a:latin typeface="Times New Roman"/>
                <a:ea typeface="Times New Roman"/>
              </a:rPr>
              <a:t>организации;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2.14</a:t>
            </a:r>
            <a:r>
              <a:rPr lang="ru-RU" sz="1200" u="sng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154 нарушения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медицинской помощи) Приказа МЗ РФ от 19.03.2021г.: наличие признаков искажения сведений, представленных в медицинской документации (дописки, исправления, «вклейки», полное переоформление с искажением сведений о проведенных диагностических и лечебных мероприятий, клинической картине заболевания; расхождение сведений об оказании медицинской помощи в различных разделах медицинской документации  и/или учетно-отчетной документации, запрошенной на проведение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экспертизы;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2.16.3</a:t>
            </a:r>
            <a:r>
              <a:rPr lang="ru-RU" sz="1200" u="sng" dirty="0">
                <a:latin typeface="Times New Roman" pitchFamily="18" charset="0"/>
                <a:cs typeface="Times New Roman" pitchFamily="18" charset="0"/>
              </a:rPr>
              <a:t>. – 41 нарушение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медицинской помощи) Приказа МЗ РФ от 19.03.2021г.: </a:t>
            </a:r>
            <a:r>
              <a:rPr lang="ru-RU" sz="1200" dirty="0">
                <a:latin typeface="Times New Roman"/>
                <a:ea typeface="Times New Roman"/>
              </a:rPr>
              <a:t>некорректное (неполное) отражение в реестре счета сведений медицинской документации.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89322" y="5003973"/>
            <a:ext cx="10511559" cy="241917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lnSpc>
                <a:spcPct val="102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102000"/>
              </a:lnSpc>
              <a:spcBef>
                <a:spcPts val="113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lnSpc>
                <a:spcPct val="102000"/>
              </a:lnSpc>
              <a:spcBef>
                <a:spcPts val="8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lnSpc>
                <a:spcPct val="102000"/>
              </a:lnSpc>
              <a:spcBef>
                <a:spcPts val="56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fontAlgn="base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fontAlgn="base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fontAlgn="base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fontAlgn="base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ru-RU" sz="1400" kern="0" dirty="0" smtClean="0">
                <a:latin typeface="Times New Roman" pitchFamily="18" charset="0"/>
                <a:cs typeface="Times New Roman" pitchFamily="18" charset="0"/>
              </a:rPr>
              <a:t>Из 362-х случаев </a:t>
            </a:r>
            <a:r>
              <a:rPr lang="ru-RU" sz="1600" b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экспертизы качества медицинской помощи </a:t>
            </a:r>
            <a:r>
              <a:rPr lang="ru-RU" sz="1400" kern="0" dirty="0" smtClean="0">
                <a:latin typeface="Times New Roman" pitchFamily="18" charset="0"/>
                <a:cs typeface="Times New Roman" pitchFamily="18" charset="0"/>
              </a:rPr>
              <a:t>диспансеризации взрослого населения выявлено </a:t>
            </a:r>
            <a:r>
              <a:rPr lang="ru-RU" sz="1200" u="sng" kern="0" dirty="0" smtClean="0">
                <a:latin typeface="Times New Roman" pitchFamily="18" charset="0"/>
                <a:cs typeface="Times New Roman" pitchFamily="18" charset="0"/>
              </a:rPr>
              <a:t>291 нарушение</a:t>
            </a:r>
            <a:r>
              <a:rPr lang="ru-RU" sz="1200" kern="0" dirty="0" smtClean="0">
                <a:latin typeface="Times New Roman" pitchFamily="18" charset="0"/>
                <a:cs typeface="Times New Roman" pitchFamily="18" charset="0"/>
              </a:rPr>
              <a:t> (80,4%) по коду отказа: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u="sng" kern="0" dirty="0" smtClean="0">
                <a:latin typeface="Times New Roman" pitchFamily="18" charset="0"/>
                <a:cs typeface="Times New Roman" pitchFamily="18" charset="0"/>
              </a:rPr>
              <a:t> 2.14. </a:t>
            </a:r>
            <a:r>
              <a:rPr lang="ru-RU" sz="1200" kern="0" dirty="0" smtClean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медицинской помощи) Приказа МЗ РФ от 19.03.2021г. «Об утверждении Порядка проведения контроля объемов, сроков, качества и условий предоставления медицинской помощи по обязательному медицинскому страхованию застрахованным лицам, а так же ее финансового обеспечения»: наличие признаков искажения сведений, представленных в медицинской документации (дописки, исправления, «вклейки», полное переоформление с искажением сведений о проведенных диагностических и лечебных мероприятий, клинической картине заболевания; расхождение сведений об оказании медицинской помощи в различных разделах медицинской документации  и/или учетно-отчетной документации, запрошенной на проведение экспертизы.</a:t>
            </a:r>
          </a:p>
          <a:p>
            <a:pPr marL="0" indent="0" algn="ctr">
              <a:lnSpc>
                <a:spcPct val="100000"/>
              </a:lnSpc>
              <a:buFont typeface="Times New Roman" pitchFamily="18" charset="0"/>
              <a:buNone/>
            </a:pPr>
            <a:r>
              <a:rPr lang="ru-RU" sz="1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Основное нарушение по коду отказа 2.14. – присвоение </a:t>
            </a:r>
            <a:r>
              <a:rPr lang="en-US" sz="1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1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II</a:t>
            </a:r>
            <a:r>
              <a:rPr lang="ru-RU" sz="14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группы здоровья при наличии у пациентов хронических заболеваний.</a:t>
            </a:r>
          </a:p>
          <a:p>
            <a:endParaRPr lang="ru-RU" sz="18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8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434" y="179437"/>
            <a:ext cx="9365190" cy="792087"/>
          </a:xfrm>
        </p:spPr>
        <p:txBody>
          <a:bodyPr/>
          <a:lstStyle/>
          <a:p>
            <a:pPr algn="ctr"/>
            <a:r>
              <a:rPr lang="ru-RU" sz="2000" b="1" kern="12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Результаты проведения </a:t>
            </a:r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контроля качества медицинской помощи по случаям диспансеризации взрослого населения </a:t>
            </a:r>
            <a:b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за период январь- сентябрь 2025г.</a:t>
            </a:r>
            <a:endParaRPr lang="ru-RU" sz="2000" b="1" kern="1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098200"/>
              </p:ext>
            </p:extLst>
          </p:nvPr>
        </p:nvGraphicFramePr>
        <p:xfrm>
          <a:off x="90932" y="1043533"/>
          <a:ext cx="10371692" cy="5898584"/>
        </p:xfrm>
        <a:graphic>
          <a:graphicData uri="http://schemas.openxmlformats.org/drawingml/2006/table">
            <a:tbl>
              <a:tblPr/>
              <a:tblGrid>
                <a:gridCol w="2074339"/>
                <a:gridCol w="3430637"/>
                <a:gridCol w="1675427"/>
                <a:gridCol w="1276516"/>
                <a:gridCol w="1106058"/>
                <a:gridCol w="808715"/>
              </a:tblGrid>
              <a:tr h="50371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Реестровый номер МО</a:t>
                      </a:r>
                    </a:p>
                  </a:txBody>
                  <a:tcPr marL="7107" marR="7107" marT="71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</a:t>
                      </a:r>
                    </a:p>
                  </a:txBody>
                  <a:tcPr marL="7107" marR="7107" marT="71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счетов по диспансеризации взрослого населения </a:t>
                      </a:r>
                    </a:p>
                  </a:txBody>
                  <a:tcPr marL="7107" marR="7107" marT="71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 ЭКМП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нарушений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</a:t>
                      </a:r>
                    </a:p>
                  </a:txBody>
                  <a:tcPr marL="7107" marR="7107" marT="71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"ВОЛХОВСКАЯ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2131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73,3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"БОКСИТОГОРСКАЯ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3644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470006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"ВОЛОСОВСКАЯ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32201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83,6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470019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33129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78,4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"СЕРТОЛОВСКАЯ ГБ"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1427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470028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"ПРИМОРСКАЯ РБ"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1208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470032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"ГАТЧИНСКАЯ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2744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68,4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«КИНГИСЕППСКАЯ МБ»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281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"КИРИШСКАЯ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470044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"КИРОВСКАЯ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2165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"ЛОДЕЙНОПОЛЬСКАЯ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470055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6293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113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91,9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470057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"ЛУЖСКАЯ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"ПОДПОРОЖСКАЯ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470063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ЧУЗ "КБ "РЖД-Медицина"  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470065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"РОЩИНСКАЯ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744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"СЛАНЦЕВСКАЯ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470069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ФГБУЗ ЦМСЧ № 38 ФМБА РОССИИ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3657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73,7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"ТИХВИНСКАЯ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470074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"ТОСНЕНСКАЯ КМБ"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534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"ПРИОЗЕРСКАЯ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118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470136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15376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69,0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470390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"СЕМЕЙНЫЙ ДОКТОР"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1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470449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ООО «МЕДИЦЕНТР ЮЗ»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491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62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106876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362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291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80,4</a:t>
                      </a:r>
                    </a:p>
                  </a:txBody>
                  <a:tcPr marL="7107" marR="7107" marT="71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90932" y="1884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10344119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8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72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448" y="379425"/>
            <a:ext cx="9414026" cy="1080120"/>
          </a:xfrm>
        </p:spPr>
        <p:txBody>
          <a:bodyPr/>
          <a:lstStyle/>
          <a:p>
            <a:pPr algn="ctr"/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Анализ нарушений, выявленных при проведении экспертных мероприятий  по случаям диспансеризации мужчин и женщин репродуктивного возраста </a:t>
            </a:r>
            <a:b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b="1" kern="1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за период январь- сентябрь 2025г.</a:t>
            </a:r>
            <a:endParaRPr lang="ru-RU" sz="2000" b="1" kern="1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93453" y="107429"/>
            <a:ext cx="950995" cy="812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Номер слайда 2"/>
          <p:cNvSpPr>
            <a:spLocks noGrp="1"/>
          </p:cNvSpPr>
          <p:nvPr/>
        </p:nvSpPr>
        <p:spPr>
          <a:xfrm>
            <a:off x="90932" y="7174692"/>
            <a:ext cx="2198939" cy="384983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200" b="0" i="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1100" dirty="0">
                <a:solidFill>
                  <a:srgbClr val="000000">
                    <a:tint val="75000"/>
                  </a:srgbClr>
                </a:solidFill>
              </a:rPr>
              <a:t>ООО «Капитал МС», 2025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10098434" y="7061200"/>
            <a:ext cx="48269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9</a:t>
            </a:fld>
            <a:endParaRPr lang="ru-RU" altLang="ru-RU" sz="1200" dirty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176" y="1835621"/>
            <a:ext cx="10135605" cy="4608512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121 случая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медико-экономической экспертизы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диспансеризации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мужчин и женщин репродуктивного возраста выявлено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нарушений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(6,6%)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 кодам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отказа: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2.12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6 нарушений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Перечня  оснований для отказа в оплате медицинской помощи (уменьшения оплаты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медицинской помощи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Приказа МЗ РФ от 19.03.2021г.: </a:t>
            </a:r>
            <a:r>
              <a:rPr lang="ru-RU" sz="1400" dirty="0">
                <a:latin typeface="Times New Roman"/>
              </a:rPr>
              <a:t>н</a:t>
            </a:r>
            <a:r>
              <a:rPr lang="ru-RU" sz="1400" dirty="0">
                <a:latin typeface="Times New Roman"/>
                <a:ea typeface="Times New Roman"/>
              </a:rPr>
              <a:t>епредставление медицинской документации, учетно-отчетной документации, подтверждающей факт оказания застрахованному лицу медицинской помощи в медицинской </a:t>
            </a:r>
            <a:r>
              <a:rPr lang="ru-RU" sz="1400" dirty="0" smtClean="0">
                <a:latin typeface="Times New Roman"/>
                <a:ea typeface="Times New Roman"/>
              </a:rPr>
              <a:t>организации;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400" u="sng" dirty="0" smtClean="0">
                <a:latin typeface="Times New Roman"/>
                <a:ea typeface="Times New Roman"/>
              </a:rPr>
              <a:t>2.13</a:t>
            </a:r>
            <a:r>
              <a:rPr lang="ru-RU" sz="1400" u="sng" dirty="0">
                <a:latin typeface="Times New Roman"/>
                <a:ea typeface="Times New Roman"/>
              </a:rPr>
              <a:t>. – 1 нарушение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Перечня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оснований для отказа в оплате медицинской помощи (уменьшения оплаты медицинской помощи) Приказа МЗ РФ от 19.03.2021г.: </a:t>
            </a:r>
            <a:r>
              <a:rPr lang="ru-RU" sz="1400" dirty="0">
                <a:latin typeface="Times New Roman"/>
                <a:ea typeface="Times New Roman"/>
              </a:rPr>
              <a:t>Отсутствие в документации (несоблюдение требований к оформлению) информированного добровольного согласия застрахованного лица на медицинское вмешательство или отказа застрахованного лица от медицинского вмешательства в установленных законодательством Российской Федерации случаях</a:t>
            </a:r>
            <a:r>
              <a:rPr lang="ru-RU" sz="1400" dirty="0" smtClean="0">
                <a:latin typeface="Times New Roman"/>
                <a:ea typeface="Times New Roman"/>
              </a:rPr>
              <a:t>;</a:t>
            </a:r>
            <a:endParaRPr lang="ru-RU" sz="1400" dirty="0">
              <a:latin typeface="Times New Roman"/>
              <a:ea typeface="Times New Roman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2.16.3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нарушение Перечня  оснований для отказа в оплате медицинской помощи (уменьшения оплаты медицинской помощи) Приказа МЗ РФ от 19.03.2021г.: </a:t>
            </a:r>
            <a:r>
              <a:rPr lang="ru-RU" sz="1400" dirty="0">
                <a:latin typeface="Times New Roman"/>
                <a:ea typeface="Times New Roman"/>
              </a:rPr>
              <a:t>некорректное (неполное) отражение в реестре счета сведений медицинской документации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</a:p>
          <a:p>
            <a:pPr marL="0" lvl="0" indent="0" algn="ctr">
              <a:buNone/>
            </a:pPr>
            <a:r>
              <a:rPr lang="ru-RU" sz="14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Передача по результатам МЭЭ на ЭКМП не проводилась в связи  с отсутствием необходимости.</a:t>
            </a:r>
            <a:endParaRPr lang="ru-RU" sz="1400" b="1" i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Проведено 27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экспертиз качества медицинской помощи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диспансеризации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мужчин и женщин репродуктивного возраста, нарушений Перечня  оснований для отказа в оплате не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выявлено.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1374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20851</TotalTime>
  <Words>2389</Words>
  <Application>Microsoft Office PowerPoint</Application>
  <PresentationFormat>Произвольный</PresentationFormat>
  <Paragraphs>564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2_Тема Office</vt:lpstr>
      <vt:lpstr>3_Тема Office</vt:lpstr>
      <vt:lpstr>Презентация PowerPoint</vt:lpstr>
      <vt:lpstr>Нормативные документы, регламентирующие  экспертную деятельность по случаям оказания медицинской помощи застрахованным лицам</vt:lpstr>
      <vt:lpstr>Презентация PowerPoint</vt:lpstr>
      <vt:lpstr>Презентация PowerPoint</vt:lpstr>
      <vt:lpstr>Количество выставленных случаев диспансеризации взрослого населения и диспансеризации мужчин и женщин репродуктивного возраста за период  январь-сентябрь 2025г.</vt:lpstr>
      <vt:lpstr>Презентация PowerPoint</vt:lpstr>
      <vt:lpstr>Анализ нарушений, выявленных при проведении экспертных мероприятий  по случаям диспансеризации взрослого населения  за период январь- сентябрь 2025г.</vt:lpstr>
      <vt:lpstr>Результаты проведения контроля качества медицинской помощи по случаям диспансеризации взрослого населения  за период январь- сентябрь 2025г.</vt:lpstr>
      <vt:lpstr>Анализ нарушений, выявленных при проведении экспертных мероприятий  по случаям диспансеризации мужчин и женщин репродуктивного возраста  за период январь- сентябрь 2025г.</vt:lpstr>
      <vt:lpstr>Результаты проведения контроля качества медицинской помощи по случаям диспансеризации мужчин и женщин репродуктивного возраста за период январь- сентябрь 2025г.</vt:lpstr>
      <vt:lpstr>Предложения ООО «Капитал МС», направленные на улучшение качества медицинской помощи</vt:lpstr>
      <vt:lpstr>Предложения ООО «Капитал МС», направленные на улучшение качества медицинской помощи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 Дмитрий Игоревич</dc:creator>
  <cp:lastModifiedBy>Никитина Н. В.</cp:lastModifiedBy>
  <cp:revision>470</cp:revision>
  <cp:lastPrinted>2025-11-12T06:15:36Z</cp:lastPrinted>
  <dcterms:created xsi:type="dcterms:W3CDTF">2018-08-15T08:19:16Z</dcterms:created>
  <dcterms:modified xsi:type="dcterms:W3CDTF">2025-11-12T06:16:59Z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11</vt:r8>
  </property>
</Properties>
</file>