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17.wmf" ContentType="image/x-wmf"/>
  <Override PartName="/ppt/media/image6.png" ContentType="image/png"/>
  <Override PartName="/ppt/media/image7.png" ContentType="image/png"/>
  <Override PartName="/ppt/media/image8.png" ContentType="image/png"/>
  <Override PartName="/ppt/media/hdphoto1.wdp" ContentType="image/vnd.ms-photo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ptos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buNone/>
            </a:pPr>
            <a:fld id="{7D717EED-943E-4108-B5E6-890918CC7DA6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sldImg"/>
          </p:nvPr>
        </p:nvSpPr>
        <p:spPr>
          <a:xfrm>
            <a:off x="-222120" y="808200"/>
            <a:ext cx="7192440" cy="4046040"/>
          </a:xfrm>
          <a:prstGeom prst="rect">
            <a:avLst/>
          </a:prstGeom>
          <a:ln w="0">
            <a:noFill/>
          </a:ln>
        </p:spPr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buNone/>
            </a:pPr>
            <a:fld id="{0A311DE4-9DC3-43BE-B4F4-E14DF48CEE5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ru-RU" sz="6000" spc="-1" strike="noStrike">
                <a:solidFill>
                  <a:srgbClr val="000000"/>
                </a:solidFill>
                <a:latin typeface="Aptos Display"/>
              </a:rPr>
              <a:t>Образец заголовка</a:t>
            </a:r>
            <a:endParaRPr b="0" lang="ru-RU" sz="60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buNone/>
            </a:pPr>
            <a:fld id="{8F9A4259-A023-4F0E-85A4-EC75582AD6FA}" type="datetime">
              <a:rPr b="0" lang="ru-RU" sz="1200" spc="-1" strike="noStrike">
                <a:solidFill>
                  <a:srgbClr val="787878"/>
                </a:solidFill>
                <a:latin typeface="Aptos"/>
              </a:rPr>
              <a:t>12.11.25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25111543-1083-43FD-A28D-CC4E2D7B009E}" type="slidenum">
              <a:rPr b="0" lang="ru-RU" sz="1200" spc="-1" strike="noStrike">
                <a:solidFill>
                  <a:srgbClr val="787878"/>
                </a:solidFill>
                <a:latin typeface="Apto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ptos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pto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ptos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pto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ptos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pto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ptos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pto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ptos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pto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ptos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pto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ptos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ptos Display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Aptos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Aptos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Aptos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Aptos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Aptos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Aptos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Aptos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Aptos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Aptos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buNone/>
            </a:pPr>
            <a:fld id="{5BAE702D-4137-4AF7-BEE2-E35671F1BA14}" type="datetime">
              <a:rPr b="0" lang="ru-RU" sz="1200" spc="-1" strike="noStrike">
                <a:solidFill>
                  <a:srgbClr val="787878"/>
                </a:solidFill>
                <a:latin typeface="Aptos"/>
              </a:rPr>
              <a:t>12.11.25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72ADB069-E855-4125-995D-681B9A6BDBBC}" type="slidenum">
              <a:rPr b="0" lang="ru-RU" sz="1200" spc="-1" strike="noStrike">
                <a:solidFill>
                  <a:srgbClr val="787878"/>
                </a:solidFill>
                <a:latin typeface="Apto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5" Type="http://schemas.openxmlformats.org/officeDocument/2006/relationships/image" Target="../media/image9.png"/><Relationship Id="rId6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wmf"/><Relationship Id="rId5" Type="http://schemas.openxmlformats.org/officeDocument/2006/relationships/image" Target="../media/image18.png"/><Relationship Id="rId6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Прямоугольник с одним скругленным углом 18"/>
          <p:cNvSpPr/>
          <p:nvPr/>
        </p:nvSpPr>
        <p:spPr>
          <a:xfrm>
            <a:off x="9360" y="2061000"/>
            <a:ext cx="6885360" cy="4796640"/>
          </a:xfrm>
          <a:prstGeom prst="round1Rect">
            <a:avLst>
              <a:gd name="adj" fmla="val 19894"/>
            </a:avLst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" name="Прямоугольник с одним скругленным углом 23"/>
          <p:cNvSpPr/>
          <p:nvPr/>
        </p:nvSpPr>
        <p:spPr>
          <a:xfrm flipH="1">
            <a:off x="4623840" y="4954320"/>
            <a:ext cx="7512480" cy="1903320"/>
          </a:xfrm>
          <a:prstGeom prst="round1Rect">
            <a:avLst>
              <a:gd name="adj" fmla="val 42188"/>
            </a:avLst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" name="TextBox 19"/>
          <p:cNvSpPr/>
          <p:nvPr/>
        </p:nvSpPr>
        <p:spPr>
          <a:xfrm>
            <a:off x="128520" y="2456280"/>
            <a:ext cx="6401520" cy="30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r>
              <a:rPr b="1" lang="ru-RU" sz="2400" spc="-1" strike="noStrike">
                <a:solidFill>
                  <a:srgbClr val="ffffff"/>
                </a:solidFill>
                <a:latin typeface="Arial"/>
                <a:ea typeface="Microsoft YaHei"/>
              </a:rPr>
              <a:t>Об анализе результатов проведения контроля качества медицинской помощи, с учетом контроля наполненности набора услуг, входящих в комплексное посещение по профилактическим медицинским осмотрам </a:t>
            </a:r>
            <a:endParaRPr b="0" lang="ru-RU" sz="2400" spc="-1" strike="noStrike">
              <a:latin typeface="Arial"/>
            </a:endParaRPr>
          </a:p>
          <a:p>
            <a:r>
              <a:rPr b="1" lang="ru-RU" sz="2400" spc="-1" strike="noStrike">
                <a:solidFill>
                  <a:srgbClr val="ffffff"/>
                </a:solidFill>
                <a:latin typeface="Arial"/>
                <a:ea typeface="Microsoft YaHei"/>
              </a:rPr>
              <a:t>за январь-сентябрь 2025г.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91" name="TextBox 25"/>
          <p:cNvSpPr/>
          <p:nvPr/>
        </p:nvSpPr>
        <p:spPr>
          <a:xfrm>
            <a:off x="5517000" y="5463720"/>
            <a:ext cx="547020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110000"/>
              </a:lnSpc>
              <a:buNone/>
            </a:pPr>
            <a:r>
              <a:rPr b="1" lang="ru-RU" sz="1500" spc="-1" strike="noStrike">
                <a:solidFill>
                  <a:srgbClr val="156082"/>
                </a:solidFill>
                <a:latin typeface="Arial"/>
              </a:rPr>
              <a:t>Заместитель главного врача по организационно-методической работе ГБУЗ ЛО «Всеволожская КМБ»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10000"/>
              </a:lnSpc>
              <a:buNone/>
            </a:pPr>
            <a:r>
              <a:rPr b="1" lang="ru-RU" sz="2100" spc="-1" strike="noStrike">
                <a:solidFill>
                  <a:srgbClr val="78206e"/>
                </a:solidFill>
                <a:latin typeface="Arial"/>
              </a:rPr>
              <a:t>Коробейникова Елена Александровна</a:t>
            </a:r>
            <a:endParaRPr b="0" lang="ru-RU" sz="2100" spc="-1" strike="noStrike">
              <a:latin typeface="Arial"/>
            </a:endParaRPr>
          </a:p>
        </p:txBody>
      </p:sp>
      <p:grpSp>
        <p:nvGrpSpPr>
          <p:cNvPr id="92" name="Группа 9"/>
          <p:cNvGrpSpPr/>
          <p:nvPr/>
        </p:nvGrpSpPr>
        <p:grpSpPr>
          <a:xfrm>
            <a:off x="128520" y="173520"/>
            <a:ext cx="8209800" cy="861120"/>
            <a:chOff x="128520" y="173520"/>
            <a:chExt cx="8209800" cy="861120"/>
          </a:xfrm>
        </p:grpSpPr>
        <p:pic>
          <p:nvPicPr>
            <p:cNvPr id="93" name="Picture 2" descr="Картинки по запросу Ленинградская область герб"/>
            <p:cNvPicPr/>
            <p:nvPr/>
          </p:nvPicPr>
          <p:blipFill>
            <a:blip r:embed="rId2"/>
            <a:stretch/>
          </p:blipFill>
          <p:spPr>
            <a:xfrm>
              <a:off x="128520" y="179280"/>
              <a:ext cx="779760" cy="855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4" name="Заголовок 1"/>
            <p:cNvSpPr/>
            <p:nvPr/>
          </p:nvSpPr>
          <p:spPr>
            <a:xfrm>
              <a:off x="908640" y="173520"/>
              <a:ext cx="7429680" cy="738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b">
              <a:noAutofit/>
            </a:bodyPr>
            <a:p>
              <a:pPr>
                <a:lnSpc>
                  <a:spcPct val="90000"/>
                </a:lnSpc>
                <a:buNone/>
              </a:pPr>
              <a:r>
                <a:rPr b="1" lang="ru-RU" sz="2100" spc="-1" strike="noStrike">
                  <a:solidFill>
                    <a:srgbClr val="4f81bd"/>
                  </a:solidFill>
                  <a:latin typeface="Arial"/>
                </a:rPr>
                <a:t>Ленинградская область</a:t>
              </a:r>
              <a:endParaRPr b="0" lang="ru-RU" sz="2100" spc="-1" strike="noStrike">
                <a:latin typeface="Arial"/>
              </a:endParaRPr>
            </a:p>
            <a:p>
              <a:pPr>
                <a:lnSpc>
                  <a:spcPct val="90000"/>
                </a:lnSpc>
                <a:buNone/>
              </a:pPr>
              <a:r>
                <a:rPr b="1" lang="ru-RU" sz="2100" spc="-1" strike="noStrike">
                  <a:solidFill>
                    <a:srgbClr val="4f81bd"/>
                  </a:solidFill>
                  <a:latin typeface="Arial"/>
                </a:rPr>
                <a:t>Комитет по здравоохранению </a:t>
              </a:r>
              <a:endParaRPr b="0" lang="ru-RU" sz="2100" spc="-1" strike="noStrike">
                <a:latin typeface="Arial"/>
              </a:endParaRPr>
            </a:p>
          </p:txBody>
        </p:sp>
      </p:grpSp>
      <p:pic>
        <p:nvPicPr>
          <p:cNvPr id="95" name="Рисунок 12" descr=""/>
          <p:cNvPicPr/>
          <p:nvPr/>
        </p:nvPicPr>
        <p:blipFill>
          <a:blip r:embed="rId3"/>
          <a:stretch/>
        </p:blipFill>
        <p:spPr>
          <a:xfrm>
            <a:off x="11246400" y="167760"/>
            <a:ext cx="816480" cy="744120"/>
          </a:xfrm>
          <a:prstGeom prst="rect">
            <a:avLst/>
          </a:prstGeom>
          <a:ln w="0">
            <a:noFill/>
          </a:ln>
        </p:spPr>
      </p:pic>
      <p:grpSp>
        <p:nvGrpSpPr>
          <p:cNvPr id="96" name="Группа 1"/>
          <p:cNvGrpSpPr/>
          <p:nvPr/>
        </p:nvGrpSpPr>
        <p:grpSpPr>
          <a:xfrm>
            <a:off x="128520" y="191160"/>
            <a:ext cx="8209800" cy="861120"/>
            <a:chOff x="128520" y="191160"/>
            <a:chExt cx="8209800" cy="861120"/>
          </a:xfrm>
        </p:grpSpPr>
        <p:pic>
          <p:nvPicPr>
            <p:cNvPr id="97" name="Picture 2" descr="Картинки по запросу Ленинградская область герб"/>
            <p:cNvPicPr/>
            <p:nvPr/>
          </p:nvPicPr>
          <p:blipFill>
            <a:blip r:embed="rId4"/>
            <a:stretch/>
          </p:blipFill>
          <p:spPr>
            <a:xfrm>
              <a:off x="128520" y="196920"/>
              <a:ext cx="779760" cy="855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8" name="Заголовок 1"/>
            <p:cNvSpPr/>
            <p:nvPr/>
          </p:nvSpPr>
          <p:spPr>
            <a:xfrm>
              <a:off x="908640" y="191160"/>
              <a:ext cx="7429680" cy="738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b">
              <a:noAutofit/>
            </a:bodyPr>
            <a:p>
              <a:pPr>
                <a:lnSpc>
                  <a:spcPct val="90000"/>
                </a:lnSpc>
                <a:buNone/>
              </a:pPr>
              <a:r>
                <a:rPr b="1" lang="ru-RU" sz="2100" spc="-1" strike="noStrike">
                  <a:solidFill>
                    <a:srgbClr val="ffffff"/>
                  </a:solidFill>
                  <a:latin typeface="Arial"/>
                </a:rPr>
                <a:t>Ленинградская область</a:t>
              </a:r>
              <a:endParaRPr b="0" lang="ru-RU" sz="2100" spc="-1" strike="noStrike">
                <a:latin typeface="Arial"/>
              </a:endParaRPr>
            </a:p>
            <a:p>
              <a:pPr>
                <a:lnSpc>
                  <a:spcPct val="90000"/>
                </a:lnSpc>
                <a:buNone/>
              </a:pPr>
              <a:r>
                <a:rPr b="1" lang="ru-RU" sz="2100" spc="-1" strike="noStrike">
                  <a:solidFill>
                    <a:srgbClr val="ffffff"/>
                  </a:solidFill>
                  <a:latin typeface="Arial"/>
                </a:rPr>
                <a:t>Комитет по здравоохранению </a:t>
              </a:r>
              <a:endParaRPr b="0" lang="ru-RU" sz="2100" spc="-1" strike="noStrike">
                <a:latin typeface="Arial"/>
              </a:endParaRPr>
            </a:p>
          </p:txBody>
        </p:sp>
      </p:grpSp>
      <p:grpSp>
        <p:nvGrpSpPr>
          <p:cNvPr id="99" name="Группа 4"/>
          <p:cNvGrpSpPr/>
          <p:nvPr/>
        </p:nvGrpSpPr>
        <p:grpSpPr>
          <a:xfrm>
            <a:off x="128520" y="179280"/>
            <a:ext cx="8209800" cy="860760"/>
            <a:chOff x="128520" y="179280"/>
            <a:chExt cx="8209800" cy="860760"/>
          </a:xfrm>
        </p:grpSpPr>
        <p:pic>
          <p:nvPicPr>
            <p:cNvPr id="100" name="Picture 2" descr="Картинки по запросу Ленинградская область герб"/>
            <p:cNvPicPr/>
            <p:nvPr/>
          </p:nvPicPr>
          <p:blipFill>
            <a:blip r:embed="rId5"/>
            <a:stretch/>
          </p:blipFill>
          <p:spPr>
            <a:xfrm>
              <a:off x="128520" y="184680"/>
              <a:ext cx="779760" cy="855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1" name="Заголовок 1"/>
            <p:cNvSpPr/>
            <p:nvPr/>
          </p:nvSpPr>
          <p:spPr>
            <a:xfrm>
              <a:off x="908640" y="179280"/>
              <a:ext cx="7429680" cy="738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b">
              <a:noAutofit/>
            </a:bodyPr>
            <a:p>
              <a:pPr>
                <a:lnSpc>
                  <a:spcPct val="90000"/>
                </a:lnSpc>
                <a:buNone/>
              </a:pPr>
              <a:r>
                <a:rPr b="1" lang="ru-RU" sz="2100" spc="-1" strike="noStrike">
                  <a:solidFill>
                    <a:srgbClr val="ffffff"/>
                  </a:solidFill>
                  <a:latin typeface="Arial"/>
                </a:rPr>
                <a:t>Ленинградская область</a:t>
              </a:r>
              <a:endParaRPr b="0" lang="ru-RU" sz="2100" spc="-1" strike="noStrike">
                <a:latin typeface="Arial"/>
              </a:endParaRPr>
            </a:p>
            <a:p>
              <a:pPr>
                <a:lnSpc>
                  <a:spcPct val="90000"/>
                </a:lnSpc>
                <a:buNone/>
              </a:pPr>
              <a:r>
                <a:rPr b="1" lang="ru-RU" sz="2100" spc="-1" strike="noStrike">
                  <a:solidFill>
                    <a:srgbClr val="ffffff"/>
                  </a:solidFill>
                  <a:latin typeface="Arial"/>
                </a:rPr>
                <a:t>Комитет по здравоохранению </a:t>
              </a:r>
              <a:endParaRPr b="0" lang="ru-RU" sz="2100" spc="-1" strike="noStrike">
                <a:latin typeface="Arial"/>
              </a:endParaRPr>
            </a:p>
          </p:txBody>
        </p:sp>
      </p:grpSp>
      <p:sp>
        <p:nvSpPr>
          <p:cNvPr id="102" name="Прямая соединительная линия 7"/>
          <p:cNvSpPr/>
          <p:nvPr/>
        </p:nvSpPr>
        <p:spPr>
          <a:xfrm>
            <a:off x="1005480" y="202320"/>
            <a:ext cx="10180440" cy="36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" name="Прямая соединительная линия 14"/>
          <p:cNvSpPr/>
          <p:nvPr/>
        </p:nvSpPr>
        <p:spPr>
          <a:xfrm>
            <a:off x="1005480" y="280800"/>
            <a:ext cx="10180440" cy="36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>
            <a:alpha val="96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Рисунок 5" descr=""/>
          <p:cNvPicPr/>
          <p:nvPr/>
        </p:nvPicPr>
        <p:blipFill>
          <a:blip r:embed="rId1"/>
          <a:stretch/>
        </p:blipFill>
        <p:spPr>
          <a:xfrm>
            <a:off x="11246400" y="167760"/>
            <a:ext cx="816480" cy="744120"/>
          </a:xfrm>
          <a:prstGeom prst="rect">
            <a:avLst/>
          </a:prstGeom>
          <a:ln w="0">
            <a:noFill/>
          </a:ln>
        </p:spPr>
      </p:pic>
      <p:sp>
        <p:nvSpPr>
          <p:cNvPr id="105" name="Прямая соединительная линия 6"/>
          <p:cNvSpPr/>
          <p:nvPr/>
        </p:nvSpPr>
        <p:spPr>
          <a:xfrm>
            <a:off x="1005480" y="202320"/>
            <a:ext cx="10180440" cy="360"/>
          </a:xfrm>
          <a:prstGeom prst="line">
            <a:avLst/>
          </a:prstGeom>
          <a:ln w="57150">
            <a:solidFill>
              <a:srgbClr val="1962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06" name="Группа 7"/>
          <p:cNvGrpSpPr/>
          <p:nvPr/>
        </p:nvGrpSpPr>
        <p:grpSpPr>
          <a:xfrm>
            <a:off x="128520" y="191160"/>
            <a:ext cx="8209800" cy="861120"/>
            <a:chOff x="128520" y="191160"/>
            <a:chExt cx="8209800" cy="861120"/>
          </a:xfrm>
        </p:grpSpPr>
        <p:pic>
          <p:nvPicPr>
            <p:cNvPr id="107" name="Picture 2" descr="Картинки по запросу Ленинградская область герб"/>
            <p:cNvPicPr/>
            <p:nvPr/>
          </p:nvPicPr>
          <p:blipFill>
            <a:blip r:embed="rId2"/>
            <a:stretch/>
          </p:blipFill>
          <p:spPr>
            <a:xfrm>
              <a:off x="128520" y="196920"/>
              <a:ext cx="779760" cy="855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8" name="Заголовок 1"/>
            <p:cNvSpPr/>
            <p:nvPr/>
          </p:nvSpPr>
          <p:spPr>
            <a:xfrm>
              <a:off x="908640" y="191160"/>
              <a:ext cx="7429680" cy="738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b">
              <a:noAutofit/>
            </a:bodyPr>
            <a:p>
              <a:pPr>
                <a:lnSpc>
                  <a:spcPct val="90000"/>
                </a:lnSpc>
                <a:buNone/>
              </a:pPr>
              <a:r>
                <a:rPr b="1" lang="ru-RU" sz="2100" spc="-1" strike="noStrike">
                  <a:solidFill>
                    <a:srgbClr val="ffffff"/>
                  </a:solidFill>
                  <a:latin typeface="Arial"/>
                </a:rPr>
                <a:t>Ленинградская область</a:t>
              </a:r>
              <a:endParaRPr b="0" lang="ru-RU" sz="2100" spc="-1" strike="noStrike">
                <a:latin typeface="Arial"/>
              </a:endParaRPr>
            </a:p>
            <a:p>
              <a:pPr>
                <a:lnSpc>
                  <a:spcPct val="90000"/>
                </a:lnSpc>
                <a:buNone/>
              </a:pPr>
              <a:r>
                <a:rPr b="1" lang="ru-RU" sz="2100" spc="-1" strike="noStrike">
                  <a:solidFill>
                    <a:srgbClr val="ffffff"/>
                  </a:solidFill>
                  <a:latin typeface="Arial"/>
                </a:rPr>
                <a:t>Комитет по здравоохранению </a:t>
              </a:r>
              <a:endParaRPr b="0" lang="ru-RU" sz="2100" spc="-1" strike="noStrike">
                <a:latin typeface="Arial"/>
              </a:endParaRPr>
            </a:p>
          </p:txBody>
        </p:sp>
      </p:grpSp>
      <p:sp>
        <p:nvSpPr>
          <p:cNvPr id="109" name="Прямая соединительная линия 16"/>
          <p:cNvSpPr/>
          <p:nvPr/>
        </p:nvSpPr>
        <p:spPr>
          <a:xfrm>
            <a:off x="1005480" y="280800"/>
            <a:ext cx="10180440" cy="360"/>
          </a:xfrm>
          <a:prstGeom prst="line">
            <a:avLst/>
          </a:prstGeom>
          <a:ln>
            <a:solidFill>
              <a:srgbClr val="0e2841">
                <a:lumMod val="50000"/>
                <a:lumOff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110" name="Рисунок 4" descr="Изображение выглядит как синий, Цвет электрик, Цвет Majorelle blue, снимок экрана&#10;&#10;Содержимое, созданное искусственным интеллектом, может быть неверным."/>
          <p:cNvPicPr/>
          <p:nvPr/>
        </p:nvPicPr>
        <p:blipFill>
          <a:blip r:embed="rId3">
            <a:alphaModFix amt="3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 contrast="26000" sat="132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60" y="-17640"/>
            <a:ext cx="12191760" cy="6857640"/>
          </a:xfrm>
          <a:prstGeom prst="rect">
            <a:avLst/>
          </a:prstGeom>
          <a:ln w="0">
            <a:solidFill>
              <a:srgbClr val="156082">
                <a:lumMod val="60000"/>
                <a:lumOff val="40000"/>
              </a:srgbClr>
            </a:solidFill>
          </a:ln>
        </p:spPr>
      </p:pic>
      <p:pic>
        <p:nvPicPr>
          <p:cNvPr id="111" name="" descr=""/>
          <p:cNvPicPr/>
          <p:nvPr/>
        </p:nvPicPr>
        <p:blipFill>
          <a:blip r:embed="rId5"/>
          <a:stretch/>
        </p:blipFill>
        <p:spPr>
          <a:xfrm>
            <a:off x="1260000" y="929880"/>
            <a:ext cx="9180000" cy="5272560"/>
          </a:xfrm>
          <a:prstGeom prst="rect">
            <a:avLst/>
          </a:prstGeom>
          <a:ln w="0">
            <a:noFill/>
          </a:ln>
        </p:spPr>
      </p:pic>
      <p:sp>
        <p:nvSpPr>
          <p:cNvPr id="112" name="TextBox 2"/>
          <p:cNvSpPr/>
          <p:nvPr/>
        </p:nvSpPr>
        <p:spPr>
          <a:xfrm>
            <a:off x="128520" y="322200"/>
            <a:ext cx="11550600" cy="5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</a:rPr>
              <a:t>Оформление случая ПМО в МИС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13" name="TextBox 3"/>
          <p:cNvSpPr/>
          <p:nvPr/>
        </p:nvSpPr>
        <p:spPr>
          <a:xfrm>
            <a:off x="1440000" y="3714480"/>
            <a:ext cx="4140000" cy="1095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Завершение случая ПМО невозможно без заполнения МЭС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14" name="TextBox 4"/>
          <p:cNvSpPr/>
          <p:nvPr/>
        </p:nvSpPr>
        <p:spPr>
          <a:xfrm>
            <a:off x="5940000" y="4650480"/>
            <a:ext cx="4140000" cy="7599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Уведомление врача о критической ошибке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>
            <a:alpha val="96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Рисунок 6" descr=""/>
          <p:cNvPicPr/>
          <p:nvPr/>
        </p:nvPicPr>
        <p:blipFill>
          <a:blip r:embed="rId1"/>
          <a:stretch/>
        </p:blipFill>
        <p:spPr>
          <a:xfrm>
            <a:off x="11246400" y="167760"/>
            <a:ext cx="816480" cy="744120"/>
          </a:xfrm>
          <a:prstGeom prst="rect">
            <a:avLst/>
          </a:prstGeom>
          <a:ln w="0">
            <a:noFill/>
          </a:ln>
        </p:spPr>
      </p:pic>
      <p:sp>
        <p:nvSpPr>
          <p:cNvPr id="116" name="Прямая соединительная линия 3"/>
          <p:cNvSpPr/>
          <p:nvPr/>
        </p:nvSpPr>
        <p:spPr>
          <a:xfrm>
            <a:off x="1005480" y="202320"/>
            <a:ext cx="10180440" cy="360"/>
          </a:xfrm>
          <a:prstGeom prst="line">
            <a:avLst/>
          </a:prstGeom>
          <a:ln w="57150">
            <a:solidFill>
              <a:srgbClr val="1962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17" name="Группа 3"/>
          <p:cNvGrpSpPr/>
          <p:nvPr/>
        </p:nvGrpSpPr>
        <p:grpSpPr>
          <a:xfrm>
            <a:off x="128520" y="191160"/>
            <a:ext cx="8209800" cy="861120"/>
            <a:chOff x="128520" y="191160"/>
            <a:chExt cx="8209800" cy="861120"/>
          </a:xfrm>
        </p:grpSpPr>
        <p:pic>
          <p:nvPicPr>
            <p:cNvPr id="118" name="Picture 3" descr="Картинки по запросу Ленинградская область герб"/>
            <p:cNvPicPr/>
            <p:nvPr/>
          </p:nvPicPr>
          <p:blipFill>
            <a:blip r:embed="rId2"/>
            <a:stretch/>
          </p:blipFill>
          <p:spPr>
            <a:xfrm>
              <a:off x="128520" y="196920"/>
              <a:ext cx="779760" cy="855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9" name="Заголовок 3"/>
            <p:cNvSpPr/>
            <p:nvPr/>
          </p:nvSpPr>
          <p:spPr>
            <a:xfrm>
              <a:off x="908640" y="191160"/>
              <a:ext cx="7429680" cy="738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b">
              <a:noAutofit/>
            </a:bodyPr>
            <a:p>
              <a:pPr>
                <a:lnSpc>
                  <a:spcPct val="90000"/>
                </a:lnSpc>
                <a:buNone/>
              </a:pPr>
              <a:r>
                <a:rPr b="1" lang="ru-RU" sz="2100" spc="-1" strike="noStrike">
                  <a:solidFill>
                    <a:srgbClr val="ffffff"/>
                  </a:solidFill>
                  <a:latin typeface="Arial"/>
                </a:rPr>
                <a:t>Ленинградская область</a:t>
              </a:r>
              <a:endParaRPr b="0" lang="ru-RU" sz="2100" spc="-1" strike="noStrike">
                <a:latin typeface="Arial"/>
              </a:endParaRPr>
            </a:p>
            <a:p>
              <a:pPr>
                <a:lnSpc>
                  <a:spcPct val="90000"/>
                </a:lnSpc>
                <a:buNone/>
              </a:pPr>
              <a:r>
                <a:rPr b="1" lang="ru-RU" sz="2100" spc="-1" strike="noStrike">
                  <a:solidFill>
                    <a:srgbClr val="ffffff"/>
                  </a:solidFill>
                  <a:latin typeface="Arial"/>
                </a:rPr>
                <a:t>Комитет по здравоохранению </a:t>
              </a:r>
              <a:endParaRPr b="0" lang="ru-RU" sz="2100" spc="-1" strike="noStrike">
                <a:latin typeface="Arial"/>
              </a:endParaRPr>
            </a:p>
          </p:txBody>
        </p:sp>
      </p:grpSp>
      <p:sp>
        <p:nvSpPr>
          <p:cNvPr id="120" name="Прямая соединительная линия 4"/>
          <p:cNvSpPr/>
          <p:nvPr/>
        </p:nvSpPr>
        <p:spPr>
          <a:xfrm>
            <a:off x="1005480" y="280800"/>
            <a:ext cx="10180440" cy="360"/>
          </a:xfrm>
          <a:prstGeom prst="line">
            <a:avLst/>
          </a:prstGeom>
          <a:ln>
            <a:solidFill>
              <a:srgbClr val="0e2841">
                <a:lumMod val="50000"/>
                <a:lumOff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121" name="Рисунок 7" descr="Изображение выглядит как синий, Цвет электрик, Цвет Majorelle blue, снимок экрана&#10;&#10;Содержимое, созданное искусственным интеллектом, может быть неверным."/>
          <p:cNvPicPr/>
          <p:nvPr/>
        </p:nvPicPr>
        <p:blipFill>
          <a:blip r:embed="rId3">
            <a:alphaModFix amt="3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 contrast="26000" sat="132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60" y="-17640"/>
            <a:ext cx="12191760" cy="6857640"/>
          </a:xfrm>
          <a:prstGeom prst="rect">
            <a:avLst/>
          </a:prstGeom>
          <a:ln w="0">
            <a:solidFill>
              <a:srgbClr val="156082">
                <a:lumMod val="60000"/>
                <a:lumOff val="40000"/>
              </a:srgbClr>
            </a:solidFill>
          </a:ln>
        </p:spPr>
      </p:pic>
      <p:sp>
        <p:nvSpPr>
          <p:cNvPr id="122" name="TextBox 5"/>
          <p:cNvSpPr/>
          <p:nvPr/>
        </p:nvSpPr>
        <p:spPr>
          <a:xfrm>
            <a:off x="128520" y="322200"/>
            <a:ext cx="11550600" cy="5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</a:rPr>
              <a:t>Оформление случая ПМО в МИС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123" name="" descr=""/>
          <p:cNvPicPr/>
          <p:nvPr/>
        </p:nvPicPr>
        <p:blipFill>
          <a:blip r:embed="rId4"/>
          <a:stretch/>
        </p:blipFill>
        <p:spPr>
          <a:xfrm>
            <a:off x="1325880" y="1051920"/>
            <a:ext cx="9540000" cy="5454720"/>
          </a:xfrm>
          <a:prstGeom prst="rect">
            <a:avLst/>
          </a:prstGeom>
          <a:ln w="0">
            <a:noFill/>
          </a:ln>
        </p:spPr>
      </p:pic>
      <p:sp>
        <p:nvSpPr>
          <p:cNvPr id="124" name="TextBox 6"/>
          <p:cNvSpPr/>
          <p:nvPr/>
        </p:nvSpPr>
        <p:spPr>
          <a:xfrm>
            <a:off x="5220000" y="2160000"/>
            <a:ext cx="5220000" cy="1430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1. Контроль соответствия возраста и набора услуг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2. Наименование услуг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3. Дата выполнения услуг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>
            <a:alpha val="96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" descr="Изображение выглядит как синий, Цвет электрик, Цвет Majorelle blue, снимок экрана&#10;&#10;Содержимое, созданное искусственным интеллектом, может быть неверным."/>
          <p:cNvPicPr/>
          <p:nvPr/>
        </p:nvPicPr>
        <p:blipFill>
          <a:blip r:embed="rId1">
            <a:alphaModFix amt="3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 contrast="26000" sat="132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solidFill>
              <a:srgbClr val="156082">
                <a:lumMod val="60000"/>
                <a:lumOff val="40000"/>
              </a:srgbClr>
            </a:solidFill>
          </a:ln>
        </p:spPr>
      </p:pic>
      <p:pic>
        <p:nvPicPr>
          <p:cNvPr id="126" name="Рисунок 2" descr=""/>
          <p:cNvPicPr/>
          <p:nvPr/>
        </p:nvPicPr>
        <p:blipFill>
          <a:blip r:embed="rId2"/>
          <a:stretch/>
        </p:blipFill>
        <p:spPr>
          <a:xfrm>
            <a:off x="11246400" y="167760"/>
            <a:ext cx="816480" cy="744120"/>
          </a:xfrm>
          <a:prstGeom prst="rect">
            <a:avLst/>
          </a:prstGeom>
          <a:ln w="0">
            <a:noFill/>
          </a:ln>
        </p:spPr>
      </p:pic>
      <p:sp>
        <p:nvSpPr>
          <p:cNvPr id="127" name="Прямая соединительная линия 1"/>
          <p:cNvSpPr/>
          <p:nvPr/>
        </p:nvSpPr>
        <p:spPr>
          <a:xfrm>
            <a:off x="1005480" y="202320"/>
            <a:ext cx="10180440" cy="360"/>
          </a:xfrm>
          <a:prstGeom prst="line">
            <a:avLst/>
          </a:prstGeom>
          <a:ln w="57150">
            <a:solidFill>
              <a:srgbClr val="1962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28" name="Группа 2"/>
          <p:cNvGrpSpPr/>
          <p:nvPr/>
        </p:nvGrpSpPr>
        <p:grpSpPr>
          <a:xfrm>
            <a:off x="128520" y="191160"/>
            <a:ext cx="8209800" cy="861120"/>
            <a:chOff x="128520" y="191160"/>
            <a:chExt cx="8209800" cy="861120"/>
          </a:xfrm>
        </p:grpSpPr>
        <p:pic>
          <p:nvPicPr>
            <p:cNvPr id="129" name="Picture 1" descr="Картинки по запросу Ленинградская область герб"/>
            <p:cNvPicPr/>
            <p:nvPr/>
          </p:nvPicPr>
          <p:blipFill>
            <a:blip r:embed="rId3"/>
            <a:stretch/>
          </p:blipFill>
          <p:spPr>
            <a:xfrm>
              <a:off x="128520" y="196920"/>
              <a:ext cx="779760" cy="855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0" name="Заголовок 2"/>
            <p:cNvSpPr/>
            <p:nvPr/>
          </p:nvSpPr>
          <p:spPr>
            <a:xfrm>
              <a:off x="908640" y="191160"/>
              <a:ext cx="7429680" cy="738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1" name="TextBox 1"/>
          <p:cNvSpPr/>
          <p:nvPr/>
        </p:nvSpPr>
        <p:spPr>
          <a:xfrm>
            <a:off x="353160" y="957960"/>
            <a:ext cx="1155060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</a:rPr>
              <a:t>Контроль качества в части наполненности услуг комплексного посещения при ПМО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32" name="Прямоугольник 1"/>
          <p:cNvSpPr/>
          <p:nvPr/>
        </p:nvSpPr>
        <p:spPr>
          <a:xfrm>
            <a:off x="320400" y="2259000"/>
            <a:ext cx="11705400" cy="91404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ffff"/>
                </a:solidFill>
                <a:latin typeface="Arial"/>
              </a:rPr>
              <a:t>Проверка соблюдения утвержденного порядка проведения ПМО взрослого населения и анализ медицинских карт пациентов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3" name="Прямоугольник 2"/>
          <p:cNvSpPr/>
          <p:nvPr/>
        </p:nvSpPr>
        <p:spPr>
          <a:xfrm>
            <a:off x="320400" y="3449160"/>
            <a:ext cx="5890320" cy="138348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500" spc="-1" strike="noStrike">
                <a:solidFill>
                  <a:srgbClr val="ffffff"/>
                </a:solidFill>
                <a:latin typeface="Arial"/>
              </a:rPr>
              <a:t>Внутренний контроль качества:</a:t>
            </a:r>
            <a:r>
              <a:rPr b="0" lang="ru-RU" sz="1500" spc="-1" strike="noStrike">
                <a:solidFill>
                  <a:srgbClr val="ffffff"/>
                </a:solidFill>
                <a:latin typeface="Arial"/>
              </a:rPr>
              <a:t> </a:t>
            </a:r>
            <a:endParaRPr b="0" lang="ru-RU" sz="15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500" spc="-1" strike="noStrike">
                <a:solidFill>
                  <a:srgbClr val="ffffff"/>
                </a:solidFill>
                <a:latin typeface="Arial"/>
              </a:rPr>
              <a:t>заведующие подразделениями, заместитель главного врача по амбулаторно-поликлинической работе, заместитель главного врача по клинико-экспертной работе</a:t>
            </a:r>
            <a:endParaRPr b="0" lang="ru-RU" sz="15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4" name="Прямоугольник 3"/>
          <p:cNvSpPr/>
          <p:nvPr/>
        </p:nvSpPr>
        <p:spPr>
          <a:xfrm>
            <a:off x="320400" y="5000760"/>
            <a:ext cx="5890320" cy="73224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500" spc="-1" strike="noStrike">
                <a:solidFill>
                  <a:srgbClr val="ffffff"/>
                </a:solidFill>
                <a:latin typeface="Arial"/>
              </a:rPr>
              <a:t>Медико-экономический контроль 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35" name="Прямоугольник 4"/>
          <p:cNvSpPr/>
          <p:nvPr/>
        </p:nvSpPr>
        <p:spPr>
          <a:xfrm>
            <a:off x="320400" y="5921280"/>
            <a:ext cx="5890320" cy="73224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500" spc="-1" strike="noStrike">
                <a:solidFill>
                  <a:srgbClr val="ffffff"/>
                </a:solidFill>
                <a:latin typeface="Arial"/>
              </a:rPr>
              <a:t>Экспертиза качества медицинской помощи</a:t>
            </a:r>
            <a:endParaRPr b="0" lang="ru-RU" sz="1500" spc="-1" strike="noStrike">
              <a:latin typeface="Arial"/>
            </a:endParaRPr>
          </a:p>
        </p:txBody>
      </p:sp>
      <p:pic>
        <p:nvPicPr>
          <p:cNvPr id="136" name="Рисунок 3" descr=""/>
          <p:cNvPicPr/>
          <p:nvPr/>
        </p:nvPicPr>
        <p:blipFill>
          <a:blip r:embed="rId4"/>
          <a:stretch/>
        </p:blipFill>
        <p:spPr>
          <a:xfrm>
            <a:off x="6329520" y="3449160"/>
            <a:ext cx="5696640" cy="3204360"/>
          </a:xfrm>
          <a:prstGeom prst="rect">
            <a:avLst/>
          </a:prstGeom>
          <a:ln w="28575">
            <a:solidFill>
              <a:srgbClr val="1962e9"/>
            </a:solidFill>
            <a:round/>
          </a:ln>
        </p:spPr>
      </p:pic>
      <p:sp>
        <p:nvSpPr>
          <p:cNvPr id="137" name="Прямая соединительная линия 2"/>
          <p:cNvSpPr/>
          <p:nvPr/>
        </p:nvSpPr>
        <p:spPr>
          <a:xfrm>
            <a:off x="1005480" y="280800"/>
            <a:ext cx="10180440" cy="360"/>
          </a:xfrm>
          <a:prstGeom prst="line">
            <a:avLst/>
          </a:prstGeom>
          <a:ln>
            <a:solidFill>
              <a:srgbClr val="0e2841">
                <a:lumMod val="50000"/>
                <a:lumOff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138" name="" descr=""/>
          <p:cNvPicPr/>
          <p:nvPr/>
        </p:nvPicPr>
        <p:blipFill>
          <a:blip r:embed="rId5"/>
          <a:stretch/>
        </p:blipFill>
        <p:spPr>
          <a:xfrm>
            <a:off x="7020000" y="4032000"/>
            <a:ext cx="4420440" cy="2558520"/>
          </a:xfrm>
          <a:prstGeom prst="rect">
            <a:avLst/>
          </a:prstGeom>
          <a:ln w="0">
            <a:noFill/>
          </a:ln>
        </p:spPr>
      </p:pic>
      <p:sp>
        <p:nvSpPr>
          <p:cNvPr id="139" name="Прямоугольник 5"/>
          <p:cNvSpPr/>
          <p:nvPr/>
        </p:nvSpPr>
        <p:spPr>
          <a:xfrm>
            <a:off x="6329520" y="3485160"/>
            <a:ext cx="5680800" cy="51084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ffffff"/>
                </a:solidFill>
                <a:latin typeface="Arial"/>
              </a:rPr>
              <a:t>Численность лиц прошедших ПМО в 2025г.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>
            <a:alpha val="96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Рисунок 4" descr="Изображение выглядит как синий, Цвет электрик, Цвет Majorelle blue, снимок экрана&#10;&#10;Содержимое, созданное искусственным интеллектом, может быть неверным."/>
          <p:cNvPicPr/>
          <p:nvPr/>
        </p:nvPicPr>
        <p:blipFill>
          <a:blip r:embed="rId1">
            <a:alphaModFix amt="3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 contrast="26000" sat="132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solidFill>
              <a:srgbClr val="156082">
                <a:lumMod val="60000"/>
                <a:lumOff val="40000"/>
              </a:srgbClr>
            </a:solidFill>
          </a:ln>
        </p:spPr>
      </p:pic>
      <p:pic>
        <p:nvPicPr>
          <p:cNvPr id="141" name="Рисунок 5" descr=""/>
          <p:cNvPicPr/>
          <p:nvPr/>
        </p:nvPicPr>
        <p:blipFill>
          <a:blip r:embed="rId2"/>
          <a:stretch/>
        </p:blipFill>
        <p:spPr>
          <a:xfrm>
            <a:off x="11246400" y="167760"/>
            <a:ext cx="816480" cy="744120"/>
          </a:xfrm>
          <a:prstGeom prst="rect">
            <a:avLst/>
          </a:prstGeom>
          <a:ln w="0">
            <a:noFill/>
          </a:ln>
        </p:spPr>
      </p:pic>
      <p:sp>
        <p:nvSpPr>
          <p:cNvPr id="142" name="Прямая соединительная линия 6"/>
          <p:cNvSpPr/>
          <p:nvPr/>
        </p:nvSpPr>
        <p:spPr>
          <a:xfrm>
            <a:off x="1005480" y="202320"/>
            <a:ext cx="10180440" cy="360"/>
          </a:xfrm>
          <a:prstGeom prst="line">
            <a:avLst/>
          </a:prstGeom>
          <a:ln w="57150">
            <a:solidFill>
              <a:srgbClr val="1962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43" name="Группа 7"/>
          <p:cNvGrpSpPr/>
          <p:nvPr/>
        </p:nvGrpSpPr>
        <p:grpSpPr>
          <a:xfrm>
            <a:off x="128520" y="191160"/>
            <a:ext cx="8209800" cy="861120"/>
            <a:chOff x="128520" y="191160"/>
            <a:chExt cx="8209800" cy="861120"/>
          </a:xfrm>
        </p:grpSpPr>
        <p:pic>
          <p:nvPicPr>
            <p:cNvPr id="144" name="Picture 2" descr="Картинки по запросу Ленинградская область герб"/>
            <p:cNvPicPr/>
            <p:nvPr/>
          </p:nvPicPr>
          <p:blipFill>
            <a:blip r:embed="rId3"/>
            <a:stretch/>
          </p:blipFill>
          <p:spPr>
            <a:xfrm>
              <a:off x="128520" y="196920"/>
              <a:ext cx="779760" cy="855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5" name="Заголовок 1"/>
            <p:cNvSpPr/>
            <p:nvPr/>
          </p:nvSpPr>
          <p:spPr>
            <a:xfrm>
              <a:off x="908640" y="191160"/>
              <a:ext cx="7429680" cy="738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46" name="Прямая соединительная линия 16"/>
          <p:cNvSpPr/>
          <p:nvPr/>
        </p:nvSpPr>
        <p:spPr>
          <a:xfrm>
            <a:off x="1005480" y="280800"/>
            <a:ext cx="10180440" cy="360"/>
          </a:xfrm>
          <a:prstGeom prst="line">
            <a:avLst/>
          </a:prstGeom>
          <a:ln>
            <a:solidFill>
              <a:srgbClr val="0e2841">
                <a:lumMod val="50000"/>
                <a:lumOff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grpSp>
        <p:nvGrpSpPr>
          <p:cNvPr id="147" name="Схема 18"/>
          <p:cNvGrpSpPr/>
          <p:nvPr/>
        </p:nvGrpSpPr>
        <p:grpSpPr>
          <a:xfrm>
            <a:off x="1191960" y="406440"/>
            <a:ext cx="10445400" cy="5688720"/>
            <a:chOff x="1191960" y="406440"/>
            <a:chExt cx="10445400" cy="5688720"/>
          </a:xfrm>
        </p:grpSpPr>
        <p:sp>
          <p:nvSpPr>
            <p:cNvPr id="148" name=""/>
            <p:cNvSpPr/>
            <p:nvPr/>
          </p:nvSpPr>
          <p:spPr>
            <a:xfrm>
              <a:off x="1191960" y="406440"/>
              <a:ext cx="10445400" cy="5688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" name=""/>
            <p:cNvSpPr/>
            <p:nvPr/>
          </p:nvSpPr>
          <p:spPr>
            <a:xfrm>
              <a:off x="1191960" y="495360"/>
              <a:ext cx="10445400" cy="63792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122760" tIns="122760" bIns="122400" anchor="ctr">
              <a:noAutofit/>
            </a:bodyPr>
            <a:p>
              <a:pPr algn="ctr">
                <a:lnSpc>
                  <a:spcPct val="90000"/>
                </a:lnSpc>
                <a:spcAft>
                  <a:spcPts val="839"/>
                </a:spcAft>
                <a:buNone/>
              </a:pPr>
              <a:r>
                <a:rPr b="1" lang="ru-RU" sz="2400" spc="-1" strike="noStrike">
                  <a:solidFill>
                    <a:srgbClr val="ffffff"/>
                  </a:solidFill>
                  <a:latin typeface="Arial"/>
                </a:rPr>
                <a:t>Результаты и анализ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150" name=""/>
            <p:cNvSpPr/>
            <p:nvPr/>
          </p:nvSpPr>
          <p:spPr>
            <a:xfrm>
              <a:off x="1191960" y="1121760"/>
              <a:ext cx="10445400" cy="357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1440" lIns="331560" rIns="128160" tIns="23040" bIns="23040" anchor="t">
              <a:noAutofit/>
            </a:bodyPr>
            <a:p>
              <a:pPr lvl="1" marL="171360" indent="-171360">
                <a:lnSpc>
                  <a:spcPct val="90000"/>
                </a:lnSpc>
                <a:spcAft>
                  <a:spcPts val="36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1" lang="ru-RU" sz="1800" spc="-1" strike="noStrike">
                  <a:solidFill>
                    <a:srgbClr val="000000"/>
                  </a:solidFill>
                  <a:latin typeface="Arial"/>
                </a:rPr>
                <a:t>20 реестров счетов за профилактические медицинские осмотры на общую сумму 50074,38 руб. не прошли МЭК, из них:</a:t>
              </a:r>
              <a:endParaRPr b="0" lang="ru-RU" sz="1800" spc="-1" strike="noStrike">
                <a:latin typeface="Arial"/>
              </a:endParaRPr>
            </a:p>
            <a:p>
              <a:pPr lvl="1" marL="171360" indent="-171360">
                <a:lnSpc>
                  <a:spcPct val="90000"/>
                </a:lnSpc>
                <a:spcAft>
                  <a:spcPts val="360"/>
                </a:spcAft>
                <a:buClr>
                  <a:srgbClr val="000000"/>
                </a:buClr>
                <a:buFont typeface="Symbol" charset="2"/>
                <a:buChar char=""/>
              </a:pPr>
              <a:endParaRPr b="0" lang="ru-RU" sz="1800" spc="-1" strike="noStrike">
                <a:latin typeface="Arial"/>
              </a:endParaRPr>
            </a:p>
            <a:p>
              <a:pPr lvl="1" marL="171360" indent="-171360">
                <a:lnSpc>
                  <a:spcPct val="90000"/>
                </a:lnSpc>
                <a:spcAft>
                  <a:spcPts val="36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1" lang="ru-RU" sz="1800" spc="-1" strike="noStrike">
                  <a:solidFill>
                    <a:srgbClr val="000000"/>
                  </a:solidFill>
                  <a:latin typeface="Arial"/>
                </a:rPr>
                <a:t>Причины: 18 - неправильное заполнение поля реестра «Подозрение на ЗНО» (направлены повторно после корректировки), 1 реестр — отсутствие действующего полиса ОМС, 1 — период нахождения в круглосуточном стационаре</a:t>
              </a:r>
              <a:endParaRPr b="0" lang="ru-RU" sz="1800" spc="-1" strike="noStrike">
                <a:latin typeface="Arial"/>
              </a:endParaRPr>
            </a:p>
            <a:p>
              <a:pPr lvl="1" marL="171360" indent="-171360">
                <a:lnSpc>
                  <a:spcPct val="90000"/>
                </a:lnSpc>
                <a:spcAft>
                  <a:spcPts val="360"/>
                </a:spcAft>
                <a:buClr>
                  <a:srgbClr val="000000"/>
                </a:buClr>
                <a:buFont typeface="Symbol" charset="2"/>
                <a:buChar char=""/>
              </a:pPr>
              <a:endParaRPr b="0" lang="ru-RU" sz="1800" spc="-1" strike="noStrike">
                <a:latin typeface="Arial"/>
              </a:endParaRPr>
            </a:p>
            <a:p>
              <a:pPr lvl="1" marL="171360" indent="-171360">
                <a:lnSpc>
                  <a:spcPct val="90000"/>
                </a:lnSpc>
                <a:spcAft>
                  <a:spcPts val="36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1" lang="ru-RU" sz="1800" spc="-1" strike="noStrike">
                  <a:solidFill>
                    <a:srgbClr val="000000"/>
                  </a:solidFill>
                  <a:latin typeface="Arial"/>
                </a:rPr>
                <a:t>При проведении экспертиз качества выявлено 1 нарушение в части наполненности набора услуг, входящих в ПМО: в карте учета диспансеризации не указан относительный ССР, по п. 2.14 — 29 нарушений (неправильное определение группы здоровья), по п. 3.11 — 41 нарушение (неполный анамнез, нет описания статуса и т.д.)</a:t>
              </a: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Aft>
                  <a:spcPts val="261"/>
                </a:spcAft>
                <a:buNone/>
              </a:pPr>
              <a:endParaRPr b="0" lang="ru-RU" sz="1800" spc="-1" strike="noStrike">
                <a:latin typeface="Arial"/>
              </a:endParaRPr>
            </a:p>
          </p:txBody>
        </p:sp>
        <p:sp>
          <p:nvSpPr>
            <p:cNvPr id="151" name=""/>
            <p:cNvSpPr/>
            <p:nvPr/>
          </p:nvSpPr>
          <p:spPr>
            <a:xfrm>
              <a:off x="1191960" y="4698720"/>
              <a:ext cx="10445400" cy="52524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109440" rIns="83880" tIns="109440" bIns="109800" anchor="ctr">
              <a:noAutofit/>
            </a:bodyPr>
            <a:p>
              <a:pPr algn="ctr">
                <a:lnSpc>
                  <a:spcPct val="90000"/>
                </a:lnSpc>
                <a:spcAft>
                  <a:spcPts val="771"/>
                </a:spcAft>
                <a:buNone/>
              </a:pPr>
              <a:r>
                <a:rPr b="1" lang="ru-RU" sz="2200" spc="-1" strike="noStrike">
                  <a:solidFill>
                    <a:srgbClr val="ffffff"/>
                  </a:solidFill>
                  <a:latin typeface="Aptos"/>
                </a:rPr>
                <a:t>Итог</a:t>
              </a:r>
              <a:endParaRPr b="0" lang="ru-RU" sz="2200" spc="-1" strike="noStrike">
                <a:latin typeface="Arial"/>
              </a:endParaRPr>
            </a:p>
          </p:txBody>
        </p:sp>
        <p:sp>
          <p:nvSpPr>
            <p:cNvPr id="152" name=""/>
            <p:cNvSpPr/>
            <p:nvPr/>
          </p:nvSpPr>
          <p:spPr>
            <a:xfrm>
              <a:off x="1191960" y="5224320"/>
              <a:ext cx="10445400" cy="79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1440" lIns="331560" rIns="128160" tIns="23040" bIns="23040" anchor="t">
              <a:noAutofit/>
            </a:bodyPr>
            <a:p>
              <a:pPr>
                <a:lnSpc>
                  <a:spcPct val="90000"/>
                </a:lnSpc>
                <a:spcAft>
                  <a:spcPts val="360"/>
                </a:spcAft>
                <a:buNone/>
              </a:pPr>
              <a:r>
                <a:rPr b="1" lang="ru-RU" sz="1600" spc="-1" strike="noStrike">
                  <a:solidFill>
                    <a:srgbClr val="000000"/>
                  </a:solidFill>
                  <a:latin typeface="Arial"/>
                </a:rPr>
                <a:t>	</a:t>
              </a:r>
              <a:r>
                <a:rPr b="1" lang="ru-RU" sz="1600" spc="-1" strike="noStrike">
                  <a:solidFill>
                    <a:srgbClr val="000000"/>
                  </a:solidFill>
                  <a:latin typeface="Arial"/>
                </a:rPr>
                <a:t>Контроль наполненности набора услуг, входящих в комплексное посещение по ПМО, обеспечен за счет рациональных настроек МИС</a:t>
              </a:r>
              <a:endParaRPr b="0" lang="ru-RU" sz="16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Aft>
                  <a:spcPts val="360"/>
                </a:spcAft>
                <a:buNone/>
              </a:pPr>
              <a:r>
                <a:rPr b="1" lang="ru-RU" sz="1600" spc="-1" strike="noStrike">
                  <a:solidFill>
                    <a:srgbClr val="000000"/>
                  </a:solidFill>
                  <a:latin typeface="Arial"/>
                </a:rPr>
                <a:t>	</a:t>
              </a:r>
              <a:r>
                <a:rPr b="1" lang="ru-RU" sz="1600" spc="-1" strike="noStrike">
                  <a:solidFill>
                    <a:srgbClr val="000000"/>
                  </a:solidFill>
                  <a:latin typeface="Arial"/>
                </a:rPr>
                <a:t>Необходимо обратить внимание на полноту и качество описательных разделов медицинских карт, провести обучение определению групп здоровья</a:t>
              </a:r>
              <a:endParaRPr b="0" lang="ru-RU" sz="16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Aft>
                  <a:spcPts val="360"/>
                </a:spcAft>
                <a:buNone/>
              </a:pPr>
              <a:endParaRPr b="0" lang="ru-RU" sz="16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Application>LibreOffice/7.2.5.2$Windows_X86_64 LibreOffice_project/499f9727c189e6ef3471021d6132d4c694f357e5</Application>
  <AppVersion>15.0000</AppVersion>
  <Words>204</Words>
  <Paragraphs>35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2025-11-05T20:10:13Z</dcterms:created>
  <dc:creator>Aleksei Valdenberg</dc:creator>
  <dc:description/>
  <dc:language>ru-RU</dc:language>
  <cp:lastModifiedBy/>
  <dcterms:modified xsi:type="dcterms:W3CDTF">2025-11-12T15:59:26Z</dcterms:modified>
  <cp:revision>15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3</vt:i4>
  </property>
</Properties>
</file>