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notesMasterIdLst>
    <p:notesMasterId r:id="rId10"/>
  </p:notesMasterIdLst>
  <p:sldIdLst>
    <p:sldId id="256" r:id="rId2"/>
    <p:sldId id="326" r:id="rId3"/>
    <p:sldId id="327" r:id="rId4"/>
    <p:sldId id="320" r:id="rId5"/>
    <p:sldId id="328" r:id="rId6"/>
    <p:sldId id="332" r:id="rId7"/>
    <p:sldId id="347" r:id="rId8"/>
    <p:sldId id="350" r:id="rId9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F1FA"/>
    <a:srgbClr val="75B6E5"/>
    <a:srgbClr val="B3E4D6"/>
    <a:srgbClr val="FF6743"/>
    <a:srgbClr val="BCDBF2"/>
    <a:srgbClr val="00B050"/>
    <a:srgbClr val="CFE0EA"/>
    <a:srgbClr val="D4EBDB"/>
    <a:srgbClr val="FFFEE2"/>
    <a:srgbClr val="EFEF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3349" autoAdjust="0"/>
  </p:normalViewPr>
  <p:slideViewPr>
    <p:cSldViewPr snapToGrid="0">
      <p:cViewPr varScale="1">
        <p:scale>
          <a:sx n="117" d="100"/>
          <a:sy n="117" d="100"/>
        </p:scale>
        <p:origin x="12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68454597638962"/>
          <c:y val="2.9662252906269691E-2"/>
          <c:w val="0.87356057414973176"/>
          <c:h val="0.578400521890220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C-204F-4381-BFEF-90DC412DBC6E}"/>
              </c:ext>
            </c:extLst>
          </c:dPt>
          <c:dPt>
            <c:idx val="6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204F-4381-BFEF-90DC412DBC6E}"/>
              </c:ext>
            </c:extLst>
          </c:dPt>
          <c:dPt>
            <c:idx val="7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F78F-453F-A613-ECED21DB2BBE}"/>
              </c:ext>
            </c:extLst>
          </c:dPt>
          <c:dPt>
            <c:idx val="8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F78F-453F-A613-ECED21DB2BBE}"/>
              </c:ext>
            </c:extLst>
          </c:dPt>
          <c:dPt>
            <c:idx val="9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F78F-453F-A613-ECED21DB2BBE}"/>
              </c:ext>
            </c:extLst>
          </c:dPt>
          <c:dPt>
            <c:idx val="1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78F-453F-A613-ECED21DB2BBE}"/>
              </c:ext>
            </c:extLst>
          </c:dPt>
          <c:dPt>
            <c:idx val="1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78F-453F-A613-ECED21DB2BBE}"/>
              </c:ext>
            </c:extLst>
          </c:dPt>
          <c:dPt>
            <c:idx val="1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78F-453F-A613-ECED21DB2BBE}"/>
              </c:ext>
            </c:extLst>
          </c:dPt>
          <c:dPt>
            <c:idx val="1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F78F-453F-A613-ECED21DB2BBE}"/>
              </c:ext>
            </c:extLst>
          </c:dPt>
          <c:dPt>
            <c:idx val="1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78F-453F-A613-ECED21DB2BBE}"/>
              </c:ext>
            </c:extLst>
          </c:dPt>
          <c:dPt>
            <c:idx val="1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F78F-453F-A613-ECED21DB2BBE}"/>
              </c:ext>
            </c:extLst>
          </c:dPt>
          <c:dPt>
            <c:idx val="16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78F-453F-A613-ECED21DB2BBE}"/>
              </c:ext>
            </c:extLst>
          </c:dPt>
          <c:dPt>
            <c:idx val="17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F78F-453F-A613-ECED21DB2BBE}"/>
              </c:ext>
            </c:extLst>
          </c:dPt>
          <c:dPt>
            <c:idx val="18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78F-453F-A613-ECED21DB2BBE}"/>
              </c:ext>
            </c:extLst>
          </c:dPt>
          <c:dPt>
            <c:idx val="19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F78F-453F-A613-ECED21DB2BBE}"/>
              </c:ext>
            </c:extLst>
          </c:dPt>
          <c:dPt>
            <c:idx val="2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87E5-4661-B9F4-CE474FEBE76B}"/>
              </c:ext>
            </c:extLst>
          </c:dPt>
          <c:dPt>
            <c:idx val="2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87E5-4661-B9F4-CE474FEBE76B}"/>
              </c:ext>
            </c:extLst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C-87E5-4661-B9F4-CE474FEBE76B}"/>
              </c:ext>
            </c:extLst>
          </c:dPt>
          <c:dPt>
            <c:idx val="2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87E5-4661-B9F4-CE474FEBE76B}"/>
              </c:ext>
            </c:extLst>
          </c:dPt>
          <c:dPt>
            <c:idx val="2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87E5-4661-B9F4-CE474FEBE76B}"/>
              </c:ext>
            </c:extLst>
          </c:dPt>
          <c:dPt>
            <c:idx val="2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2-87E5-4661-B9F4-CE474FEBE76B}"/>
              </c:ext>
            </c:extLst>
          </c:dPt>
          <c:dPt>
            <c:idx val="2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87E5-4661-B9F4-CE474FEBE76B}"/>
              </c:ext>
            </c:extLst>
          </c:dPt>
          <c:dPt>
            <c:idx val="2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87E5-4661-B9F4-CE474FEBE76B}"/>
              </c:ext>
            </c:extLst>
          </c:dPt>
          <c:dPt>
            <c:idx val="2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87E5-4661-B9F4-CE474FEBE76B}"/>
              </c:ext>
            </c:extLst>
          </c:dPt>
          <c:dLbls>
            <c:dLbl>
              <c:idx val="20"/>
              <c:layout>
                <c:manualLayout>
                  <c:x val="2.1372508861597522E-3"/>
                  <c:y val="1.174511944046620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D-87E5-4661-B9F4-CE474FEBE76B}"/>
                </c:ext>
              </c:extLst>
            </c:dLbl>
            <c:dLbl>
              <c:idx val="21"/>
              <c:layout>
                <c:manualLayout>
                  <c:x val="2.1372508861595956E-3"/>
                  <c:y val="9.3960955523729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87E5-4661-B9F4-CE474FEBE76B}"/>
                </c:ext>
              </c:extLst>
            </c:dLbl>
            <c:dLbl>
              <c:idx val="22"/>
              <c:layout>
                <c:manualLayout>
                  <c:x val="1.0686254430797193E-3"/>
                  <c:y val="7.04707166427972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C-87E5-4661-B9F4-CE474FEBE76B}"/>
                </c:ext>
              </c:extLst>
            </c:dLbl>
            <c:dLbl>
              <c:idx val="23"/>
              <c:layout>
                <c:manualLayout>
                  <c:x val="1.0686254430797193E-3"/>
                  <c:y val="7.04707166427972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87E5-4661-B9F4-CE474FEBE76B}"/>
                </c:ext>
              </c:extLst>
            </c:dLbl>
            <c:dLbl>
              <c:idx val="24"/>
              <c:layout>
                <c:manualLayout>
                  <c:x val="0"/>
                  <c:y val="1.40941433285594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E-87E5-4661-B9F4-CE474FEBE76B}"/>
                </c:ext>
              </c:extLst>
            </c:dLbl>
            <c:dLbl>
              <c:idx val="25"/>
              <c:layout>
                <c:manualLayout>
                  <c:x val="3.2058763292396285E-3"/>
                  <c:y val="1.40941433285594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2-87E5-4661-B9F4-CE474FEBE76B}"/>
                </c:ext>
              </c:extLst>
            </c:dLbl>
            <c:dLbl>
              <c:idx val="26"/>
              <c:layout>
                <c:manualLayout>
                  <c:x val="3.2058763292396285E-3"/>
                  <c:y val="1.40941433285594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1-87E5-4661-B9F4-CE474FEBE76B}"/>
                </c:ext>
              </c:extLst>
            </c:dLbl>
            <c:dLbl>
              <c:idx val="27"/>
              <c:layout>
                <c:manualLayout>
                  <c:x val="2.1372508861595956E-3"/>
                  <c:y val="1.174511944046620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F-87E5-4661-B9F4-CE474FEBE76B}"/>
                </c:ext>
              </c:extLst>
            </c:dLbl>
            <c:dLbl>
              <c:idx val="28"/>
              <c:layout>
                <c:manualLayout>
                  <c:x val="3.2058763292394715E-3"/>
                  <c:y val="1.174511944046620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0-87E5-4661-B9F4-CE474FEBE7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Лист1!$A$2:$A$30</c:f>
              <c:strCache>
                <c:ptCount val="29"/>
                <c:pt idx="0">
                  <c:v>ГАУЗ ЛО "КИРИШСКАЯ СП"</c:v>
                </c:pt>
                <c:pt idx="1">
                  <c:v>ГБУЗ ЛО "ТОКСОВСКАЯ КМБ"</c:v>
                </c:pt>
                <c:pt idx="2">
                  <c:v>ГБУЗ ЛО "ТОСНЕНСКАЯ КМБ"</c:v>
                </c:pt>
                <c:pt idx="3">
                  <c:v>ГБУЗ ЛО "СЕРТОЛОВСКАЯ ГБ"</c:v>
                </c:pt>
                <c:pt idx="4">
                  <c:v>"ГБУЗ ЛЕНОБЛЦЕНТР"</c:v>
                </c:pt>
                <c:pt idx="5">
                  <c:v>ГБУЗ ЛО "СЛАНЦЕВСКАЯ МБ"</c:v>
                </c:pt>
                <c:pt idx="6">
                  <c:v>ГБУЗ ЛО "ЛОМОНОСОВСКАЯ МБ"</c:v>
                </c:pt>
                <c:pt idx="7">
                  <c:v>ГБУЗ ЛО "КИРИШСКАЯ КМБ"</c:v>
                </c:pt>
                <c:pt idx="8">
                  <c:v>ГБУЗ ЛО "ВЫБОРГСКАЯ ДРБ"</c:v>
                </c:pt>
                <c:pt idx="9">
                  <c:v>ГБУЗ ЛОПЦ</c:v>
                </c:pt>
                <c:pt idx="10">
                  <c:v>ГБУЗ ЛО "ВОЛХОВСКАЯ МБ"</c:v>
                </c:pt>
                <c:pt idx="11">
                  <c:v>ЛОГБУЗ "ДКБ"</c:v>
                </c:pt>
                <c:pt idx="12">
                  <c:v>ГБУЗ ЛО "ВЫБОРГСКАЯ МБ"</c:v>
                </c:pt>
                <c:pt idx="13">
                  <c:v>ГБУЗ ЛО "ТИХВИНСКАЯ МБ"</c:v>
                </c:pt>
                <c:pt idx="14">
                  <c:v>ГБУЗ ЛО "ЛОДЕЙНОПОЛЬСКАЯ МБ"</c:v>
                </c:pt>
                <c:pt idx="15">
                  <c:v>ГБУЗ ЛО "ВСЕВОЛОЖСКАЯ КМБ"</c:v>
                </c:pt>
                <c:pt idx="16">
                  <c:v>ГБУЗ ЛО "КИРОВСКАЯ КМБ"</c:v>
                </c:pt>
                <c:pt idx="17">
                  <c:v>ГБУЗ ЛО "ВОЛОСОВСКАЯ МБ"</c:v>
                </c:pt>
                <c:pt idx="18">
                  <c:v>ГБУЗ ЛО "БОКСИТОГОРСКАЯ МБ"</c:v>
                </c:pt>
                <c:pt idx="19">
                  <c:v>ГБУЗ ЛО "ПРИОЗЕРСКАЯ МБ"</c:v>
                </c:pt>
                <c:pt idx="20">
                  <c:v>ГБУЗ ЛО "ЛУЖСКАЯ МБ"</c:v>
                </c:pt>
                <c:pt idx="21">
                  <c:v>ГБУЗ ЛОКБ</c:v>
                </c:pt>
                <c:pt idx="22">
                  <c:v>ГБУЗ ЛО "ВЫБОРГСКИЙ РОДДОМ"</c:v>
                </c:pt>
                <c:pt idx="23">
                  <c:v>ГБУЗ ЛО "ПОДПОРОЖСКАЯ МБ"</c:v>
                </c:pt>
                <c:pt idx="24">
                  <c:v>ГБУЗ ЛО "ГАТЧИНСКАЯ КМБ"</c:v>
                </c:pt>
                <c:pt idx="25">
                  <c:v>ГБУЗ ЛО "РОЩИНСКАЯ МБ"</c:v>
                </c:pt>
                <c:pt idx="26">
                  <c:v>ГБУЗ ЛО "ССМП"</c:v>
                </c:pt>
                <c:pt idx="27">
                  <c:v>ГБУЗ ЛО "КИНГИСЕППСКАЯ МБ"</c:v>
                </c:pt>
                <c:pt idx="28">
                  <c:v>ГБУЗ ЛО "ПРИМОРСКАЯ РБ"</c:v>
                </c:pt>
              </c:strCache>
            </c:strRef>
          </c:cat>
          <c:val>
            <c:numRef>
              <c:f>Лист1!$B$2:$B$30</c:f>
              <c:numCache>
                <c:formatCode>0%</c:formatCode>
                <c:ptCount val="29"/>
                <c:pt idx="0">
                  <c:v>1.3700755490491394</c:v>
                </c:pt>
                <c:pt idx="1">
                  <c:v>1.2089240723858219</c:v>
                </c:pt>
                <c:pt idx="2">
                  <c:v>1.1820135716948035</c:v>
                </c:pt>
                <c:pt idx="3">
                  <c:v>1.1700340935418159</c:v>
                </c:pt>
                <c:pt idx="4">
                  <c:v>1.1379904681215378</c:v>
                </c:pt>
                <c:pt idx="5">
                  <c:v>1.0875895599549845</c:v>
                </c:pt>
                <c:pt idx="6">
                  <c:v>1.0835287611210551</c:v>
                </c:pt>
                <c:pt idx="7">
                  <c:v>1.0767788172053796</c:v>
                </c:pt>
                <c:pt idx="8">
                  <c:v>1.0730425075316017</c:v>
                </c:pt>
                <c:pt idx="9">
                  <c:v>1.0540612011450528</c:v>
                </c:pt>
                <c:pt idx="10">
                  <c:v>1.0357343669594758</c:v>
                </c:pt>
                <c:pt idx="11">
                  <c:v>1.0062546009387423</c:v>
                </c:pt>
                <c:pt idx="12">
                  <c:v>1.0042003664408941</c:v>
                </c:pt>
                <c:pt idx="13">
                  <c:v>0.99110278174171851</c:v>
                </c:pt>
                <c:pt idx="14">
                  <c:v>0.98985102221169463</c:v>
                </c:pt>
                <c:pt idx="15">
                  <c:v>0.98846099727109293</c:v>
                </c:pt>
                <c:pt idx="16">
                  <c:v>0.98267971997983072</c:v>
                </c:pt>
                <c:pt idx="17">
                  <c:v>0.96730444294035334</c:v>
                </c:pt>
                <c:pt idx="18">
                  <c:v>0.96101491305823294</c:v>
                </c:pt>
                <c:pt idx="19">
                  <c:v>0.95934219025955247</c:v>
                </c:pt>
                <c:pt idx="20">
                  <c:v>0.88479767587922409</c:v>
                </c:pt>
                <c:pt idx="21">
                  <c:v>0.88157018053232461</c:v>
                </c:pt>
                <c:pt idx="22">
                  <c:v>0.87069596951878481</c:v>
                </c:pt>
                <c:pt idx="23">
                  <c:v>0.87033661295280929</c:v>
                </c:pt>
                <c:pt idx="24">
                  <c:v>0.83121991347574287</c:v>
                </c:pt>
                <c:pt idx="25">
                  <c:v>0.80137315712879076</c:v>
                </c:pt>
                <c:pt idx="26">
                  <c:v>0.7979479541596689</c:v>
                </c:pt>
                <c:pt idx="27">
                  <c:v>0.77836602490648765</c:v>
                </c:pt>
                <c:pt idx="28">
                  <c:v>0.77732089136558891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8F-453F-A613-ECED21DB2BB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Лист1!$A$2:$A$30</c:f>
              <c:strCache>
                <c:ptCount val="29"/>
                <c:pt idx="0">
                  <c:v>ГАУЗ ЛО "КИРИШСКАЯ СП"</c:v>
                </c:pt>
                <c:pt idx="1">
                  <c:v>ГБУЗ ЛО "ТОКСОВСКАЯ КМБ"</c:v>
                </c:pt>
                <c:pt idx="2">
                  <c:v>ГБУЗ ЛО "ТОСНЕНСКАЯ КМБ"</c:v>
                </c:pt>
                <c:pt idx="3">
                  <c:v>ГБУЗ ЛО "СЕРТОЛОВСКАЯ ГБ"</c:v>
                </c:pt>
                <c:pt idx="4">
                  <c:v>"ГБУЗ ЛЕНОБЛЦЕНТР"</c:v>
                </c:pt>
                <c:pt idx="5">
                  <c:v>ГБУЗ ЛО "СЛАНЦЕВСКАЯ МБ"</c:v>
                </c:pt>
                <c:pt idx="6">
                  <c:v>ГБУЗ ЛО "ЛОМОНОСОВСКАЯ МБ"</c:v>
                </c:pt>
                <c:pt idx="7">
                  <c:v>ГБУЗ ЛО "КИРИШСКАЯ КМБ"</c:v>
                </c:pt>
                <c:pt idx="8">
                  <c:v>ГБУЗ ЛО "ВЫБОРГСКАЯ ДРБ"</c:v>
                </c:pt>
                <c:pt idx="9">
                  <c:v>ГБУЗ ЛОПЦ</c:v>
                </c:pt>
                <c:pt idx="10">
                  <c:v>ГБУЗ ЛО "ВОЛХОВСКАЯ МБ"</c:v>
                </c:pt>
                <c:pt idx="11">
                  <c:v>ЛОГБУЗ "ДКБ"</c:v>
                </c:pt>
                <c:pt idx="12">
                  <c:v>ГБУЗ ЛО "ВЫБОРГСКАЯ МБ"</c:v>
                </c:pt>
                <c:pt idx="13">
                  <c:v>ГБУЗ ЛО "ТИХВИНСКАЯ МБ"</c:v>
                </c:pt>
                <c:pt idx="14">
                  <c:v>ГБУЗ ЛО "ЛОДЕЙНОПОЛЬСКАЯ МБ"</c:v>
                </c:pt>
                <c:pt idx="15">
                  <c:v>ГБУЗ ЛО "ВСЕВОЛОЖСКАЯ КМБ"</c:v>
                </c:pt>
                <c:pt idx="16">
                  <c:v>ГБУЗ ЛО "КИРОВСКАЯ КМБ"</c:v>
                </c:pt>
                <c:pt idx="17">
                  <c:v>ГБУЗ ЛО "ВОЛОСОВСКАЯ МБ"</c:v>
                </c:pt>
                <c:pt idx="18">
                  <c:v>ГБУЗ ЛО "БОКСИТОГОРСКАЯ МБ"</c:v>
                </c:pt>
                <c:pt idx="19">
                  <c:v>ГБУЗ ЛО "ПРИОЗЕРСКАЯ МБ"</c:v>
                </c:pt>
                <c:pt idx="20">
                  <c:v>ГБУЗ ЛО "ЛУЖСКАЯ МБ"</c:v>
                </c:pt>
                <c:pt idx="21">
                  <c:v>ГБУЗ ЛОКБ</c:v>
                </c:pt>
                <c:pt idx="22">
                  <c:v>ГБУЗ ЛО "ВЫБОРГСКИЙ РОДДОМ"</c:v>
                </c:pt>
                <c:pt idx="23">
                  <c:v>ГБУЗ ЛО "ПОДПОРОЖСКАЯ МБ"</c:v>
                </c:pt>
                <c:pt idx="24">
                  <c:v>ГБУЗ ЛО "ГАТЧИНСКАЯ КМБ"</c:v>
                </c:pt>
                <c:pt idx="25">
                  <c:v>ГБУЗ ЛО "РОЩИНСКАЯ МБ"</c:v>
                </c:pt>
                <c:pt idx="26">
                  <c:v>ГБУЗ ЛО "ССМП"</c:v>
                </c:pt>
                <c:pt idx="27">
                  <c:v>ГБУЗ ЛО "КИНГИСЕППСКАЯ МБ"</c:v>
                </c:pt>
                <c:pt idx="28">
                  <c:v>ГБУЗ ЛО "ПРИМОРСКАЯ РБ"</c:v>
                </c:pt>
              </c:strCache>
            </c:strRef>
          </c:cat>
          <c:val>
            <c:numRef>
              <c:f>Лист1!$C$2:$C$30</c:f>
              <c:numCache>
                <c:formatCode>General</c:formatCode>
                <c:ptCount val="29"/>
              </c:numCache>
            </c:numRef>
          </c:val>
          <c:extLst>
            <c:ext xmlns:c16="http://schemas.microsoft.com/office/drawing/2014/chart" uri="{C3380CC4-5D6E-409C-BE32-E72D297353CC}">
              <c16:uniqueId val="{00000001-F78F-453F-A613-ECED21DB2BB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Лист1!$A$2:$A$30</c:f>
              <c:strCache>
                <c:ptCount val="29"/>
                <c:pt idx="0">
                  <c:v>ГАУЗ ЛО "КИРИШСКАЯ СП"</c:v>
                </c:pt>
                <c:pt idx="1">
                  <c:v>ГБУЗ ЛО "ТОКСОВСКАЯ КМБ"</c:v>
                </c:pt>
                <c:pt idx="2">
                  <c:v>ГБУЗ ЛО "ТОСНЕНСКАЯ КМБ"</c:v>
                </c:pt>
                <c:pt idx="3">
                  <c:v>ГБУЗ ЛО "СЕРТОЛОВСКАЯ ГБ"</c:v>
                </c:pt>
                <c:pt idx="4">
                  <c:v>"ГБУЗ ЛЕНОБЛЦЕНТР"</c:v>
                </c:pt>
                <c:pt idx="5">
                  <c:v>ГБУЗ ЛО "СЛАНЦЕВСКАЯ МБ"</c:v>
                </c:pt>
                <c:pt idx="6">
                  <c:v>ГБУЗ ЛО "ЛОМОНОСОВСКАЯ МБ"</c:v>
                </c:pt>
                <c:pt idx="7">
                  <c:v>ГБУЗ ЛО "КИРИШСКАЯ КМБ"</c:v>
                </c:pt>
                <c:pt idx="8">
                  <c:v>ГБУЗ ЛО "ВЫБОРГСКАЯ ДРБ"</c:v>
                </c:pt>
                <c:pt idx="9">
                  <c:v>ГБУЗ ЛОПЦ</c:v>
                </c:pt>
                <c:pt idx="10">
                  <c:v>ГБУЗ ЛО "ВОЛХОВСКАЯ МБ"</c:v>
                </c:pt>
                <c:pt idx="11">
                  <c:v>ЛОГБУЗ "ДКБ"</c:v>
                </c:pt>
                <c:pt idx="12">
                  <c:v>ГБУЗ ЛО "ВЫБОРГСКАЯ МБ"</c:v>
                </c:pt>
                <c:pt idx="13">
                  <c:v>ГБУЗ ЛО "ТИХВИНСКАЯ МБ"</c:v>
                </c:pt>
                <c:pt idx="14">
                  <c:v>ГБУЗ ЛО "ЛОДЕЙНОПОЛЬСКАЯ МБ"</c:v>
                </c:pt>
                <c:pt idx="15">
                  <c:v>ГБУЗ ЛО "ВСЕВОЛОЖСКАЯ КМБ"</c:v>
                </c:pt>
                <c:pt idx="16">
                  <c:v>ГБУЗ ЛО "КИРОВСКАЯ КМБ"</c:v>
                </c:pt>
                <c:pt idx="17">
                  <c:v>ГБУЗ ЛО "ВОЛОСОВСКАЯ МБ"</c:v>
                </c:pt>
                <c:pt idx="18">
                  <c:v>ГБУЗ ЛО "БОКСИТОГОРСКАЯ МБ"</c:v>
                </c:pt>
                <c:pt idx="19">
                  <c:v>ГБУЗ ЛО "ПРИОЗЕРСКАЯ МБ"</c:v>
                </c:pt>
                <c:pt idx="20">
                  <c:v>ГБУЗ ЛО "ЛУЖСКАЯ МБ"</c:v>
                </c:pt>
                <c:pt idx="21">
                  <c:v>ГБУЗ ЛОКБ</c:v>
                </c:pt>
                <c:pt idx="22">
                  <c:v>ГБУЗ ЛО "ВЫБОРГСКИЙ РОДДОМ"</c:v>
                </c:pt>
                <c:pt idx="23">
                  <c:v>ГБУЗ ЛО "ПОДПОРОЖСКАЯ МБ"</c:v>
                </c:pt>
                <c:pt idx="24">
                  <c:v>ГБУЗ ЛО "ГАТЧИНСКАЯ КМБ"</c:v>
                </c:pt>
                <c:pt idx="25">
                  <c:v>ГБУЗ ЛО "РОЩИНСКАЯ МБ"</c:v>
                </c:pt>
                <c:pt idx="26">
                  <c:v>ГБУЗ ЛО "ССМП"</c:v>
                </c:pt>
                <c:pt idx="27">
                  <c:v>ГБУЗ ЛО "КИНГИСЕППСКАЯ МБ"</c:v>
                </c:pt>
                <c:pt idx="28">
                  <c:v>ГБУЗ ЛО "ПРИМОРСКАЯ РБ"</c:v>
                </c:pt>
              </c:strCache>
            </c:strRef>
          </c:cat>
          <c:val>
            <c:numRef>
              <c:f>Лист1!$D$2:$D$30</c:f>
              <c:numCache>
                <c:formatCode>General</c:formatCode>
                <c:ptCount val="29"/>
              </c:numCache>
            </c:numRef>
          </c:val>
          <c:extLst>
            <c:ext xmlns:c16="http://schemas.microsoft.com/office/drawing/2014/chart" uri="{C3380CC4-5D6E-409C-BE32-E72D297353CC}">
              <c16:uniqueId val="{00000002-F78F-453F-A613-ECED21DB2BB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0"/>
        <c:overlap val="50"/>
        <c:axId val="1889426255"/>
        <c:axId val="1889427087"/>
      </c:barChart>
      <c:catAx>
        <c:axId val="1889426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89427087"/>
        <c:crosses val="autoZero"/>
        <c:auto val="1"/>
        <c:lblAlgn val="ctr"/>
        <c:lblOffset val="100"/>
        <c:noMultiLvlLbl val="0"/>
      </c:catAx>
      <c:valAx>
        <c:axId val="1889427087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894262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6925780949027273E-2"/>
          <c:y val="6.5326998061638386E-2"/>
          <c:w val="0.91239103300413449"/>
          <c:h val="0.7573934814089912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Исполнение по объёму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ВСЕГО ДН</c:v>
                </c:pt>
                <c:pt idx="1">
                  <c:v>ДН онкологических заболеваний</c:v>
                </c:pt>
                <c:pt idx="2">
                  <c:v>ДН сахарного диабета</c:v>
                </c:pt>
                <c:pt idx="3">
                  <c:v>ДН БСК</c:v>
                </c:pt>
                <c:pt idx="4">
                  <c:v>ДН иные заболевания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 formatCode="General">
                  <c:v>74</c:v>
                </c:pt>
                <c:pt idx="1">
                  <c:v>59</c:v>
                </c:pt>
                <c:pt idx="2">
                  <c:v>41</c:v>
                </c:pt>
                <c:pt idx="3">
                  <c:v>95</c:v>
                </c:pt>
                <c:pt idx="4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A7-4DD2-B0BC-DA0BB898DC9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Исполнение по сумме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5573302944273964E-2"/>
                  <c:y val="-9.84556418571372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8A0-43E8-B495-24E85E753E3C}"/>
                </c:ext>
              </c:extLst>
            </c:dLbl>
            <c:dLbl>
              <c:idx val="1"/>
              <c:layout>
                <c:manualLayout>
                  <c:x val="1.0382201962849294E-2"/>
                  <c:y val="-6.016664164029415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8A0-43E8-B495-24E85E753E3C}"/>
                </c:ext>
              </c:extLst>
            </c:dLbl>
            <c:dLbl>
              <c:idx val="3"/>
              <c:layout>
                <c:manualLayout>
                  <c:x val="8.8053100873146228E-3"/>
                  <c:y val="-3.15273381741451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B34-46F4-8B83-26E4D3151C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ВСЕГО ДН</c:v>
                </c:pt>
                <c:pt idx="1">
                  <c:v>ДН онкологических заболеваний</c:v>
                </c:pt>
                <c:pt idx="2">
                  <c:v>ДН сахарного диабета</c:v>
                </c:pt>
                <c:pt idx="3">
                  <c:v>ДН БСК</c:v>
                </c:pt>
                <c:pt idx="4">
                  <c:v>ДН иные заболевания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68</c:v>
                </c:pt>
                <c:pt idx="1">
                  <c:v>41</c:v>
                </c:pt>
                <c:pt idx="2">
                  <c:v>40</c:v>
                </c:pt>
                <c:pt idx="3">
                  <c:v>81</c:v>
                </c:pt>
                <c:pt idx="4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A7-4DD2-B0BC-DA0BB898DC9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ВСЕГО ДН</c:v>
                </c:pt>
                <c:pt idx="1">
                  <c:v>ДН онкологических заболеваний</c:v>
                </c:pt>
                <c:pt idx="2">
                  <c:v>ДН сахарного диабета</c:v>
                </c:pt>
                <c:pt idx="3">
                  <c:v>ДН БСК</c:v>
                </c:pt>
                <c:pt idx="4">
                  <c:v>ДН иные заболевания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E9A7-4DD2-B0BC-DA0BB898DC9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57949296"/>
        <c:axId val="157947216"/>
        <c:axId val="0"/>
      </c:bar3DChart>
      <c:catAx>
        <c:axId val="157949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7947216"/>
        <c:crosses val="autoZero"/>
        <c:auto val="1"/>
        <c:lblAlgn val="ctr"/>
        <c:lblOffset val="100"/>
        <c:noMultiLvlLbl val="0"/>
      </c:catAx>
      <c:valAx>
        <c:axId val="157947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7949296"/>
        <c:crosses val="autoZero"/>
        <c:crossBetween val="between"/>
      </c:valAx>
      <c:spPr>
        <a:solidFill>
          <a:schemeClr val="accent4">
            <a:lumMod val="20000"/>
            <a:lumOff val="80000"/>
          </a:schemeClr>
        </a:solidFill>
        <a:ln>
          <a:noFill/>
        </a:ln>
        <a:effectLst/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10724530262259536"/>
          <c:y val="0.90068801154169575"/>
          <c:w val="0.7907003265284267"/>
          <c:h val="6.27570732367847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036A6A-C934-42F5-84B9-4A42E25FC08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EAFCBB4B-EBCF-4EAB-A0BC-309AF9C2C55C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Факт </a:t>
          </a:r>
        </a:p>
        <a:p>
          <a:r>
            <a: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15 790,0 </a:t>
          </a:r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млн. </a:t>
          </a:r>
          <a:r>
            <a:rPr lang="ru-RU" sz="16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руб</a:t>
          </a:r>
          <a:r>
            <a:rPr lang="ru-RU" sz="1600" dirty="0" smtClean="0"/>
            <a:t>  </a:t>
          </a:r>
        </a:p>
      </dgm:t>
    </dgm:pt>
    <dgm:pt modelId="{EAC4E8E1-A05B-4EB0-A1EF-B81EA1091D6F}" type="parTrans" cxnId="{622AEFD3-DA73-4FAF-8B33-CA4F612C146D}">
      <dgm:prSet/>
      <dgm:spPr/>
      <dgm:t>
        <a:bodyPr/>
        <a:lstStyle/>
        <a:p>
          <a:endParaRPr lang="ru-RU"/>
        </a:p>
      </dgm:t>
    </dgm:pt>
    <dgm:pt modelId="{0F105C9F-9183-4E47-99B0-169680ADC8CB}" type="sibTrans" cxnId="{622AEFD3-DA73-4FAF-8B33-CA4F612C146D}">
      <dgm:prSet/>
      <dgm:spPr/>
      <dgm:t>
        <a:bodyPr/>
        <a:lstStyle/>
        <a:p>
          <a:endParaRPr lang="ru-RU"/>
        </a:p>
      </dgm:t>
    </dgm:pt>
    <dgm:pt modelId="{5E2AAC12-E214-4BC3-946B-DF569DF46EAB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 </a:t>
          </a:r>
        </a:p>
        <a:p>
          <a:r>
            <a: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16 742,8</a:t>
          </a:r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млн. руб</a:t>
          </a:r>
          <a:r>
            <a: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200" dirty="0"/>
        </a:p>
      </dgm:t>
    </dgm:pt>
    <dgm:pt modelId="{63C54936-26FB-49E3-85CF-61581FFF3658}" type="parTrans" cxnId="{7FA805B5-B7EC-4E76-8BCC-B64DC5D7B9B2}">
      <dgm:prSet/>
      <dgm:spPr/>
      <dgm:t>
        <a:bodyPr/>
        <a:lstStyle/>
        <a:p>
          <a:endParaRPr lang="ru-RU"/>
        </a:p>
      </dgm:t>
    </dgm:pt>
    <dgm:pt modelId="{185B0632-D41C-4906-968C-3CBC6AA598A7}" type="sibTrans" cxnId="{7FA805B5-B7EC-4E76-8BCC-B64DC5D7B9B2}">
      <dgm:prSet/>
      <dgm:spPr/>
      <dgm:t>
        <a:bodyPr/>
        <a:lstStyle/>
        <a:p>
          <a:endParaRPr lang="ru-RU"/>
        </a:p>
      </dgm:t>
    </dgm:pt>
    <dgm:pt modelId="{A8DDA1A6-59DA-41A1-8C27-D324DFBA2C35}" type="pres">
      <dgm:prSet presAssocID="{10036A6A-C934-42F5-84B9-4A42E25FC083}" presName="CompostProcess" presStyleCnt="0">
        <dgm:presLayoutVars>
          <dgm:dir/>
          <dgm:resizeHandles val="exact"/>
        </dgm:presLayoutVars>
      </dgm:prSet>
      <dgm:spPr/>
    </dgm:pt>
    <dgm:pt modelId="{16619DC3-CF0B-4BBB-9AD8-11F7C4350F74}" type="pres">
      <dgm:prSet presAssocID="{10036A6A-C934-42F5-84B9-4A42E25FC083}" presName="arrow" presStyleLbl="bgShp" presStyleIdx="0" presStyleCnt="1" custScaleX="59506" custLinFactNeighborX="-6198" custLinFactNeighborY="-318"/>
      <dgm:spPr/>
    </dgm:pt>
    <dgm:pt modelId="{2DF360A0-E314-4595-9F83-24ABC496D8D3}" type="pres">
      <dgm:prSet presAssocID="{10036A6A-C934-42F5-84B9-4A42E25FC083}" presName="linearProcess" presStyleCnt="0"/>
      <dgm:spPr/>
    </dgm:pt>
    <dgm:pt modelId="{C7492670-FC81-4687-8602-4B97C62F9213}" type="pres">
      <dgm:prSet presAssocID="{EAFCBB4B-EBCF-4EAB-A0BC-309AF9C2C55C}" presName="textNode" presStyleLbl="node1" presStyleIdx="0" presStyleCnt="2" custLinFactX="-33834" custLinFactNeighborX="-100000" custLinFactNeighborY="-7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A22C46-A0A5-4B13-B8C5-D660B15F264A}" type="pres">
      <dgm:prSet presAssocID="{0F105C9F-9183-4E47-99B0-169680ADC8CB}" presName="sibTrans" presStyleCnt="0"/>
      <dgm:spPr/>
    </dgm:pt>
    <dgm:pt modelId="{F0FEA6C3-A11D-4E8F-9B69-42C6CB038B94}" type="pres">
      <dgm:prSet presAssocID="{5E2AAC12-E214-4BC3-946B-DF569DF46EAB}" presName="textNode" presStyleLbl="node1" presStyleIdx="1" presStyleCnt="2" custLinFactX="43649" custLinFactNeighborX="100000" custLinFactNeighborY="-7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E097F4-AF8C-4A11-B3BA-DE89E8066588}" type="presOf" srcId="{5E2AAC12-E214-4BC3-946B-DF569DF46EAB}" destId="{F0FEA6C3-A11D-4E8F-9B69-42C6CB038B94}" srcOrd="0" destOrd="0" presId="urn:microsoft.com/office/officeart/2005/8/layout/hProcess9"/>
    <dgm:cxn modelId="{D4ABB989-8E16-4200-B447-2343A443CC23}" type="presOf" srcId="{EAFCBB4B-EBCF-4EAB-A0BC-309AF9C2C55C}" destId="{C7492670-FC81-4687-8602-4B97C62F9213}" srcOrd="0" destOrd="0" presId="urn:microsoft.com/office/officeart/2005/8/layout/hProcess9"/>
    <dgm:cxn modelId="{E8FA1C8D-8755-4369-88CD-61C955526E3E}" type="presOf" srcId="{10036A6A-C934-42F5-84B9-4A42E25FC083}" destId="{A8DDA1A6-59DA-41A1-8C27-D324DFBA2C35}" srcOrd="0" destOrd="0" presId="urn:microsoft.com/office/officeart/2005/8/layout/hProcess9"/>
    <dgm:cxn modelId="{622AEFD3-DA73-4FAF-8B33-CA4F612C146D}" srcId="{10036A6A-C934-42F5-84B9-4A42E25FC083}" destId="{EAFCBB4B-EBCF-4EAB-A0BC-309AF9C2C55C}" srcOrd="0" destOrd="0" parTransId="{EAC4E8E1-A05B-4EB0-A1EF-B81EA1091D6F}" sibTransId="{0F105C9F-9183-4E47-99B0-169680ADC8CB}"/>
    <dgm:cxn modelId="{7FA805B5-B7EC-4E76-8BCC-B64DC5D7B9B2}" srcId="{10036A6A-C934-42F5-84B9-4A42E25FC083}" destId="{5E2AAC12-E214-4BC3-946B-DF569DF46EAB}" srcOrd="1" destOrd="0" parTransId="{63C54936-26FB-49E3-85CF-61581FFF3658}" sibTransId="{185B0632-D41C-4906-968C-3CBC6AA598A7}"/>
    <dgm:cxn modelId="{A4231398-8C39-434B-8849-A99F0F838C98}" type="presParOf" srcId="{A8DDA1A6-59DA-41A1-8C27-D324DFBA2C35}" destId="{16619DC3-CF0B-4BBB-9AD8-11F7C4350F74}" srcOrd="0" destOrd="0" presId="urn:microsoft.com/office/officeart/2005/8/layout/hProcess9"/>
    <dgm:cxn modelId="{A739B5DE-9B73-4E48-9E23-5AE9C6BE9185}" type="presParOf" srcId="{A8DDA1A6-59DA-41A1-8C27-D324DFBA2C35}" destId="{2DF360A0-E314-4595-9F83-24ABC496D8D3}" srcOrd="1" destOrd="0" presId="urn:microsoft.com/office/officeart/2005/8/layout/hProcess9"/>
    <dgm:cxn modelId="{2FB4F195-A2AE-44FE-8A20-728E76B4B20C}" type="presParOf" srcId="{2DF360A0-E314-4595-9F83-24ABC496D8D3}" destId="{C7492670-FC81-4687-8602-4B97C62F9213}" srcOrd="0" destOrd="0" presId="urn:microsoft.com/office/officeart/2005/8/layout/hProcess9"/>
    <dgm:cxn modelId="{D9231BC1-3621-49F7-A14B-5040661486BB}" type="presParOf" srcId="{2DF360A0-E314-4595-9F83-24ABC496D8D3}" destId="{D5A22C46-A0A5-4B13-B8C5-D660B15F264A}" srcOrd="1" destOrd="0" presId="urn:microsoft.com/office/officeart/2005/8/layout/hProcess9"/>
    <dgm:cxn modelId="{C602A16E-5B34-4A6B-BA67-3D8DC3910D0F}" type="presParOf" srcId="{2DF360A0-E314-4595-9F83-24ABC496D8D3}" destId="{F0FEA6C3-A11D-4E8F-9B69-42C6CB038B94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036A6A-C934-42F5-84B9-4A42E25FC08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EAFCBB4B-EBCF-4EAB-A0BC-309AF9C2C55C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Факт </a:t>
          </a:r>
        </a:p>
        <a:p>
          <a:r>
            <a: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14 392,6 </a:t>
          </a:r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млн. руб.</a:t>
          </a:r>
          <a:endParaRPr lang="ru-RU" sz="1600" dirty="0" smtClean="0"/>
        </a:p>
      </dgm:t>
    </dgm:pt>
    <dgm:pt modelId="{EAC4E8E1-A05B-4EB0-A1EF-B81EA1091D6F}" type="parTrans" cxnId="{622AEFD3-DA73-4FAF-8B33-CA4F612C146D}">
      <dgm:prSet/>
      <dgm:spPr/>
      <dgm:t>
        <a:bodyPr/>
        <a:lstStyle/>
        <a:p>
          <a:endParaRPr lang="ru-RU"/>
        </a:p>
      </dgm:t>
    </dgm:pt>
    <dgm:pt modelId="{0F105C9F-9183-4E47-99B0-169680ADC8CB}" type="sibTrans" cxnId="{622AEFD3-DA73-4FAF-8B33-CA4F612C146D}">
      <dgm:prSet/>
      <dgm:spPr/>
      <dgm:t>
        <a:bodyPr/>
        <a:lstStyle/>
        <a:p>
          <a:endParaRPr lang="ru-RU"/>
        </a:p>
      </dgm:t>
    </dgm:pt>
    <dgm:pt modelId="{5E2AAC12-E214-4BC3-946B-DF569DF46EAB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  </a:t>
          </a:r>
        </a:p>
        <a:p>
          <a:r>
            <a: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14 945,0 </a:t>
          </a:r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млн. </a:t>
          </a:r>
          <a:r>
            <a:rPr lang="ru-RU" sz="16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руб</a:t>
          </a:r>
          <a:endParaRPr lang="ru-RU" sz="1600" dirty="0"/>
        </a:p>
      </dgm:t>
    </dgm:pt>
    <dgm:pt modelId="{63C54936-26FB-49E3-85CF-61581FFF3658}" type="parTrans" cxnId="{7FA805B5-B7EC-4E76-8BCC-B64DC5D7B9B2}">
      <dgm:prSet/>
      <dgm:spPr/>
      <dgm:t>
        <a:bodyPr/>
        <a:lstStyle/>
        <a:p>
          <a:endParaRPr lang="ru-RU"/>
        </a:p>
      </dgm:t>
    </dgm:pt>
    <dgm:pt modelId="{185B0632-D41C-4906-968C-3CBC6AA598A7}" type="sibTrans" cxnId="{7FA805B5-B7EC-4E76-8BCC-B64DC5D7B9B2}">
      <dgm:prSet/>
      <dgm:spPr/>
      <dgm:t>
        <a:bodyPr/>
        <a:lstStyle/>
        <a:p>
          <a:endParaRPr lang="ru-RU"/>
        </a:p>
      </dgm:t>
    </dgm:pt>
    <dgm:pt modelId="{A8DDA1A6-59DA-41A1-8C27-D324DFBA2C35}" type="pres">
      <dgm:prSet presAssocID="{10036A6A-C934-42F5-84B9-4A42E25FC083}" presName="CompostProcess" presStyleCnt="0">
        <dgm:presLayoutVars>
          <dgm:dir/>
          <dgm:resizeHandles val="exact"/>
        </dgm:presLayoutVars>
      </dgm:prSet>
      <dgm:spPr/>
    </dgm:pt>
    <dgm:pt modelId="{16619DC3-CF0B-4BBB-9AD8-11F7C4350F74}" type="pres">
      <dgm:prSet presAssocID="{10036A6A-C934-42F5-84B9-4A42E25FC083}" presName="arrow" presStyleLbl="bgShp" presStyleIdx="0" presStyleCnt="1" custScaleX="59506" custLinFactNeighborX="-6198" custLinFactNeighborY="-318"/>
      <dgm:spPr/>
    </dgm:pt>
    <dgm:pt modelId="{2DF360A0-E314-4595-9F83-24ABC496D8D3}" type="pres">
      <dgm:prSet presAssocID="{10036A6A-C934-42F5-84B9-4A42E25FC083}" presName="linearProcess" presStyleCnt="0"/>
      <dgm:spPr/>
    </dgm:pt>
    <dgm:pt modelId="{C7492670-FC81-4687-8602-4B97C62F9213}" type="pres">
      <dgm:prSet presAssocID="{EAFCBB4B-EBCF-4EAB-A0BC-309AF9C2C55C}" presName="textNode" presStyleLbl="node1" presStyleIdx="0" presStyleCnt="2" custLinFactX="-33834" custLinFactNeighborX="-100000" custLinFactNeighborY="-7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A22C46-A0A5-4B13-B8C5-D660B15F264A}" type="pres">
      <dgm:prSet presAssocID="{0F105C9F-9183-4E47-99B0-169680ADC8CB}" presName="sibTrans" presStyleCnt="0"/>
      <dgm:spPr/>
    </dgm:pt>
    <dgm:pt modelId="{F0FEA6C3-A11D-4E8F-9B69-42C6CB038B94}" type="pres">
      <dgm:prSet presAssocID="{5E2AAC12-E214-4BC3-946B-DF569DF46EAB}" presName="textNode" presStyleLbl="node1" presStyleIdx="1" presStyleCnt="2" custLinFactX="43649" custLinFactNeighborX="100000" custLinFactNeighborY="-7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4ABB989-8E16-4200-B447-2343A443CC23}" type="presOf" srcId="{EAFCBB4B-EBCF-4EAB-A0BC-309AF9C2C55C}" destId="{C7492670-FC81-4687-8602-4B97C62F9213}" srcOrd="0" destOrd="0" presId="urn:microsoft.com/office/officeart/2005/8/layout/hProcess9"/>
    <dgm:cxn modelId="{A3E097F4-AF8C-4A11-B3BA-DE89E8066588}" type="presOf" srcId="{5E2AAC12-E214-4BC3-946B-DF569DF46EAB}" destId="{F0FEA6C3-A11D-4E8F-9B69-42C6CB038B94}" srcOrd="0" destOrd="0" presId="urn:microsoft.com/office/officeart/2005/8/layout/hProcess9"/>
    <dgm:cxn modelId="{E8FA1C8D-8755-4369-88CD-61C955526E3E}" type="presOf" srcId="{10036A6A-C934-42F5-84B9-4A42E25FC083}" destId="{A8DDA1A6-59DA-41A1-8C27-D324DFBA2C35}" srcOrd="0" destOrd="0" presId="urn:microsoft.com/office/officeart/2005/8/layout/hProcess9"/>
    <dgm:cxn modelId="{622AEFD3-DA73-4FAF-8B33-CA4F612C146D}" srcId="{10036A6A-C934-42F5-84B9-4A42E25FC083}" destId="{EAFCBB4B-EBCF-4EAB-A0BC-309AF9C2C55C}" srcOrd="0" destOrd="0" parTransId="{EAC4E8E1-A05B-4EB0-A1EF-B81EA1091D6F}" sibTransId="{0F105C9F-9183-4E47-99B0-169680ADC8CB}"/>
    <dgm:cxn modelId="{7FA805B5-B7EC-4E76-8BCC-B64DC5D7B9B2}" srcId="{10036A6A-C934-42F5-84B9-4A42E25FC083}" destId="{5E2AAC12-E214-4BC3-946B-DF569DF46EAB}" srcOrd="1" destOrd="0" parTransId="{63C54936-26FB-49E3-85CF-61581FFF3658}" sibTransId="{185B0632-D41C-4906-968C-3CBC6AA598A7}"/>
    <dgm:cxn modelId="{A4231398-8C39-434B-8849-A99F0F838C98}" type="presParOf" srcId="{A8DDA1A6-59DA-41A1-8C27-D324DFBA2C35}" destId="{16619DC3-CF0B-4BBB-9AD8-11F7C4350F74}" srcOrd="0" destOrd="0" presId="urn:microsoft.com/office/officeart/2005/8/layout/hProcess9"/>
    <dgm:cxn modelId="{A739B5DE-9B73-4E48-9E23-5AE9C6BE9185}" type="presParOf" srcId="{A8DDA1A6-59DA-41A1-8C27-D324DFBA2C35}" destId="{2DF360A0-E314-4595-9F83-24ABC496D8D3}" srcOrd="1" destOrd="0" presId="urn:microsoft.com/office/officeart/2005/8/layout/hProcess9"/>
    <dgm:cxn modelId="{2FB4F195-A2AE-44FE-8A20-728E76B4B20C}" type="presParOf" srcId="{2DF360A0-E314-4595-9F83-24ABC496D8D3}" destId="{C7492670-FC81-4687-8602-4B97C62F9213}" srcOrd="0" destOrd="0" presId="urn:microsoft.com/office/officeart/2005/8/layout/hProcess9"/>
    <dgm:cxn modelId="{D9231BC1-3621-49F7-A14B-5040661486BB}" type="presParOf" srcId="{2DF360A0-E314-4595-9F83-24ABC496D8D3}" destId="{D5A22C46-A0A5-4B13-B8C5-D660B15F264A}" srcOrd="1" destOrd="0" presId="urn:microsoft.com/office/officeart/2005/8/layout/hProcess9"/>
    <dgm:cxn modelId="{C602A16E-5B34-4A6B-BA67-3D8DC3910D0F}" type="presParOf" srcId="{2DF360A0-E314-4595-9F83-24ABC496D8D3}" destId="{F0FEA6C3-A11D-4E8F-9B69-42C6CB038B94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8AD740-6771-4890-8A47-726352FAA17B}" type="doc">
      <dgm:prSet loTypeId="urn:microsoft.com/office/officeart/2005/8/layout/hList1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F8FE3E4A-3B41-4A67-9095-45D77A4157DB}">
      <dgm:prSet phldrT="[Текст]" custT="1"/>
      <dgm:spPr/>
      <dgm:t>
        <a:bodyPr/>
        <a:lstStyle/>
        <a:p>
          <a:endParaRPr lang="ru-RU" sz="1200" b="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4AB729-871C-4188-8F43-6C3023C7975F}" type="sibTrans" cxnId="{FE5F73FB-21A5-4A56-AD88-7961CCF4D006}">
      <dgm:prSet/>
      <dgm:spPr/>
      <dgm:t>
        <a:bodyPr/>
        <a:lstStyle/>
        <a:p>
          <a:endParaRPr lang="ru-RU" sz="1200"/>
        </a:p>
      </dgm:t>
    </dgm:pt>
    <dgm:pt modelId="{7D8A0A8A-2DC8-4DAE-90F8-592B1B2FD337}" type="parTrans" cxnId="{FE5F73FB-21A5-4A56-AD88-7961CCF4D006}">
      <dgm:prSet/>
      <dgm:spPr/>
      <dgm:t>
        <a:bodyPr/>
        <a:lstStyle/>
        <a:p>
          <a:endParaRPr lang="ru-RU" sz="1200"/>
        </a:p>
      </dgm:t>
    </dgm:pt>
    <dgm:pt modelId="{3C060976-25E2-40F6-B04F-1211A17B702D}">
      <dgm:prSet phldrT="[Текст]" custT="1"/>
      <dgm:spPr/>
      <dgm:t>
        <a:bodyPr anchor="t"/>
        <a:lstStyle/>
        <a:p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Первичная медико-санитарная помощь, оказанная в амбулаторных условиях</a:t>
          </a:r>
          <a:endParaRPr lang="ru-RU" sz="16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4A4836-A4C9-4F7F-89AD-804843365DC2}" type="sibTrans" cxnId="{A0466D21-B26C-4513-B9D0-13FE505C953F}">
      <dgm:prSet/>
      <dgm:spPr/>
      <dgm:t>
        <a:bodyPr/>
        <a:lstStyle/>
        <a:p>
          <a:endParaRPr lang="ru-RU" sz="1200"/>
        </a:p>
      </dgm:t>
    </dgm:pt>
    <dgm:pt modelId="{60CB0332-719C-4A06-BA7A-291B3D67AB2F}" type="parTrans" cxnId="{A0466D21-B26C-4513-B9D0-13FE505C953F}">
      <dgm:prSet/>
      <dgm:spPr/>
      <dgm:t>
        <a:bodyPr/>
        <a:lstStyle/>
        <a:p>
          <a:endParaRPr lang="ru-RU" sz="1200"/>
        </a:p>
      </dgm:t>
    </dgm:pt>
    <dgm:pt modelId="{659B0703-13C1-4D12-B4B2-AE0284FB6AC6}" type="pres">
      <dgm:prSet presAssocID="{938AD740-6771-4890-8A47-726352FAA17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AD4755-B9B2-4B7C-92AE-86EC084E4377}" type="pres">
      <dgm:prSet presAssocID="{3C060976-25E2-40F6-B04F-1211A17B702D}" presName="composite" presStyleCnt="0"/>
      <dgm:spPr/>
    </dgm:pt>
    <dgm:pt modelId="{497A7CB8-4A32-495D-9C5A-E5A5A8AD9A30}" type="pres">
      <dgm:prSet presAssocID="{3C060976-25E2-40F6-B04F-1211A17B702D}" presName="parTx" presStyleLbl="alignNode1" presStyleIdx="0" presStyleCnt="1" custScaleY="100000" custLinFactNeighborX="76" custLinFactNeighborY="-195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A40FC8-2B68-4D61-B7E5-D17585240DF8}" type="pres">
      <dgm:prSet presAssocID="{3C060976-25E2-40F6-B04F-1211A17B702D}" presName="desTx" presStyleLbl="alignAccFollowNode1" presStyleIdx="0" presStyleCnt="1" custScaleY="1277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5F73FB-21A5-4A56-AD88-7961CCF4D006}" srcId="{3C060976-25E2-40F6-B04F-1211A17B702D}" destId="{F8FE3E4A-3B41-4A67-9095-45D77A4157DB}" srcOrd="0" destOrd="0" parTransId="{7D8A0A8A-2DC8-4DAE-90F8-592B1B2FD337}" sibTransId="{774AB729-871C-4188-8F43-6C3023C7975F}"/>
    <dgm:cxn modelId="{F7B3E54B-62C4-40A5-996D-CDD40C2B1B28}" type="presOf" srcId="{3C060976-25E2-40F6-B04F-1211A17B702D}" destId="{497A7CB8-4A32-495D-9C5A-E5A5A8AD9A30}" srcOrd="0" destOrd="0" presId="urn:microsoft.com/office/officeart/2005/8/layout/hList1"/>
    <dgm:cxn modelId="{59FDB69B-30AE-467D-ABFD-233311D0F1DF}" type="presOf" srcId="{F8FE3E4A-3B41-4A67-9095-45D77A4157DB}" destId="{1DA40FC8-2B68-4D61-B7E5-D17585240DF8}" srcOrd="0" destOrd="0" presId="urn:microsoft.com/office/officeart/2005/8/layout/hList1"/>
    <dgm:cxn modelId="{75BB9FE6-E42B-4C60-BC6E-3BCE67AE707F}" type="presOf" srcId="{938AD740-6771-4890-8A47-726352FAA17B}" destId="{659B0703-13C1-4D12-B4B2-AE0284FB6AC6}" srcOrd="0" destOrd="0" presId="urn:microsoft.com/office/officeart/2005/8/layout/hList1"/>
    <dgm:cxn modelId="{A0466D21-B26C-4513-B9D0-13FE505C953F}" srcId="{938AD740-6771-4890-8A47-726352FAA17B}" destId="{3C060976-25E2-40F6-B04F-1211A17B702D}" srcOrd="0" destOrd="0" parTransId="{60CB0332-719C-4A06-BA7A-291B3D67AB2F}" sibTransId="{D44A4836-A4C9-4F7F-89AD-804843365DC2}"/>
    <dgm:cxn modelId="{F8C5F2CE-756A-4358-B567-684F31B29463}" type="presParOf" srcId="{659B0703-13C1-4D12-B4B2-AE0284FB6AC6}" destId="{8BAD4755-B9B2-4B7C-92AE-86EC084E4377}" srcOrd="0" destOrd="0" presId="urn:microsoft.com/office/officeart/2005/8/layout/hList1"/>
    <dgm:cxn modelId="{61F3F00C-FAEE-4233-BA47-0D7AEACB98BE}" type="presParOf" srcId="{8BAD4755-B9B2-4B7C-92AE-86EC084E4377}" destId="{497A7CB8-4A32-495D-9C5A-E5A5A8AD9A30}" srcOrd="0" destOrd="0" presId="urn:microsoft.com/office/officeart/2005/8/layout/hList1"/>
    <dgm:cxn modelId="{88EBCD37-4F39-4D49-99F2-BD4EEF9FE5A0}" type="presParOf" srcId="{8BAD4755-B9B2-4B7C-92AE-86EC084E4377}" destId="{1DA40FC8-2B68-4D61-B7E5-D17585240DF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8AD740-6771-4890-8A47-726352FAA17B}" type="doc">
      <dgm:prSet loTypeId="urn:microsoft.com/office/officeart/2005/8/layout/hList1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3C060976-25E2-40F6-B04F-1211A17B702D}">
      <dgm:prSet phldrT="[Текст]" custT="1"/>
      <dgm:spPr/>
      <dgm:t>
        <a:bodyPr anchor="t"/>
        <a:lstStyle/>
        <a:p>
          <a:r>
            <a: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Первичная медико-санитарная помощь, оказанная в амбулаторных условиях</a:t>
          </a:r>
          <a:endParaRPr lang="ru-RU" sz="18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4A4836-A4C9-4F7F-89AD-804843365DC2}" type="sibTrans" cxnId="{A0466D21-B26C-4513-B9D0-13FE505C953F}">
      <dgm:prSet/>
      <dgm:spPr/>
      <dgm:t>
        <a:bodyPr/>
        <a:lstStyle/>
        <a:p>
          <a:endParaRPr lang="ru-RU" sz="1200"/>
        </a:p>
      </dgm:t>
    </dgm:pt>
    <dgm:pt modelId="{60CB0332-719C-4A06-BA7A-291B3D67AB2F}" type="parTrans" cxnId="{A0466D21-B26C-4513-B9D0-13FE505C953F}">
      <dgm:prSet/>
      <dgm:spPr/>
      <dgm:t>
        <a:bodyPr/>
        <a:lstStyle/>
        <a:p>
          <a:endParaRPr lang="ru-RU" sz="1200"/>
        </a:p>
      </dgm:t>
    </dgm:pt>
    <dgm:pt modelId="{659B0703-13C1-4D12-B4B2-AE0284FB6AC6}" type="pres">
      <dgm:prSet presAssocID="{938AD740-6771-4890-8A47-726352FAA17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AD4755-B9B2-4B7C-92AE-86EC084E4377}" type="pres">
      <dgm:prSet presAssocID="{3C060976-25E2-40F6-B04F-1211A17B702D}" presName="composite" presStyleCnt="0"/>
      <dgm:spPr/>
    </dgm:pt>
    <dgm:pt modelId="{497A7CB8-4A32-495D-9C5A-E5A5A8AD9A30}" type="pres">
      <dgm:prSet presAssocID="{3C060976-25E2-40F6-B04F-1211A17B702D}" presName="parTx" presStyleLbl="alignNode1" presStyleIdx="0" presStyleCnt="1" custScaleY="100000" custLinFactNeighborX="76" custLinFactNeighborY="-195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A40FC8-2B68-4D61-B7E5-D17585240DF8}" type="pres">
      <dgm:prSet presAssocID="{3C060976-25E2-40F6-B04F-1211A17B702D}" presName="desTx" presStyleLbl="alignAccFollowNode1" presStyleIdx="0" presStyleCnt="1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B3E54B-62C4-40A5-996D-CDD40C2B1B28}" type="presOf" srcId="{3C060976-25E2-40F6-B04F-1211A17B702D}" destId="{497A7CB8-4A32-495D-9C5A-E5A5A8AD9A30}" srcOrd="0" destOrd="0" presId="urn:microsoft.com/office/officeart/2005/8/layout/hList1"/>
    <dgm:cxn modelId="{A0466D21-B26C-4513-B9D0-13FE505C953F}" srcId="{938AD740-6771-4890-8A47-726352FAA17B}" destId="{3C060976-25E2-40F6-B04F-1211A17B702D}" srcOrd="0" destOrd="0" parTransId="{60CB0332-719C-4A06-BA7A-291B3D67AB2F}" sibTransId="{D44A4836-A4C9-4F7F-89AD-804843365DC2}"/>
    <dgm:cxn modelId="{75BB9FE6-E42B-4C60-BC6E-3BCE67AE707F}" type="presOf" srcId="{938AD740-6771-4890-8A47-726352FAA17B}" destId="{659B0703-13C1-4D12-B4B2-AE0284FB6AC6}" srcOrd="0" destOrd="0" presId="urn:microsoft.com/office/officeart/2005/8/layout/hList1"/>
    <dgm:cxn modelId="{F8C5F2CE-756A-4358-B567-684F31B29463}" type="presParOf" srcId="{659B0703-13C1-4D12-B4B2-AE0284FB6AC6}" destId="{8BAD4755-B9B2-4B7C-92AE-86EC084E4377}" srcOrd="0" destOrd="0" presId="urn:microsoft.com/office/officeart/2005/8/layout/hList1"/>
    <dgm:cxn modelId="{61F3F00C-FAEE-4233-BA47-0D7AEACB98BE}" type="presParOf" srcId="{8BAD4755-B9B2-4B7C-92AE-86EC084E4377}" destId="{497A7CB8-4A32-495D-9C5A-E5A5A8AD9A30}" srcOrd="0" destOrd="0" presId="urn:microsoft.com/office/officeart/2005/8/layout/hList1"/>
    <dgm:cxn modelId="{88EBCD37-4F39-4D49-99F2-BD4EEF9FE5A0}" type="presParOf" srcId="{8BAD4755-B9B2-4B7C-92AE-86EC084E4377}" destId="{1DA40FC8-2B68-4D61-B7E5-D17585240DF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641F60B-A8EE-410C-859D-3698E4A6A560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D56882-9F5B-4DEF-80DB-E693C2EB0F93}">
      <dgm:prSet phldrT="[Текст]" custT="1"/>
      <dgm:spPr>
        <a:solidFill>
          <a:schemeClr val="accent4"/>
        </a:solidFill>
      </dgm:spPr>
      <dgm:t>
        <a:bodyPr/>
        <a:lstStyle/>
        <a:p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Контроль за выполнением выделенных объёмов в разрезе видов и форм оказания МП</a:t>
          </a:r>
        </a:p>
      </dgm:t>
    </dgm:pt>
    <dgm:pt modelId="{8F2DD039-D389-433F-A5CB-D03ADF126E5B}" type="parTrans" cxnId="{CC8274A7-A77D-4A71-BF39-862D5D78A171}">
      <dgm:prSet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5767D0-EC86-4FA7-82F6-F0B973426786}" type="sibTrans" cxnId="{CC8274A7-A77D-4A71-BF39-862D5D78A171}">
      <dgm:prSet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7A8370-9A25-40BF-9740-888D8440CB8D}">
      <dgm:prSet phldrT="[Текст]" custT="1"/>
      <dgm:spPr>
        <a:solidFill>
          <a:schemeClr val="accent4"/>
        </a:solidFill>
      </dgm:spPr>
      <dgm:t>
        <a:bodyPr/>
        <a:lstStyle/>
        <a:p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Проведение диспансерного наблюдения в полном объеме</a:t>
          </a:r>
          <a:endParaRPr lang="ru-RU" sz="16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B2C79C-D9D0-4AC2-97F4-1DFD71082458}" type="parTrans" cxnId="{F0DFF415-8EAF-4B9E-B2EB-D6CC54E9CE12}">
      <dgm:prSet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4DD1D7-B9F5-43C7-AFA5-6407A324C6AF}" type="sibTrans" cxnId="{F0DFF415-8EAF-4B9E-B2EB-D6CC54E9CE12}">
      <dgm:prSet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77BDDA-5A76-4A12-BDB7-95E92D27D293}">
      <dgm:prSet phldrT="[Текст]" custT="1"/>
      <dgm:spPr>
        <a:solidFill>
          <a:schemeClr val="accent4"/>
        </a:solidFill>
      </dgm:spPr>
      <dgm:t>
        <a:bodyPr/>
        <a:lstStyle/>
        <a:p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Проработка требований к выставлению </a:t>
          </a:r>
        </a:p>
        <a:p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законченных случаев дистанционного наблюдения</a:t>
          </a:r>
          <a:endParaRPr lang="ru-RU" sz="16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AB052B-3D9F-4818-82C1-94909C01C870}" type="parTrans" cxnId="{087A0787-14DC-43B5-8C12-FF1A56CC63A4}">
      <dgm:prSet/>
      <dgm:spPr/>
      <dgm:t>
        <a:bodyPr/>
        <a:lstStyle/>
        <a:p>
          <a:endParaRPr lang="ru-RU"/>
        </a:p>
      </dgm:t>
    </dgm:pt>
    <dgm:pt modelId="{60476BC6-C05F-4057-BCA6-9AB65DF505FB}" type="sibTrans" cxnId="{087A0787-14DC-43B5-8C12-FF1A56CC63A4}">
      <dgm:prSet/>
      <dgm:spPr/>
      <dgm:t>
        <a:bodyPr/>
        <a:lstStyle/>
        <a:p>
          <a:endParaRPr lang="ru-RU"/>
        </a:p>
      </dgm:t>
    </dgm:pt>
    <dgm:pt modelId="{E9FC96AE-4711-41DB-9BDC-59396F5C7EC3}" type="pres">
      <dgm:prSet presAssocID="{7641F60B-A8EE-410C-859D-3698E4A6A560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D7D7590-4A0F-43F2-9597-3E020E2550B9}" type="pres">
      <dgm:prSet presAssocID="{F7D56882-9F5B-4DEF-80DB-E693C2EB0F93}" presName="composite" presStyleCnt="0"/>
      <dgm:spPr/>
    </dgm:pt>
    <dgm:pt modelId="{EF8B36D8-51E7-4D6F-90BB-4FF58FF3A4B5}" type="pres">
      <dgm:prSet presAssocID="{F7D56882-9F5B-4DEF-80DB-E693C2EB0F93}" presName="imgShp" presStyleLbl="fgImgPlace1" presStyleIdx="0" presStyleCnt="3" custScaleX="105962" custScaleY="98940"/>
      <dgm:spPr/>
    </dgm:pt>
    <dgm:pt modelId="{ED99CF74-89D0-4399-BDBD-BD9018124020}" type="pres">
      <dgm:prSet presAssocID="{F7D56882-9F5B-4DEF-80DB-E693C2EB0F93}" presName="txShp" presStyleLbl="node1" presStyleIdx="0" presStyleCnt="3" custScaleX="108947" custScaleY="1106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DDB4F2-F570-447F-A49E-C51266F07F74}" type="pres">
      <dgm:prSet presAssocID="{805767D0-EC86-4FA7-82F6-F0B973426786}" presName="spacing" presStyleCnt="0"/>
      <dgm:spPr/>
    </dgm:pt>
    <dgm:pt modelId="{C355DF56-9B50-43F9-A56F-C62D2C09BD53}" type="pres">
      <dgm:prSet presAssocID="{9A7A8370-9A25-40BF-9740-888D8440CB8D}" presName="composite" presStyleCnt="0"/>
      <dgm:spPr/>
    </dgm:pt>
    <dgm:pt modelId="{A7C128E6-8AAE-4D13-8275-B813191D354F}" type="pres">
      <dgm:prSet presAssocID="{9A7A8370-9A25-40BF-9740-888D8440CB8D}" presName="imgShp" presStyleLbl="fgImgPlace1" presStyleIdx="1" presStyleCnt="3" custScaleX="109940"/>
      <dgm:spPr/>
    </dgm:pt>
    <dgm:pt modelId="{F24718E8-74CB-40A7-A037-CDBB45FFFD12}" type="pres">
      <dgm:prSet presAssocID="{9A7A8370-9A25-40BF-9740-888D8440CB8D}" presName="txShp" presStyleLbl="node1" presStyleIdx="1" presStyleCnt="3" custScaleX="108309" custScaleY="869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1745BD-EBB0-4D29-8C6F-D07B225DF21F}" type="pres">
      <dgm:prSet presAssocID="{4C4DD1D7-B9F5-43C7-AFA5-6407A324C6AF}" presName="spacing" presStyleCnt="0"/>
      <dgm:spPr/>
    </dgm:pt>
    <dgm:pt modelId="{948E509C-CE8B-46E5-B969-5C08CDDE404E}" type="pres">
      <dgm:prSet presAssocID="{5377BDDA-5A76-4A12-BDB7-95E92D27D293}" presName="composite" presStyleCnt="0"/>
      <dgm:spPr/>
    </dgm:pt>
    <dgm:pt modelId="{9776C50F-4A0C-4D50-81FD-6AD28F7AC014}" type="pres">
      <dgm:prSet presAssocID="{5377BDDA-5A76-4A12-BDB7-95E92D27D293}" presName="imgShp" presStyleLbl="fgImgPlace1" presStyleIdx="2" presStyleCnt="3" custScaleX="116661" custScaleY="104632"/>
      <dgm:spPr/>
    </dgm:pt>
    <dgm:pt modelId="{C0C3C0A3-88A5-40BD-B3C3-2E8CF5523A43}" type="pres">
      <dgm:prSet presAssocID="{5377BDDA-5A76-4A12-BDB7-95E92D27D293}" presName="txShp" presStyleLbl="node1" presStyleIdx="2" presStyleCnt="3" custScaleX="108578" custScaleY="1062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E9AC21-7335-49B3-8CE6-587FDD754F87}" type="presOf" srcId="{5377BDDA-5A76-4A12-BDB7-95E92D27D293}" destId="{C0C3C0A3-88A5-40BD-B3C3-2E8CF5523A43}" srcOrd="0" destOrd="0" presId="urn:microsoft.com/office/officeart/2005/8/layout/vList3"/>
    <dgm:cxn modelId="{087A0787-14DC-43B5-8C12-FF1A56CC63A4}" srcId="{7641F60B-A8EE-410C-859D-3698E4A6A560}" destId="{5377BDDA-5A76-4A12-BDB7-95E92D27D293}" srcOrd="2" destOrd="0" parTransId="{0DAB052B-3D9F-4818-82C1-94909C01C870}" sibTransId="{60476BC6-C05F-4057-BCA6-9AB65DF505FB}"/>
    <dgm:cxn modelId="{779BA7F1-36C8-4DF0-98BE-7AB1FC4AA37F}" type="presOf" srcId="{9A7A8370-9A25-40BF-9740-888D8440CB8D}" destId="{F24718E8-74CB-40A7-A037-CDBB45FFFD12}" srcOrd="0" destOrd="0" presId="urn:microsoft.com/office/officeart/2005/8/layout/vList3"/>
    <dgm:cxn modelId="{3E011372-9463-4E53-8032-86107A8F226E}" type="presOf" srcId="{F7D56882-9F5B-4DEF-80DB-E693C2EB0F93}" destId="{ED99CF74-89D0-4399-BDBD-BD9018124020}" srcOrd="0" destOrd="0" presId="urn:microsoft.com/office/officeart/2005/8/layout/vList3"/>
    <dgm:cxn modelId="{F0DFF415-8EAF-4B9E-B2EB-D6CC54E9CE12}" srcId="{7641F60B-A8EE-410C-859D-3698E4A6A560}" destId="{9A7A8370-9A25-40BF-9740-888D8440CB8D}" srcOrd="1" destOrd="0" parTransId="{6BB2C79C-D9D0-4AC2-97F4-1DFD71082458}" sibTransId="{4C4DD1D7-B9F5-43C7-AFA5-6407A324C6AF}"/>
    <dgm:cxn modelId="{CC8274A7-A77D-4A71-BF39-862D5D78A171}" srcId="{7641F60B-A8EE-410C-859D-3698E4A6A560}" destId="{F7D56882-9F5B-4DEF-80DB-E693C2EB0F93}" srcOrd="0" destOrd="0" parTransId="{8F2DD039-D389-433F-A5CB-D03ADF126E5B}" sibTransId="{805767D0-EC86-4FA7-82F6-F0B973426786}"/>
    <dgm:cxn modelId="{665F6328-1A06-411B-AEB8-A93B03A7C7FD}" type="presOf" srcId="{7641F60B-A8EE-410C-859D-3698E4A6A560}" destId="{E9FC96AE-4711-41DB-9BDC-59396F5C7EC3}" srcOrd="0" destOrd="0" presId="urn:microsoft.com/office/officeart/2005/8/layout/vList3"/>
    <dgm:cxn modelId="{5093BADD-678F-406B-AACE-E15B7791DCF9}" type="presParOf" srcId="{E9FC96AE-4711-41DB-9BDC-59396F5C7EC3}" destId="{6D7D7590-4A0F-43F2-9597-3E020E2550B9}" srcOrd="0" destOrd="0" presId="urn:microsoft.com/office/officeart/2005/8/layout/vList3"/>
    <dgm:cxn modelId="{1711AC52-C490-45EB-8559-C9BDF2AE6703}" type="presParOf" srcId="{6D7D7590-4A0F-43F2-9597-3E020E2550B9}" destId="{EF8B36D8-51E7-4D6F-90BB-4FF58FF3A4B5}" srcOrd="0" destOrd="0" presId="urn:microsoft.com/office/officeart/2005/8/layout/vList3"/>
    <dgm:cxn modelId="{07A2D1AB-E249-4696-BEAB-AAC166254CC5}" type="presParOf" srcId="{6D7D7590-4A0F-43F2-9597-3E020E2550B9}" destId="{ED99CF74-89D0-4399-BDBD-BD9018124020}" srcOrd="1" destOrd="0" presId="urn:microsoft.com/office/officeart/2005/8/layout/vList3"/>
    <dgm:cxn modelId="{BEFAFBCD-2DD1-4FFE-8710-42B2157293B6}" type="presParOf" srcId="{E9FC96AE-4711-41DB-9BDC-59396F5C7EC3}" destId="{0BDDB4F2-F570-447F-A49E-C51266F07F74}" srcOrd="1" destOrd="0" presId="urn:microsoft.com/office/officeart/2005/8/layout/vList3"/>
    <dgm:cxn modelId="{28A2A46D-BE5E-4F8C-BFD5-1B8578FEE211}" type="presParOf" srcId="{E9FC96AE-4711-41DB-9BDC-59396F5C7EC3}" destId="{C355DF56-9B50-43F9-A56F-C62D2C09BD53}" srcOrd="2" destOrd="0" presId="urn:microsoft.com/office/officeart/2005/8/layout/vList3"/>
    <dgm:cxn modelId="{9FE188F6-AF8C-4E29-A93B-162CD393F558}" type="presParOf" srcId="{C355DF56-9B50-43F9-A56F-C62D2C09BD53}" destId="{A7C128E6-8AAE-4D13-8275-B813191D354F}" srcOrd="0" destOrd="0" presId="urn:microsoft.com/office/officeart/2005/8/layout/vList3"/>
    <dgm:cxn modelId="{4B32C298-3156-4886-A58B-C3CB192E7356}" type="presParOf" srcId="{C355DF56-9B50-43F9-A56F-C62D2C09BD53}" destId="{F24718E8-74CB-40A7-A037-CDBB45FFFD12}" srcOrd="1" destOrd="0" presId="urn:microsoft.com/office/officeart/2005/8/layout/vList3"/>
    <dgm:cxn modelId="{98B3E56A-8745-44EB-A9E7-C4A8215C2253}" type="presParOf" srcId="{E9FC96AE-4711-41DB-9BDC-59396F5C7EC3}" destId="{FA1745BD-EBB0-4D29-8C6F-D07B225DF21F}" srcOrd="3" destOrd="0" presId="urn:microsoft.com/office/officeart/2005/8/layout/vList3"/>
    <dgm:cxn modelId="{6744D9F9-3ADA-47E6-BAC0-A2C1CB812D3D}" type="presParOf" srcId="{E9FC96AE-4711-41DB-9BDC-59396F5C7EC3}" destId="{948E509C-CE8B-46E5-B969-5C08CDDE404E}" srcOrd="4" destOrd="0" presId="urn:microsoft.com/office/officeart/2005/8/layout/vList3"/>
    <dgm:cxn modelId="{CD2A4E1C-DB54-4871-90D6-3F2CA227E0A9}" type="presParOf" srcId="{948E509C-CE8B-46E5-B969-5C08CDDE404E}" destId="{9776C50F-4A0C-4D50-81FD-6AD28F7AC014}" srcOrd="0" destOrd="0" presId="urn:microsoft.com/office/officeart/2005/8/layout/vList3"/>
    <dgm:cxn modelId="{1801AD52-48A3-4772-9A00-1694CA3AB8A6}" type="presParOf" srcId="{948E509C-CE8B-46E5-B969-5C08CDDE404E}" destId="{C0C3C0A3-88A5-40BD-B3C3-2E8CF5523A4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619DC3-CF0B-4BBB-9AD8-11F7C4350F74}">
      <dsp:nvSpPr>
        <dsp:cNvPr id="0" name=""/>
        <dsp:cNvSpPr/>
      </dsp:nvSpPr>
      <dsp:spPr>
        <a:xfrm>
          <a:off x="1215609" y="0"/>
          <a:ext cx="3162572" cy="196669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492670-FC81-4687-8602-4B97C62F9213}">
      <dsp:nvSpPr>
        <dsp:cNvPr id="0" name=""/>
        <dsp:cNvSpPr/>
      </dsp:nvSpPr>
      <dsp:spPr>
        <a:xfrm>
          <a:off x="146923" y="583761"/>
          <a:ext cx="1875780" cy="7866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Факт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15 790,0 </a:t>
          </a:r>
          <a:r>
            <a:rPr lang="ru-RU" sz="16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млн. </a:t>
          </a:r>
          <a:r>
            <a:rPr lang="ru-RU" sz="16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руб</a:t>
          </a:r>
          <a:r>
            <a:rPr lang="ru-RU" sz="1600" kern="1200" dirty="0" smtClean="0"/>
            <a:t>  </a:t>
          </a:r>
        </a:p>
      </dsp:txBody>
      <dsp:txXfrm>
        <a:off x="185325" y="622163"/>
        <a:ext cx="1798976" cy="709872"/>
      </dsp:txXfrm>
    </dsp:sp>
    <dsp:sp modelId="{F0FEA6C3-A11D-4E8F-9B69-42C6CB038B94}">
      <dsp:nvSpPr>
        <dsp:cNvPr id="0" name=""/>
        <dsp:cNvSpPr/>
      </dsp:nvSpPr>
      <dsp:spPr>
        <a:xfrm>
          <a:off x="4376822" y="583761"/>
          <a:ext cx="1875780" cy="7866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16 742,8</a:t>
          </a:r>
          <a:r>
            <a:rPr lang="ru-RU" sz="16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млн. руб</a:t>
          </a:r>
          <a:r>
            <a:rPr lang="ru-RU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200" kern="1200" dirty="0"/>
        </a:p>
      </dsp:txBody>
      <dsp:txXfrm>
        <a:off x="4415224" y="622163"/>
        <a:ext cx="1798976" cy="7098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619DC3-CF0B-4BBB-9AD8-11F7C4350F74}">
      <dsp:nvSpPr>
        <dsp:cNvPr id="0" name=""/>
        <dsp:cNvSpPr/>
      </dsp:nvSpPr>
      <dsp:spPr>
        <a:xfrm>
          <a:off x="1145859" y="0"/>
          <a:ext cx="2981108" cy="196294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492670-FC81-4687-8602-4B97C62F9213}">
      <dsp:nvSpPr>
        <dsp:cNvPr id="0" name=""/>
        <dsp:cNvSpPr/>
      </dsp:nvSpPr>
      <dsp:spPr>
        <a:xfrm>
          <a:off x="138493" y="582648"/>
          <a:ext cx="1768151" cy="7851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Факт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14 392,6 </a:t>
          </a:r>
          <a:r>
            <a:rPr lang="ru-RU" sz="16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млн. руб.</a:t>
          </a:r>
          <a:endParaRPr lang="ru-RU" sz="1600" kern="1200" dirty="0" smtClean="0"/>
        </a:p>
      </dsp:txBody>
      <dsp:txXfrm>
        <a:off x="176822" y="620977"/>
        <a:ext cx="1691493" cy="708518"/>
      </dsp:txXfrm>
    </dsp:sp>
    <dsp:sp modelId="{F0FEA6C3-A11D-4E8F-9B69-42C6CB038B94}">
      <dsp:nvSpPr>
        <dsp:cNvPr id="0" name=""/>
        <dsp:cNvSpPr/>
      </dsp:nvSpPr>
      <dsp:spPr>
        <a:xfrm>
          <a:off x="4125685" y="582648"/>
          <a:ext cx="1768151" cy="7851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 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14 945,0 </a:t>
          </a:r>
          <a:r>
            <a:rPr lang="ru-RU" sz="16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млн. </a:t>
          </a:r>
          <a:r>
            <a:rPr lang="ru-RU" sz="1600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руб</a:t>
          </a:r>
          <a:endParaRPr lang="ru-RU" sz="1600" kern="1200" dirty="0"/>
        </a:p>
      </dsp:txBody>
      <dsp:txXfrm>
        <a:off x="4164014" y="620977"/>
        <a:ext cx="1691493" cy="7085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7A7CB8-4A32-495D-9C5A-E5A5A8AD9A30}">
      <dsp:nvSpPr>
        <dsp:cNvPr id="0" name=""/>
        <dsp:cNvSpPr/>
      </dsp:nvSpPr>
      <dsp:spPr>
        <a:xfrm>
          <a:off x="0" y="0"/>
          <a:ext cx="6111951" cy="1872000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Первичная медико-санитарная помощь, оказанная в амбулаторных условиях</a:t>
          </a:r>
          <a:endParaRPr lang="ru-RU" sz="16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6111951" cy="1872000"/>
      </dsp:txXfrm>
    </dsp:sp>
    <dsp:sp modelId="{1DA40FC8-2B68-4D61-B7E5-D17585240DF8}">
      <dsp:nvSpPr>
        <dsp:cNvPr id="0" name=""/>
        <dsp:cNvSpPr/>
      </dsp:nvSpPr>
      <dsp:spPr>
        <a:xfrm>
          <a:off x="0" y="1643329"/>
          <a:ext cx="6111951" cy="3646721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b="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643329"/>
        <a:ext cx="6111951" cy="36467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7A7CB8-4A32-495D-9C5A-E5A5A8AD9A30}">
      <dsp:nvSpPr>
        <dsp:cNvPr id="0" name=""/>
        <dsp:cNvSpPr/>
      </dsp:nvSpPr>
      <dsp:spPr>
        <a:xfrm>
          <a:off x="0" y="0"/>
          <a:ext cx="6111951" cy="1526400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Первичная медико-санитарная помощь, оказанная в амбулаторных условиях</a:t>
          </a:r>
          <a:endParaRPr lang="ru-RU" sz="18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6111951" cy="1526400"/>
      </dsp:txXfrm>
    </dsp:sp>
    <dsp:sp modelId="{1DA40FC8-2B68-4D61-B7E5-D17585240DF8}">
      <dsp:nvSpPr>
        <dsp:cNvPr id="0" name=""/>
        <dsp:cNvSpPr/>
      </dsp:nvSpPr>
      <dsp:spPr>
        <a:xfrm>
          <a:off x="0" y="1544088"/>
          <a:ext cx="6111951" cy="232776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99CF74-89D0-4399-BDBD-BD9018124020}">
      <dsp:nvSpPr>
        <dsp:cNvPr id="0" name=""/>
        <dsp:cNvSpPr/>
      </dsp:nvSpPr>
      <dsp:spPr>
        <a:xfrm rot="10800000">
          <a:off x="1905961" y="1637"/>
          <a:ext cx="8833074" cy="1704195"/>
        </a:xfrm>
        <a:prstGeom prst="homePlate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8920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Контроль за выполнением выделенных объёмов в разрезе видов и форм оказания МП</a:t>
          </a:r>
        </a:p>
      </dsp:txBody>
      <dsp:txXfrm rot="10800000">
        <a:off x="2332010" y="1637"/>
        <a:ext cx="8407025" cy="1704195"/>
      </dsp:txXfrm>
    </dsp:sp>
    <dsp:sp modelId="{EF8B36D8-51E7-4D6F-90BB-4FF58FF3A4B5}">
      <dsp:nvSpPr>
        <dsp:cNvPr id="0" name=""/>
        <dsp:cNvSpPr/>
      </dsp:nvSpPr>
      <dsp:spPr>
        <a:xfrm>
          <a:off x="1452964" y="92096"/>
          <a:ext cx="1631387" cy="152327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4718E8-74CB-40A7-A037-CDBB45FFFD12}">
      <dsp:nvSpPr>
        <dsp:cNvPr id="0" name=""/>
        <dsp:cNvSpPr/>
      </dsp:nvSpPr>
      <dsp:spPr>
        <a:xfrm rot="10800000">
          <a:off x="1960067" y="2266042"/>
          <a:ext cx="8781347" cy="1338341"/>
        </a:xfrm>
        <a:prstGeom prst="homePlate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8920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Проведение диспансерного наблюдения в полном объеме</a:t>
          </a:r>
          <a:endParaRPr lang="ru-RU" sz="16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2294652" y="2266042"/>
        <a:ext cx="8446762" cy="1338341"/>
      </dsp:txXfrm>
    </dsp:sp>
    <dsp:sp modelId="{A7C128E6-8AAE-4D13-8275-B813191D354F}">
      <dsp:nvSpPr>
        <dsp:cNvPr id="0" name=""/>
        <dsp:cNvSpPr/>
      </dsp:nvSpPr>
      <dsp:spPr>
        <a:xfrm>
          <a:off x="1450584" y="2165414"/>
          <a:ext cx="1692633" cy="15395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C3C0A3-88A5-40BD-B3C3-2E8CF5523A43}">
      <dsp:nvSpPr>
        <dsp:cNvPr id="0" name=""/>
        <dsp:cNvSpPr/>
      </dsp:nvSpPr>
      <dsp:spPr>
        <a:xfrm rot="10800000">
          <a:off x="1969579" y="4164593"/>
          <a:ext cx="8803156" cy="1636052"/>
        </a:xfrm>
        <a:prstGeom prst="homePlate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8920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Проработка требований к выставлению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законченных случаев дистанционного наблюдения</a:t>
          </a:r>
          <a:endParaRPr lang="ru-RU" sz="16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2378592" y="4164593"/>
        <a:ext cx="8394143" cy="1636052"/>
      </dsp:txXfrm>
    </dsp:sp>
    <dsp:sp modelId="{9776C50F-4A0C-4D50-81FD-6AD28F7AC014}">
      <dsp:nvSpPr>
        <dsp:cNvPr id="0" name=""/>
        <dsp:cNvSpPr/>
      </dsp:nvSpPr>
      <dsp:spPr>
        <a:xfrm>
          <a:off x="1419263" y="4177163"/>
          <a:ext cx="1796109" cy="16109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0.07589</cdr:x>
      <cdr:y>0.25676</cdr:y>
    </cdr:from>
    <cdr:to>
      <cdr:x>1</cdr:x>
      <cdr:y>0.25745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901909" y="1388152"/>
          <a:ext cx="10982517" cy="373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C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0.07068</cdr:x>
      <cdr:y>0.36461</cdr:y>
    </cdr:from>
    <cdr:to>
      <cdr:x>0.87712</cdr:x>
      <cdr:y>1</cdr:y>
    </cdr:to>
    <cdr:sp macro="" textlink="">
      <cdr:nvSpPr>
        <cdr:cNvPr id="2" name="Скругленный прямоугольник 1"/>
        <cdr:cNvSpPr/>
      </cdr:nvSpPr>
      <cdr:spPr>
        <a:xfrm xmlns:a="http://schemas.openxmlformats.org/drawingml/2006/main">
          <a:off x="122884" y="485888"/>
          <a:ext cx="1402075" cy="846746"/>
        </a:xfrm>
        <a:prstGeom xmlns:a="http://schemas.openxmlformats.org/drawingml/2006/main" prst="roundRect">
          <a:avLst/>
        </a:prstGeom>
        <a:solidFill xmlns:a="http://schemas.openxmlformats.org/drawingml/2006/main">
          <a:srgbClr val="D9F1EA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Факт на 5 месяцев</a:t>
          </a:r>
          <a:endParaRPr lang="ru-RU" sz="1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r>
            <a:rPr lang="ru-RU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139 328 случаев</a:t>
          </a:r>
          <a:endParaRPr lang="ru-RU" sz="1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50475" cy="498773"/>
          </a:xfrm>
          <a:prstGeom prst="rect">
            <a:avLst/>
          </a:prstGeom>
        </p:spPr>
        <p:txBody>
          <a:bodyPr vert="horz" lIns="91557" tIns="45781" rIns="91557" bIns="4578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0" y="2"/>
            <a:ext cx="2950475" cy="498773"/>
          </a:xfrm>
          <a:prstGeom prst="rect">
            <a:avLst/>
          </a:prstGeom>
        </p:spPr>
        <p:txBody>
          <a:bodyPr vert="horz" lIns="91557" tIns="45781" rIns="91557" bIns="45781" rtlCol="0"/>
          <a:lstStyle>
            <a:lvl1pPr algn="r">
              <a:defRPr sz="1200"/>
            </a:lvl1pPr>
          </a:lstStyle>
          <a:p>
            <a:fld id="{3172B5E3-E327-462D-A34C-D95103D1727C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7" tIns="45781" rIns="91557" bIns="4578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84069"/>
            <a:ext cx="5447030" cy="3914240"/>
          </a:xfrm>
          <a:prstGeom prst="rect">
            <a:avLst/>
          </a:prstGeom>
        </p:spPr>
        <p:txBody>
          <a:bodyPr vert="horz" lIns="91557" tIns="45781" rIns="91557" bIns="4578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2157"/>
            <a:ext cx="2950475" cy="498772"/>
          </a:xfrm>
          <a:prstGeom prst="rect">
            <a:avLst/>
          </a:prstGeom>
        </p:spPr>
        <p:txBody>
          <a:bodyPr vert="horz" lIns="91557" tIns="45781" rIns="91557" bIns="4578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0" y="9442157"/>
            <a:ext cx="2950475" cy="498772"/>
          </a:xfrm>
          <a:prstGeom prst="rect">
            <a:avLst/>
          </a:prstGeom>
        </p:spPr>
        <p:txBody>
          <a:bodyPr vert="horz" lIns="91557" tIns="45781" rIns="91557" bIns="45781" rtlCol="0" anchor="b"/>
          <a:lstStyle>
            <a:lvl1pPr algn="r">
              <a:defRPr sz="1200"/>
            </a:lvl1pPr>
          </a:lstStyle>
          <a:p>
            <a:fld id="{42B1BD68-5C65-41AD-AE65-7677B1CC9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361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Слайд 1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B1BD68-5C65-41AD-AE65-7677B1CC9A7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173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Слайд 2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B1BD68-5C65-41AD-AE65-7677B1CC9A7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863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Слайд 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5584">
              <a:defRPr/>
            </a:pPr>
            <a:fld id="{42B1BD68-5C65-41AD-AE65-7677B1CC9A7A}" type="slidenum">
              <a:rPr lang="ru-RU">
                <a:solidFill>
                  <a:prstClr val="black"/>
                </a:solidFill>
                <a:latin typeface="Calibri" panose="020F0502020204030204"/>
              </a:rPr>
              <a:pPr defTabSz="915584">
                <a:defRPr/>
              </a:pPr>
              <a:t>4</a:t>
            </a:fld>
            <a:endParaRPr lang="ru-RU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011063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Слайд 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5584">
              <a:defRPr/>
            </a:pPr>
            <a:fld id="{42B1BD68-5C65-41AD-AE65-7677B1CC9A7A}" type="slidenum">
              <a:rPr lang="ru-RU">
                <a:solidFill>
                  <a:prstClr val="black"/>
                </a:solidFill>
                <a:latin typeface="Calibri" panose="020F0502020204030204"/>
              </a:rPr>
              <a:pPr defTabSz="915584">
                <a:defRPr/>
              </a:pPr>
              <a:t>5</a:t>
            </a:fld>
            <a:endParaRPr lang="ru-RU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55466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Слайд 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5584">
              <a:defRPr/>
            </a:pPr>
            <a:fld id="{42B1BD68-5C65-41AD-AE65-7677B1CC9A7A}" type="slidenum">
              <a:rPr lang="ru-RU">
                <a:solidFill>
                  <a:prstClr val="black"/>
                </a:solidFill>
                <a:latin typeface="Calibri" panose="020F0502020204030204"/>
              </a:rPr>
              <a:pPr defTabSz="915584">
                <a:defRPr/>
              </a:pPr>
              <a:t>6</a:t>
            </a:fld>
            <a:endParaRPr lang="ru-RU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17636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27EC-9201-48E1-BA5F-AFF707E193B2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79A3-5C98-4FCE-9D29-46643CD34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9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27EC-9201-48E1-BA5F-AFF707E193B2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79A3-5C98-4FCE-9D29-46643CD34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173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55627EC-9201-48E1-BA5F-AFF707E193B2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2DC679A3-5C98-4FCE-9D29-46643CD34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746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27EC-9201-48E1-BA5F-AFF707E193B2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79A3-5C98-4FCE-9D29-46643CD34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614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5627EC-9201-48E1-BA5F-AFF707E193B2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C679A3-5C98-4FCE-9D29-46643CD34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4963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27EC-9201-48E1-BA5F-AFF707E193B2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79A3-5C98-4FCE-9D29-46643CD34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974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27EC-9201-48E1-BA5F-AFF707E193B2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79A3-5C98-4FCE-9D29-46643CD34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224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27EC-9201-48E1-BA5F-AFF707E193B2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79A3-5C98-4FCE-9D29-46643CD34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68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27EC-9201-48E1-BA5F-AFF707E193B2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79A3-5C98-4FCE-9D29-46643CD34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335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27EC-9201-48E1-BA5F-AFF707E193B2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79A3-5C98-4FCE-9D29-46643CD34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519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27EC-9201-48E1-BA5F-AFF707E193B2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679A3-5C98-4FCE-9D29-46643CD34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965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55627EC-9201-48E1-BA5F-AFF707E193B2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2DC679A3-5C98-4FCE-9D29-46643CD34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7738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notesSlide" Target="../notesSlides/notesSlide3.xml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3.png"/><Relationship Id="rId9" Type="http://schemas.microsoft.com/office/2007/relationships/diagramDrawing" Target="../diagrams/drawin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notesSlide" Target="../notesSlides/notesSlide5.xml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3.png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4000">
              <a:schemeClr val="tx2">
                <a:lumMod val="20000"/>
                <a:lumOff val="80000"/>
              </a:schemeClr>
            </a:gs>
            <a:gs pos="100000">
              <a:schemeClr val="bg2">
                <a:lumMod val="60000"/>
                <a:lumOff val="4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1915" y="1597794"/>
            <a:ext cx="9413507" cy="19058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</a:pPr>
            <a:r>
              <a:rPr lang="ru-RU" sz="3200" b="1" cap="none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Итоги реализации Территориальной программы обязательного медицинского страхования Ленинградской области </a:t>
            </a:r>
            <a:r>
              <a:rPr lang="ru-RU" sz="3200" b="1" cap="none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3200" b="1" cap="none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200" b="1" cap="none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 5</a:t>
            </a:r>
            <a:r>
              <a:rPr lang="en-US" sz="3200" b="1" cap="none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3200" b="1" cap="none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месяцев 2026 года</a:t>
            </a:r>
            <a:endParaRPr lang="ru-RU" sz="3200" b="1" cap="none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3824" y="5057625"/>
            <a:ext cx="11560629" cy="132684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Курганова Инна Романовна,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аместитель директора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Территориального фонда обязательного медицинского страхования Ленинградской области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0719" y="160674"/>
            <a:ext cx="993734" cy="88399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898371" y="141007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Территориальный фонд</a:t>
            </a:r>
          </a:p>
          <a:p>
            <a:pPr lvl="0" algn="ctr">
              <a:spcBef>
                <a:spcPct val="0"/>
              </a:spcBef>
            </a:pP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обязательного медицинского страхования</a:t>
            </a:r>
          </a:p>
          <a:p>
            <a:pPr lvl="0" algn="ctr">
              <a:spcBef>
                <a:spcPct val="0"/>
              </a:spcBef>
            </a:pP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Ленинградской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32771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4000">
              <a:schemeClr val="tx2">
                <a:lumMod val="20000"/>
                <a:lumOff val="80000"/>
              </a:schemeClr>
            </a:gs>
            <a:gs pos="100000">
              <a:schemeClr val="bg2">
                <a:lumMod val="60000"/>
                <a:lumOff val="4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ctrTitle"/>
          </p:nvPr>
        </p:nvSpPr>
        <p:spPr>
          <a:xfrm>
            <a:off x="0" y="19320"/>
            <a:ext cx="11790947" cy="476561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</a:pPr>
            <a:r>
              <a:rPr lang="ru-RU" sz="2000" b="1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ТП ОМС </a:t>
            </a:r>
            <a:r>
              <a:rPr lang="ru-RU" sz="20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5 месяцев </a:t>
            </a:r>
            <a:r>
              <a:rPr lang="ru-RU" sz="2000" b="1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года</a:t>
            </a:r>
            <a:endParaRPr lang="ru-RU" sz="2000" b="1" cap="none" dirty="0">
              <a:solidFill>
                <a:schemeClr val="bg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311894"/>
              </p:ext>
            </p:extLst>
          </p:nvPr>
        </p:nvGraphicFramePr>
        <p:xfrm>
          <a:off x="931027" y="4155042"/>
          <a:ext cx="5192895" cy="2117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745">
                  <a:extLst>
                    <a:ext uri="{9D8B030D-6E8A-4147-A177-3AD203B41FA5}">
                      <a16:colId xmlns:a16="http://schemas.microsoft.com/office/drawing/2014/main" val="4219094006"/>
                    </a:ext>
                  </a:extLst>
                </a:gridCol>
                <a:gridCol w="1723938">
                  <a:extLst>
                    <a:ext uri="{9D8B030D-6E8A-4147-A177-3AD203B41FA5}">
                      <a16:colId xmlns:a16="http://schemas.microsoft.com/office/drawing/2014/main" val="2169663916"/>
                    </a:ext>
                  </a:extLst>
                </a:gridCol>
                <a:gridCol w="1717212">
                  <a:extLst>
                    <a:ext uri="{9D8B030D-6E8A-4147-A177-3AD203B41FA5}">
                      <a16:colId xmlns:a16="http://schemas.microsoft.com/office/drawing/2014/main" val="2843682829"/>
                    </a:ext>
                  </a:extLst>
                </a:gridCol>
              </a:tblGrid>
              <a:tr h="593376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 оказания МП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</a:t>
                      </a: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месяцев</a:t>
                      </a:r>
                      <a:r>
                        <a:rPr lang="ru-RU" sz="14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4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</a:t>
                      </a: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месяцев 2026</a:t>
                      </a:r>
                      <a:endParaRPr lang="ru-RU" sz="14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6768706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5892,9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5594,7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540787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1516,4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1522,4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280069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6629,6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6456,8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078266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СМП</a:t>
                      </a:r>
                    </a:p>
                  </a:txBody>
                  <a:tcPr>
                    <a:solidFill>
                      <a:srgbClr val="FF67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906,12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67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818,7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67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16667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14945,0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14392,6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167296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533317" y="6376142"/>
            <a:ext cx="106586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Территориальный фонд обязательного медицинского страхования Ленинградской области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96076"/>
            <a:ext cx="736489" cy="655221"/>
          </a:xfrm>
          <a:prstGeom prst="rect">
            <a:avLst/>
          </a:prstGeom>
        </p:spPr>
      </p:pic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A06E2A5E-0547-4662-8B25-C85D61F91CD3}"/>
              </a:ext>
            </a:extLst>
          </p:cNvPr>
          <p:cNvSpPr/>
          <p:nvPr/>
        </p:nvSpPr>
        <p:spPr>
          <a:xfrm>
            <a:off x="2961287" y="3612456"/>
            <a:ext cx="6432093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ТП ОМС по условиям </a:t>
            </a:r>
            <a:endPara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 МП, млн. </a:t>
            </a:r>
            <a:r>
              <a:rPr lang="ru-RU" sz="1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287108056"/>
              </p:ext>
            </p:extLst>
          </p:nvPr>
        </p:nvGraphicFramePr>
        <p:xfrm>
          <a:off x="5120247" y="656569"/>
          <a:ext cx="6252603" cy="1966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647823" y="406028"/>
            <a:ext cx="49479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en-US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ТП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ОМС</a:t>
            </a:r>
          </a:p>
        </p:txBody>
      </p:sp>
      <p:graphicFrame>
        <p:nvGraphicFramePr>
          <p:cNvPr id="28" name="Схема 27"/>
          <p:cNvGraphicFramePr/>
          <p:nvPr>
            <p:extLst>
              <p:ext uri="{D42A27DB-BD31-4B8C-83A1-F6EECF244321}">
                <p14:modId xmlns:p14="http://schemas.microsoft.com/office/powerpoint/2010/main" val="2547003114"/>
              </p:ext>
            </p:extLst>
          </p:nvPr>
        </p:nvGraphicFramePr>
        <p:xfrm>
          <a:off x="-113917" y="1822730"/>
          <a:ext cx="5893837" cy="196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45306" y="1237955"/>
            <a:ext cx="4947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ТПО МС медицинскими организациями ЛО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678651" y="2502389"/>
            <a:ext cx="21027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96,3% 5 месяцев</a:t>
            </a:r>
          </a:p>
          <a:p>
            <a:pPr lvl="0" algn="ctr"/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92% 3 месяца</a:t>
            </a: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314156" y="1325951"/>
            <a:ext cx="17124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94,4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5 месяцев</a:t>
            </a:r>
            <a:endPara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86% 3 месяца</a:t>
            </a: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 rot="10800000">
            <a:off x="3527473" y="2483567"/>
            <a:ext cx="158701" cy="603596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891369"/>
              </p:ext>
            </p:extLst>
          </p:nvPr>
        </p:nvGraphicFramePr>
        <p:xfrm>
          <a:off x="6123922" y="4157076"/>
          <a:ext cx="1717212" cy="2117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7212">
                  <a:extLst>
                    <a:ext uri="{9D8B030D-6E8A-4147-A177-3AD203B41FA5}">
                      <a16:colId xmlns:a16="http://schemas.microsoft.com/office/drawing/2014/main" val="870102752"/>
                    </a:ext>
                  </a:extLst>
                </a:gridCol>
              </a:tblGrid>
              <a:tr h="593376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14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исполнения за 3 месяца</a:t>
                      </a:r>
                      <a:endParaRPr lang="ru-RU" sz="14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142583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807525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777444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407403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</a:p>
                  </a:txBody>
                  <a:tcPr>
                    <a:solidFill>
                      <a:srgbClr val="FF67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199518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152415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082735"/>
              </p:ext>
            </p:extLst>
          </p:nvPr>
        </p:nvGraphicFramePr>
        <p:xfrm>
          <a:off x="9558346" y="4155042"/>
          <a:ext cx="1717212" cy="2117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7212">
                  <a:extLst>
                    <a:ext uri="{9D8B030D-6E8A-4147-A177-3AD203B41FA5}">
                      <a16:colId xmlns:a16="http://schemas.microsoft.com/office/drawing/2014/main" val="394412081"/>
                    </a:ext>
                  </a:extLst>
                </a:gridCol>
              </a:tblGrid>
              <a:tr h="593376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Прирост, %</a:t>
                      </a:r>
                      <a:endParaRPr lang="ru-RU" sz="14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8572607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6310376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+12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170073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867035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67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156498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+5,3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050555"/>
                  </a:ext>
                </a:extLst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276734"/>
              </p:ext>
            </p:extLst>
          </p:nvPr>
        </p:nvGraphicFramePr>
        <p:xfrm>
          <a:off x="7841134" y="4155042"/>
          <a:ext cx="1717212" cy="2117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7212">
                  <a:extLst>
                    <a:ext uri="{9D8B030D-6E8A-4147-A177-3AD203B41FA5}">
                      <a16:colId xmlns:a16="http://schemas.microsoft.com/office/drawing/2014/main" val="3393576225"/>
                    </a:ext>
                  </a:extLst>
                </a:gridCol>
              </a:tblGrid>
              <a:tr h="593376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14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исполнения за 5 месяцев</a:t>
                      </a:r>
                      <a:endParaRPr lang="ru-RU" sz="14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0799887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7796035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780589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1404497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67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227089"/>
                  </a:ext>
                </a:extLst>
              </a:tr>
              <a:tr h="29754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96,3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7243938"/>
                  </a:ext>
                </a:extLst>
              </a:tr>
            </a:tbl>
          </a:graphicData>
        </a:graphic>
      </p:graphicFrame>
      <p:sp>
        <p:nvSpPr>
          <p:cNvPr id="20" name="Стрелка вниз 19"/>
          <p:cNvSpPr/>
          <p:nvPr/>
        </p:nvSpPr>
        <p:spPr>
          <a:xfrm rot="10800000">
            <a:off x="8947227" y="1269874"/>
            <a:ext cx="158701" cy="603596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84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accent1">
                <a:lumMod val="5000"/>
                <a:lumOff val="95000"/>
              </a:schemeClr>
            </a:gs>
            <a:gs pos="100000">
              <a:schemeClr val="bg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33317" y="6376142"/>
            <a:ext cx="106586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Территориальный фонд обязательного медицинского страхования Ленинградской области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96076"/>
            <a:ext cx="736489" cy="655221"/>
          </a:xfrm>
          <a:prstGeom prst="rect">
            <a:avLst/>
          </a:prstGeom>
        </p:spPr>
      </p:pic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487456"/>
              </p:ext>
            </p:extLst>
          </p:nvPr>
        </p:nvGraphicFramePr>
        <p:xfrm>
          <a:off x="114301" y="745876"/>
          <a:ext cx="11884426" cy="5406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-261389" y="106605"/>
            <a:ext cx="12707389" cy="665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/>
              <a:t>Анализ исполнения финансовых показателей </a:t>
            </a:r>
            <a:r>
              <a:rPr lang="ru-RU" b="1" dirty="0" smtClean="0"/>
              <a:t>за 5 месяцев 2026 </a:t>
            </a:r>
            <a:r>
              <a:rPr lang="ru-RU" b="1" dirty="0"/>
              <a:t>года </a:t>
            </a:r>
            <a:r>
              <a:rPr lang="ru-RU" b="1" dirty="0" smtClean="0"/>
              <a:t>по всем видам медицинской помощи</a:t>
            </a:r>
            <a:r>
              <a:rPr lang="ru-RU" sz="1862" b="1" dirty="0"/>
              <a:t> </a:t>
            </a:r>
            <a:endParaRPr lang="ru-RU" sz="1862" b="1" dirty="0" smtClean="0"/>
          </a:p>
          <a:p>
            <a:pPr algn="ctr">
              <a:defRPr sz="1862" b="0" i="0" u="none" strike="noStrike" kern="1200" spc="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62" b="1" dirty="0" smtClean="0"/>
              <a:t>в % исполнения  от плана 5 месяцев</a:t>
            </a:r>
            <a:endParaRPr lang="ru-RU" dirty="0"/>
          </a:p>
        </p:txBody>
      </p:sp>
      <p:sp>
        <p:nvSpPr>
          <p:cNvPr id="5" name="Правая фигурная скобка 4"/>
          <p:cNvSpPr/>
          <p:nvPr/>
        </p:nvSpPr>
        <p:spPr>
          <a:xfrm rot="16200000">
            <a:off x="9848029" y="69867"/>
            <a:ext cx="639271" cy="3167151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377072" y="848432"/>
            <a:ext cx="3662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Риски неисполнения</a:t>
            </a:r>
            <a:r>
              <a:rPr lang="en-US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ТП ОМС ЛО </a:t>
            </a:r>
          </a:p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медицинских организаций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авая фигурная скобка 8"/>
          <p:cNvSpPr/>
          <p:nvPr/>
        </p:nvSpPr>
        <p:spPr>
          <a:xfrm rot="16200000">
            <a:off x="2046176" y="222526"/>
            <a:ext cx="387746" cy="1738628"/>
          </a:xfrm>
          <a:prstGeom prst="rightBrace">
            <a:avLst/>
          </a:prstGeom>
          <a:ln w="28575">
            <a:solidFill>
              <a:srgbClr val="1CAD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736489" y="434549"/>
            <a:ext cx="35581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Риски перевыполнения ТП ОМС ЛО</a:t>
            </a:r>
          </a:p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медицинских организаций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11524927" y="1893158"/>
            <a:ext cx="700114" cy="34030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96,3%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4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4000">
              <a:schemeClr val="tx2">
                <a:lumMod val="20000"/>
                <a:lumOff val="80000"/>
              </a:schemeClr>
            </a:gs>
            <a:gs pos="100000">
              <a:schemeClr val="bg2">
                <a:lumMod val="60000"/>
                <a:lumOff val="4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ctrTitle"/>
          </p:nvPr>
        </p:nvSpPr>
        <p:spPr>
          <a:xfrm>
            <a:off x="0" y="19320"/>
            <a:ext cx="12058995" cy="616568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</a:pPr>
            <a:r>
              <a:rPr lang="ru-RU" sz="20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</a:t>
            </a:r>
            <a:r>
              <a:rPr lang="ru-RU" sz="2000" b="1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 ТП ОМС </a:t>
            </a:r>
            <a:r>
              <a:rPr lang="ru-RU" sz="20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5 месяцев 2026 года по видам и условиям оказания медицинской помощи (менее 90% по сумме). Риски неисполнения</a:t>
            </a:r>
            <a:endParaRPr lang="ru-RU" sz="2000" b="1" cap="none" dirty="0">
              <a:solidFill>
                <a:schemeClr val="bg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33317" y="6376142"/>
            <a:ext cx="106586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Территориальный фонд обязательного медицинского страхования Ленинградской области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196076"/>
            <a:ext cx="736489" cy="655221"/>
          </a:xfrm>
          <a:prstGeom prst="rect">
            <a:avLst/>
          </a:prstGeom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43151548"/>
              </p:ext>
            </p:extLst>
          </p:nvPr>
        </p:nvGraphicFramePr>
        <p:xfrm>
          <a:off x="97656" y="635888"/>
          <a:ext cx="6111951" cy="5457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pSp>
        <p:nvGrpSpPr>
          <p:cNvPr id="17" name="Группа 16"/>
          <p:cNvGrpSpPr/>
          <p:nvPr/>
        </p:nvGrpSpPr>
        <p:grpSpPr>
          <a:xfrm>
            <a:off x="6299240" y="2642760"/>
            <a:ext cx="5759749" cy="642834"/>
            <a:chOff x="3068275" y="11416"/>
            <a:chExt cx="2691445" cy="1076578"/>
          </a:xfrm>
          <a:solidFill>
            <a:srgbClr val="70ABA8"/>
          </a:solidFill>
        </p:grpSpPr>
        <p:sp>
          <p:nvSpPr>
            <p:cNvPr id="21" name="Прямоугольник 20"/>
            <p:cNvSpPr/>
            <p:nvPr/>
          </p:nvSpPr>
          <p:spPr>
            <a:xfrm>
              <a:off x="3068275" y="11416"/>
              <a:ext cx="2691445" cy="1076578"/>
            </a:xfrm>
            <a:prstGeom prst="rect">
              <a:avLst/>
            </a:prstGeom>
            <a:grpFill/>
          </p:spPr>
          <p:style>
            <a:lnRef idx="2">
              <a:schemeClr val="accent6">
                <a:alpha val="90000"/>
                <a:hueOff val="0"/>
                <a:satOff val="0"/>
                <a:lumOff val="0"/>
                <a:alphaOff val="-40000"/>
              </a:schemeClr>
            </a:lnRef>
            <a:fillRef idx="1">
              <a:schemeClr val="accent6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6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</p:sp>
        <p:sp>
          <p:nvSpPr>
            <p:cNvPr id="22" name="TextBox 21"/>
            <p:cNvSpPr txBox="1"/>
            <p:nvPr/>
          </p:nvSpPr>
          <p:spPr>
            <a:xfrm>
              <a:off x="3068275" y="11416"/>
              <a:ext cx="2691445" cy="107657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8016" tIns="73152" rIns="128016" bIns="73152" numCol="1" spcCol="1270" anchor="ctr" anchorCtr="0">
              <a:noAutofit/>
            </a:bodyPr>
            <a:lstStyle/>
            <a:p>
              <a:pPr algn="ctr"/>
              <a:r>
                <a:rPr lang="ru-RU" sz="1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Медицинская помощь, оказанная в </a:t>
              </a:r>
              <a:r>
                <a:rPr lang="ru-RU" sz="16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условиях круглосуточного </a:t>
              </a:r>
              <a:r>
                <a:rPr lang="ru-RU" sz="1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стационара</a:t>
              </a:r>
            </a:p>
          </p:txBody>
        </p:sp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395482"/>
              </p:ext>
            </p:extLst>
          </p:nvPr>
        </p:nvGraphicFramePr>
        <p:xfrm>
          <a:off x="97654" y="1181527"/>
          <a:ext cx="6111953" cy="4911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096">
                  <a:extLst>
                    <a:ext uri="{9D8B030D-6E8A-4147-A177-3AD203B41FA5}">
                      <a16:colId xmlns:a16="http://schemas.microsoft.com/office/drawing/2014/main" val="429297359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322994786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565278990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47080714"/>
                    </a:ext>
                  </a:extLst>
                </a:gridCol>
                <a:gridCol w="1085157">
                  <a:extLst>
                    <a:ext uri="{9D8B030D-6E8A-4147-A177-3AD203B41FA5}">
                      <a16:colId xmlns:a16="http://schemas.microsoft.com/office/drawing/2014/main" val="972739751"/>
                    </a:ext>
                  </a:extLst>
                </a:gridCol>
              </a:tblGrid>
              <a:tr h="343429">
                <a:tc rowSpan="2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по объёму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по сумме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713140"/>
                  </a:ext>
                </a:extLst>
              </a:tr>
              <a:tr h="269291">
                <a:tc v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3 месяца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 месяцев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3 месяца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 месяцев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351850"/>
                  </a:ext>
                </a:extLst>
              </a:tr>
              <a:tr h="7030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Диспансеризация по оценке репродуктивного </a:t>
                      </a:r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здоровья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121,2%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116,7%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84,4%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81,0%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889790"/>
                  </a:ext>
                </a:extLst>
              </a:tr>
              <a:tr h="5912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Посещение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центров здоровья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80,8%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122,4%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21,0%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30,4%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375616"/>
                  </a:ext>
                </a:extLst>
              </a:tr>
              <a:tr h="529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Обращения в связи с </a:t>
                      </a:r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заболеваниями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103,7%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105,3%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88,0%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88,4%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433885"/>
                  </a:ext>
                </a:extLst>
              </a:tr>
              <a:tr h="13970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Проведение отдельных диагностических (лабораторных) исследований (медицинских услуг)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65,6%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89,2%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59,4%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90,9%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897896"/>
                  </a:ext>
                </a:extLst>
              </a:tr>
              <a:tr h="7030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Школы </a:t>
                      </a:r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для больных с хроническими </a:t>
                      </a:r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заболеваниями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35,5%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60,8%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42,2%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72,9%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130318"/>
                  </a:ext>
                </a:extLst>
              </a:tr>
              <a:tr h="3750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Диспансерное </a:t>
                      </a:r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наблюдение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69,1%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74,4%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70,7%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67,7</a:t>
                      </a:r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5044935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513653"/>
              </p:ext>
            </p:extLst>
          </p:nvPr>
        </p:nvGraphicFramePr>
        <p:xfrm>
          <a:off x="6299244" y="1307661"/>
          <a:ext cx="5759751" cy="1317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1501">
                  <a:extLst>
                    <a:ext uri="{9D8B030D-6E8A-4147-A177-3AD203B41FA5}">
                      <a16:colId xmlns:a16="http://schemas.microsoft.com/office/drawing/2014/main" val="1748883391"/>
                    </a:ext>
                  </a:extLst>
                </a:gridCol>
                <a:gridCol w="1047678">
                  <a:extLst>
                    <a:ext uri="{9D8B030D-6E8A-4147-A177-3AD203B41FA5}">
                      <a16:colId xmlns:a16="http://schemas.microsoft.com/office/drawing/2014/main" val="1466368344"/>
                    </a:ext>
                  </a:extLst>
                </a:gridCol>
                <a:gridCol w="1047678">
                  <a:extLst>
                    <a:ext uri="{9D8B030D-6E8A-4147-A177-3AD203B41FA5}">
                      <a16:colId xmlns:a16="http://schemas.microsoft.com/office/drawing/2014/main" val="1347890049"/>
                    </a:ext>
                  </a:extLst>
                </a:gridCol>
                <a:gridCol w="891447">
                  <a:extLst>
                    <a:ext uri="{9D8B030D-6E8A-4147-A177-3AD203B41FA5}">
                      <a16:colId xmlns:a16="http://schemas.microsoft.com/office/drawing/2014/main" val="3115197671"/>
                    </a:ext>
                  </a:extLst>
                </a:gridCol>
                <a:gridCol w="891447">
                  <a:extLst>
                    <a:ext uri="{9D8B030D-6E8A-4147-A177-3AD203B41FA5}">
                      <a16:colId xmlns:a16="http://schemas.microsoft.com/office/drawing/2014/main" val="1223926409"/>
                    </a:ext>
                  </a:extLst>
                </a:gridCol>
              </a:tblGrid>
              <a:tr h="509384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D7E3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по объёму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по сумме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918041"/>
                  </a:ext>
                </a:extLst>
              </a:tr>
              <a:tr h="29826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3 месяца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 месяцев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3 месяца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 месяцев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8320475"/>
                  </a:ext>
                </a:extLst>
              </a:tr>
              <a:tr h="5093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По заболеванию вирусным гепатитом С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22,4%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28,3%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30,0%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38,4%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455787"/>
                  </a:ext>
                </a:extLst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700455"/>
              </p:ext>
            </p:extLst>
          </p:nvPr>
        </p:nvGraphicFramePr>
        <p:xfrm>
          <a:off x="6299241" y="3285595"/>
          <a:ext cx="5759751" cy="2804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8675">
                  <a:extLst>
                    <a:ext uri="{9D8B030D-6E8A-4147-A177-3AD203B41FA5}">
                      <a16:colId xmlns:a16="http://schemas.microsoft.com/office/drawing/2014/main" val="1748883391"/>
                    </a:ext>
                  </a:extLst>
                </a:gridCol>
                <a:gridCol w="1135006">
                  <a:extLst>
                    <a:ext uri="{9D8B030D-6E8A-4147-A177-3AD203B41FA5}">
                      <a16:colId xmlns:a16="http://schemas.microsoft.com/office/drawing/2014/main" val="854549911"/>
                    </a:ext>
                  </a:extLst>
                </a:gridCol>
                <a:gridCol w="1135006">
                  <a:extLst>
                    <a:ext uri="{9D8B030D-6E8A-4147-A177-3AD203B41FA5}">
                      <a16:colId xmlns:a16="http://schemas.microsoft.com/office/drawing/2014/main" val="1347890049"/>
                    </a:ext>
                  </a:extLst>
                </a:gridCol>
                <a:gridCol w="870532">
                  <a:extLst>
                    <a:ext uri="{9D8B030D-6E8A-4147-A177-3AD203B41FA5}">
                      <a16:colId xmlns:a16="http://schemas.microsoft.com/office/drawing/2014/main" val="67456951"/>
                    </a:ext>
                  </a:extLst>
                </a:gridCol>
                <a:gridCol w="870532">
                  <a:extLst>
                    <a:ext uri="{9D8B030D-6E8A-4147-A177-3AD203B41FA5}">
                      <a16:colId xmlns:a16="http://schemas.microsoft.com/office/drawing/2014/main" val="1223926409"/>
                    </a:ext>
                  </a:extLst>
                </a:gridCol>
              </a:tblGrid>
              <a:tr h="347560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D7E3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по объёму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по сумме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918041"/>
                  </a:ext>
                </a:extLst>
              </a:tr>
              <a:tr h="23399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3 месяца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 месяцев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3 месяца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 месяцев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0003855"/>
                  </a:ext>
                </a:extLst>
              </a:tr>
              <a:tr h="5303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Госпитализация </a:t>
                      </a:r>
                      <a:r>
                        <a:rPr lang="ru-RU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маломобильных граждан для диспансеризации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4,0%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7,2%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5,0%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7,3%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93147"/>
                  </a:ext>
                </a:extLst>
              </a:tr>
              <a:tr h="7041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Эндоваскулярная</a:t>
                      </a:r>
                      <a:r>
                        <a:rPr lang="ru-RU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деструкция дополнительных путей и </a:t>
                      </a:r>
                      <a:r>
                        <a:rPr lang="ru-RU" sz="12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аритмогенных</a:t>
                      </a:r>
                      <a:r>
                        <a:rPr lang="ru-RU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зон сердца</a:t>
                      </a: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78,4%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100,2%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72,3%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70,5%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984341"/>
                  </a:ext>
                </a:extLst>
              </a:tr>
              <a:tr h="8779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Оперативные вмешательства на </a:t>
                      </a:r>
                      <a:r>
                        <a:rPr lang="ru-RU" sz="12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брахиоцефальных</a:t>
                      </a:r>
                      <a:r>
                        <a:rPr lang="ru-RU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артериях (</a:t>
                      </a:r>
                      <a:r>
                        <a:rPr lang="ru-RU" sz="12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стентирование</a:t>
                      </a:r>
                      <a:r>
                        <a:rPr lang="ru-RU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или </a:t>
                      </a:r>
                      <a:r>
                        <a:rPr lang="ru-RU" sz="12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эндартерэктомия</a:t>
                      </a:r>
                      <a:r>
                        <a:rPr lang="ru-RU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16,8%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19,5%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19,3%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22,1%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563490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299244" y="635888"/>
            <a:ext cx="5759748" cy="660897"/>
          </a:xfrm>
          <a:prstGeom prst="rect">
            <a:avLst/>
          </a:prstGeom>
          <a:solidFill>
            <a:srgbClr val="70ABA8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8016" tIns="73152" rIns="128016" bIns="73152" numCol="1" spcCol="1270" anchor="ctr" anchorCtr="0">
            <a:noAutofit/>
          </a:bodyPr>
          <a:lstStyle/>
          <a:p>
            <a:pPr lvl="0" algn="ctr"/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помощь, оказанная в условиях дневного стационара</a:t>
            </a: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 rot="10800000">
            <a:off x="3803683" y="2654337"/>
            <a:ext cx="147629" cy="2554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 rot="10800000">
            <a:off x="5902233" y="2665468"/>
            <a:ext cx="147629" cy="2554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 rot="10800000">
            <a:off x="5902233" y="3232949"/>
            <a:ext cx="147629" cy="2554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 rot="10800000">
            <a:off x="3803683" y="3232949"/>
            <a:ext cx="147629" cy="2554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 rot="10800000">
            <a:off x="3788229" y="4174896"/>
            <a:ext cx="147629" cy="2554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 rot="10800000">
            <a:off x="5902233" y="4169108"/>
            <a:ext cx="147629" cy="2554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 rot="10800000">
            <a:off x="3775927" y="5267156"/>
            <a:ext cx="147629" cy="2554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 rot="10800000">
            <a:off x="5902232" y="5267157"/>
            <a:ext cx="147629" cy="2554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 rot="10800000">
            <a:off x="3775926" y="5800010"/>
            <a:ext cx="147629" cy="2554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 rot="10800000">
            <a:off x="9967932" y="2221728"/>
            <a:ext cx="147629" cy="2554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низ 33"/>
          <p:cNvSpPr/>
          <p:nvPr/>
        </p:nvSpPr>
        <p:spPr>
          <a:xfrm rot="10800000">
            <a:off x="11824244" y="2199868"/>
            <a:ext cx="147629" cy="2554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низ 36"/>
          <p:cNvSpPr/>
          <p:nvPr/>
        </p:nvSpPr>
        <p:spPr>
          <a:xfrm rot="10800000">
            <a:off x="9967931" y="4001388"/>
            <a:ext cx="147629" cy="2554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низ 37"/>
          <p:cNvSpPr/>
          <p:nvPr/>
        </p:nvSpPr>
        <p:spPr>
          <a:xfrm rot="10800000">
            <a:off x="11824244" y="4001387"/>
            <a:ext cx="147629" cy="2554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низ 38"/>
          <p:cNvSpPr/>
          <p:nvPr/>
        </p:nvSpPr>
        <p:spPr>
          <a:xfrm rot="10800000">
            <a:off x="9967931" y="4642376"/>
            <a:ext cx="147629" cy="2554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низ 39"/>
          <p:cNvSpPr/>
          <p:nvPr/>
        </p:nvSpPr>
        <p:spPr>
          <a:xfrm rot="10800000">
            <a:off x="11824243" y="5459831"/>
            <a:ext cx="147629" cy="2554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низ 40"/>
          <p:cNvSpPr/>
          <p:nvPr/>
        </p:nvSpPr>
        <p:spPr>
          <a:xfrm rot="10800000">
            <a:off x="9967930" y="5510196"/>
            <a:ext cx="147629" cy="255414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низ 42"/>
          <p:cNvSpPr/>
          <p:nvPr/>
        </p:nvSpPr>
        <p:spPr>
          <a:xfrm rot="10800000" flipV="1">
            <a:off x="5902231" y="1988846"/>
            <a:ext cx="147630" cy="25769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трелка вниз 43"/>
          <p:cNvSpPr/>
          <p:nvPr/>
        </p:nvSpPr>
        <p:spPr>
          <a:xfrm rot="10800000" flipV="1">
            <a:off x="3803682" y="2003234"/>
            <a:ext cx="147630" cy="25769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низ 44"/>
          <p:cNvSpPr/>
          <p:nvPr/>
        </p:nvSpPr>
        <p:spPr>
          <a:xfrm rot="10800000" flipV="1">
            <a:off x="5902231" y="5800010"/>
            <a:ext cx="147630" cy="25769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низ 45"/>
          <p:cNvSpPr/>
          <p:nvPr/>
        </p:nvSpPr>
        <p:spPr>
          <a:xfrm rot="10800000" flipV="1">
            <a:off x="11829641" y="4637684"/>
            <a:ext cx="147630" cy="25769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855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4000">
              <a:schemeClr val="tx2">
                <a:lumMod val="20000"/>
                <a:lumOff val="80000"/>
              </a:schemeClr>
            </a:gs>
            <a:gs pos="100000">
              <a:schemeClr val="bg2">
                <a:lumMod val="60000"/>
                <a:lumOff val="4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ctrTitle"/>
          </p:nvPr>
        </p:nvSpPr>
        <p:spPr>
          <a:xfrm>
            <a:off x="230819" y="186023"/>
            <a:ext cx="11790947" cy="581941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defRPr sz="1400" b="0" i="0" u="none" strike="noStrike" kern="1200" spc="0" baseline="0">
                <a:solidFill>
                  <a:prstClr val="white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cap="none" spc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медицинской помощи </a:t>
            </a:r>
            <a:r>
              <a:rPr lang="ru-RU" sz="2000" b="1" cap="none" spc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 диспансерному наблюдению </a:t>
            </a:r>
            <a:r>
              <a:rPr lang="ru-RU" sz="2000" b="1" cap="none" spc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исполнения </a:t>
            </a:r>
            <a:br>
              <a:rPr lang="ru-RU" sz="2000" b="1" cap="none" spc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cap="none" spc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5 месяцев 2026 года</a:t>
            </a:r>
            <a:r>
              <a:rPr lang="ru-RU" sz="2000" b="1" cap="none" spc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cap="none" spc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cap="none" spc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33317" y="6376142"/>
            <a:ext cx="106586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Территориальный фонд обязательного медицинского страхования Ленинградской области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96076"/>
            <a:ext cx="736489" cy="655221"/>
          </a:xfrm>
          <a:prstGeom prst="rect">
            <a:avLst/>
          </a:prstGeom>
        </p:spPr>
      </p:pic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3739886479"/>
              </p:ext>
            </p:extLst>
          </p:nvPr>
        </p:nvGraphicFramePr>
        <p:xfrm>
          <a:off x="-191968" y="681244"/>
          <a:ext cx="1738598" cy="1332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4162576574"/>
              </p:ext>
            </p:extLst>
          </p:nvPr>
        </p:nvGraphicFramePr>
        <p:xfrm>
          <a:off x="-78769" y="4775223"/>
          <a:ext cx="1738598" cy="1332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7" name="Диаграмма 26"/>
          <p:cNvGraphicFramePr/>
          <p:nvPr>
            <p:extLst>
              <p:ext uri="{D42A27DB-BD31-4B8C-83A1-F6EECF244321}">
                <p14:modId xmlns:p14="http://schemas.microsoft.com/office/powerpoint/2010/main" val="2731806303"/>
              </p:ext>
            </p:extLst>
          </p:nvPr>
        </p:nvGraphicFramePr>
        <p:xfrm>
          <a:off x="6596273" y="1678783"/>
          <a:ext cx="4702953" cy="3921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480045"/>
              </p:ext>
            </p:extLst>
          </p:nvPr>
        </p:nvGraphicFramePr>
        <p:xfrm>
          <a:off x="1489962" y="819577"/>
          <a:ext cx="5106311" cy="5288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60057">
                  <a:extLst>
                    <a:ext uri="{9D8B030D-6E8A-4147-A177-3AD203B41FA5}">
                      <a16:colId xmlns:a16="http://schemas.microsoft.com/office/drawing/2014/main" val="858864369"/>
                    </a:ext>
                  </a:extLst>
                </a:gridCol>
                <a:gridCol w="1846254">
                  <a:extLst>
                    <a:ext uri="{9D8B030D-6E8A-4147-A177-3AD203B41FA5}">
                      <a16:colId xmlns:a16="http://schemas.microsoft.com/office/drawing/2014/main" val="678709919"/>
                    </a:ext>
                  </a:extLst>
                </a:gridCol>
              </a:tblGrid>
              <a:tr h="1710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 по сумме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632006"/>
                  </a:ext>
                </a:extLst>
              </a:tr>
              <a:tr h="17101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сумме в диапазоне 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80% до 11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59450983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"СЕРТОЛОВСКАЯ ГБ"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110%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000741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"ТОКСОВСКАЯ КМБ"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92%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39201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"ЛУЖСКАЯ МБ"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91%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739852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"КИРИШСКАЯ КМБ"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86%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588174"/>
                  </a:ext>
                </a:extLst>
              </a:tr>
              <a:tr h="11450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сумме в диапазоне </a:t>
                      </a:r>
                      <a:r>
                        <a:rPr lang="ru-RU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 60% до 80%</a:t>
                      </a:r>
                      <a:endParaRPr lang="ru-RU" sz="11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71337752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"КИРОВСКАЯ КМБ"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78%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076937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"ТОСНЕНСКАЯ КМБ"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76%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8361722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"ПРИОЗЕРСКАЯ МБ"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70%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348202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"ВСЕВОЛОЖСКАЯ КМБ"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68%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117208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"ЛОДЕЙНОПОЛЬСКАЯ МБ"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68%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957204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"ВЫБОРГСКАЯ МБ"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67%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593210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"ЛОМОНОСОВСКАЯ МБ"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64%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408688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"РОЩИНСКАЯ МБ"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62%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005647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"ВОЛОСОВСКАЯ МБ"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253161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ЦМСЧ № 38 ФМБА РОССИИ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071848"/>
                  </a:ext>
                </a:extLst>
              </a:tr>
              <a:tr h="114509">
                <a:tc grid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сумме в диапазоне </a:t>
                      </a:r>
                      <a:r>
                        <a:rPr lang="ru-RU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 20% до 60%</a:t>
                      </a: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71979271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"БОКСИТОГОРСКАЯ МБ"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56%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586127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"ГАТЧИНСКАЯ КМБ"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3976881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"ТИХВИНСКАЯ МБ"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53%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161302"/>
                  </a:ext>
                </a:extLst>
              </a:tr>
              <a:tr h="1289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"ВОЛХОВСКАЯ МБ"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48%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920268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ООО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"МЕДИЦЕНТР ЮЗ"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45%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696254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"СЛАНЦЕВСКАЯ МБ"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402159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"ПРИМОРСКАЯ РБ"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30%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455861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"КИНГИСЕППСКАЯ МБ"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28%</a:t>
                      </a:r>
                    </a:p>
                  </a:txBody>
                  <a:tcPr marL="9525" marR="9525" marT="9525" marB="0" anchor="ctr">
                    <a:solidFill>
                      <a:srgbClr val="A9D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571665"/>
                  </a:ext>
                </a:extLst>
              </a:tr>
              <a:tr h="114509">
                <a:tc grid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сумме в диапазоне </a:t>
                      </a:r>
                      <a:r>
                        <a:rPr lang="ru-RU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 5% до 19%</a:t>
                      </a: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81686638"/>
                  </a:ext>
                </a:extLst>
              </a:tr>
              <a:tr h="2355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"КБ "РЖД-МЕДИЦИНА" Г. САНКТ-ПЕТЕРБУРГА"</a:t>
                      </a:r>
                    </a:p>
                  </a:txBody>
                  <a:tcPr marL="9525" marR="9525" marT="9525" marB="0" anchor="ctr">
                    <a:solidFill>
                      <a:srgbClr val="FF674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rgbClr val="FF67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950685"/>
                  </a:ext>
                </a:extLst>
              </a:tr>
              <a:tr h="1210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ГБУЗ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ЛО "ПОДПОРОЖСКАЯ МБ"</a:t>
                      </a:r>
                    </a:p>
                  </a:txBody>
                  <a:tcPr marL="9525" marR="9525" marT="9525" marB="0" anchor="ctr">
                    <a:solidFill>
                      <a:srgbClr val="FF674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rgbClr val="FF67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2787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248693" y="1164599"/>
            <a:ext cx="3735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исполнения по объёму и по группам диспансерного наблюдения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451" y="544175"/>
            <a:ext cx="1402075" cy="846746"/>
          </a:xfrm>
          <a:prstGeom prst="roundRect">
            <a:avLst/>
          </a:prstGeom>
          <a:solidFill>
            <a:srgbClr val="D9F1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на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месяцев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187 177 случаев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0363200" y="544179"/>
            <a:ext cx="1711002" cy="846742"/>
          </a:xfrm>
          <a:prstGeom prst="roundRect">
            <a:avLst/>
          </a:prstGeom>
          <a:solidFill>
            <a:srgbClr val="D9F1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на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месяцев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582 776 млн.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руб.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0363201" y="5494065"/>
            <a:ext cx="1711001" cy="846742"/>
          </a:xfrm>
          <a:prstGeom prst="roundRect">
            <a:avLst/>
          </a:prstGeom>
          <a:solidFill>
            <a:srgbClr val="D9F1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месяцев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394 701 млн.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руб.</a:t>
            </a:r>
          </a:p>
        </p:txBody>
      </p:sp>
    </p:spTree>
    <p:extLst>
      <p:ext uri="{BB962C8B-B14F-4D97-AF65-F5344CB8AC3E}">
        <p14:creationId xmlns:p14="http://schemas.microsoft.com/office/powerpoint/2010/main" val="398640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4000">
              <a:schemeClr val="tx2">
                <a:lumMod val="20000"/>
                <a:lumOff val="80000"/>
              </a:schemeClr>
            </a:gs>
            <a:gs pos="100000">
              <a:schemeClr val="bg2">
                <a:lumMod val="60000"/>
                <a:lumOff val="4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ctrTitle"/>
          </p:nvPr>
        </p:nvSpPr>
        <p:spPr>
          <a:xfrm>
            <a:off x="0" y="19320"/>
            <a:ext cx="12058995" cy="616568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</a:pPr>
            <a:r>
              <a:rPr lang="ru-RU" sz="20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Перевыполнение объёмов, установленных </a:t>
            </a:r>
            <a:r>
              <a:rPr lang="ru-RU" sz="2000" b="1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ТП ОМС </a:t>
            </a:r>
            <a:r>
              <a:rPr lang="ru-RU" sz="20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5 месяцев 2026 года по видам и условиям оказания медицинской помощи</a:t>
            </a:r>
            <a:endParaRPr lang="ru-RU" sz="2000" b="1" cap="none" dirty="0">
              <a:solidFill>
                <a:schemeClr val="bg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33317" y="6376142"/>
            <a:ext cx="106586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Территориальный фонд обязательного медицинского страхования Ленинградской области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196076"/>
            <a:ext cx="736489" cy="655221"/>
          </a:xfrm>
          <a:prstGeom prst="rect">
            <a:avLst/>
          </a:prstGeom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18251322"/>
              </p:ext>
            </p:extLst>
          </p:nvPr>
        </p:nvGraphicFramePr>
        <p:xfrm>
          <a:off x="97656" y="635888"/>
          <a:ext cx="6111951" cy="3889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pSp>
        <p:nvGrpSpPr>
          <p:cNvPr id="17" name="Группа 16"/>
          <p:cNvGrpSpPr/>
          <p:nvPr/>
        </p:nvGrpSpPr>
        <p:grpSpPr>
          <a:xfrm>
            <a:off x="6299245" y="2942704"/>
            <a:ext cx="5759750" cy="857971"/>
            <a:chOff x="3068275" y="-246038"/>
            <a:chExt cx="2691445" cy="1334032"/>
          </a:xfrm>
          <a:solidFill>
            <a:srgbClr val="70ABA8"/>
          </a:solidFill>
        </p:grpSpPr>
        <p:sp>
          <p:nvSpPr>
            <p:cNvPr id="21" name="Прямоугольник 20"/>
            <p:cNvSpPr/>
            <p:nvPr/>
          </p:nvSpPr>
          <p:spPr>
            <a:xfrm>
              <a:off x="3068275" y="11416"/>
              <a:ext cx="2691445" cy="1076578"/>
            </a:xfrm>
            <a:prstGeom prst="rect">
              <a:avLst/>
            </a:prstGeom>
            <a:grpFill/>
          </p:spPr>
          <p:style>
            <a:lnRef idx="2">
              <a:schemeClr val="accent6">
                <a:alpha val="90000"/>
                <a:hueOff val="0"/>
                <a:satOff val="0"/>
                <a:lumOff val="0"/>
                <a:alphaOff val="-40000"/>
              </a:schemeClr>
            </a:lnRef>
            <a:fillRef idx="1">
              <a:schemeClr val="accent6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6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</p:sp>
        <p:sp>
          <p:nvSpPr>
            <p:cNvPr id="22" name="TextBox 21"/>
            <p:cNvSpPr txBox="1"/>
            <p:nvPr/>
          </p:nvSpPr>
          <p:spPr>
            <a:xfrm>
              <a:off x="3068275" y="-246038"/>
              <a:ext cx="2691445" cy="107657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8016" tIns="73152" rIns="128016" bIns="73152" numCol="1" spcCol="1270" anchor="ctr" anchorCtr="0">
              <a:noAutofit/>
            </a:bodyPr>
            <a:lstStyle/>
            <a:p>
              <a:pPr algn="ctr"/>
              <a:r>
                <a:rPr lang="ru-RU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Медицинская помощь, оказанная в </a:t>
              </a:r>
              <a:r>
                <a:rPr lang="ru-RU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условиях круглосуточного </a:t>
              </a:r>
              <a:r>
                <a:rPr lang="ru-RU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стационара</a:t>
              </a:r>
            </a:p>
          </p:txBody>
        </p:sp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569110"/>
              </p:ext>
            </p:extLst>
          </p:nvPr>
        </p:nvGraphicFramePr>
        <p:xfrm>
          <a:off x="97655" y="1296786"/>
          <a:ext cx="6119970" cy="4899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9990">
                  <a:extLst>
                    <a:ext uri="{9D8B030D-6E8A-4147-A177-3AD203B41FA5}">
                      <a16:colId xmlns:a16="http://schemas.microsoft.com/office/drawing/2014/main" val="429297359"/>
                    </a:ext>
                  </a:extLst>
                </a:gridCol>
                <a:gridCol w="2039990">
                  <a:extLst>
                    <a:ext uri="{9D8B030D-6E8A-4147-A177-3AD203B41FA5}">
                      <a16:colId xmlns:a16="http://schemas.microsoft.com/office/drawing/2014/main" val="3229947860"/>
                    </a:ext>
                  </a:extLst>
                </a:gridCol>
                <a:gridCol w="2039990">
                  <a:extLst>
                    <a:ext uri="{9D8B030D-6E8A-4147-A177-3AD203B41FA5}">
                      <a16:colId xmlns:a16="http://schemas.microsoft.com/office/drawing/2014/main" val="247080714"/>
                    </a:ext>
                  </a:extLst>
                </a:gridCol>
              </a:tblGrid>
              <a:tr h="608219"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по объёму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по сумме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713140"/>
                  </a:ext>
                </a:extLst>
              </a:tr>
              <a:tr h="8282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Профилактический медицинский осмотр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134,2%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122,5%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889790"/>
                  </a:ext>
                </a:extLst>
              </a:tr>
              <a:tr h="10470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Углубленная 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диспансеризация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144,3%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136,8%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375616"/>
                  </a:ext>
                </a:extLst>
              </a:tr>
              <a:tr h="12078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Неотложная помощь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150,1%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144,2%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897896"/>
                  </a:ext>
                </a:extLst>
              </a:tr>
              <a:tr h="1207873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Компьютерная томография </a:t>
                      </a:r>
                      <a:endParaRPr lang="ru-RU" sz="1200" b="0" i="0" u="none" strike="noStrike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1C8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112,1%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1C8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149,2%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1C8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616185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769463"/>
              </p:ext>
            </p:extLst>
          </p:nvPr>
        </p:nvGraphicFramePr>
        <p:xfrm>
          <a:off x="6307263" y="1338102"/>
          <a:ext cx="5759751" cy="1604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6440">
                  <a:extLst>
                    <a:ext uri="{9D8B030D-6E8A-4147-A177-3AD203B41FA5}">
                      <a16:colId xmlns:a16="http://schemas.microsoft.com/office/drawing/2014/main" val="1748883391"/>
                    </a:ext>
                  </a:extLst>
                </a:gridCol>
                <a:gridCol w="1579418">
                  <a:extLst>
                    <a:ext uri="{9D8B030D-6E8A-4147-A177-3AD203B41FA5}">
                      <a16:colId xmlns:a16="http://schemas.microsoft.com/office/drawing/2014/main" val="1347890049"/>
                    </a:ext>
                  </a:extLst>
                </a:gridCol>
                <a:gridCol w="1343893">
                  <a:extLst>
                    <a:ext uri="{9D8B030D-6E8A-4147-A177-3AD203B41FA5}">
                      <a16:colId xmlns:a16="http://schemas.microsoft.com/office/drawing/2014/main" val="1223926409"/>
                    </a:ext>
                  </a:extLst>
                </a:gridCol>
              </a:tblGrid>
              <a:tr h="80230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по объёму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по сумме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918041"/>
                  </a:ext>
                </a:extLst>
              </a:tr>
              <a:tr h="802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Медицинская реабилитация 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126,6%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129,2%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93147"/>
                  </a:ext>
                </a:extLst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559798"/>
              </p:ext>
            </p:extLst>
          </p:nvPr>
        </p:nvGraphicFramePr>
        <p:xfrm>
          <a:off x="6299245" y="3800674"/>
          <a:ext cx="5767769" cy="2395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361">
                  <a:extLst>
                    <a:ext uri="{9D8B030D-6E8A-4147-A177-3AD203B41FA5}">
                      <a16:colId xmlns:a16="http://schemas.microsoft.com/office/drawing/2014/main" val="1748883391"/>
                    </a:ext>
                  </a:extLst>
                </a:gridCol>
                <a:gridCol w="1564969">
                  <a:extLst>
                    <a:ext uri="{9D8B030D-6E8A-4147-A177-3AD203B41FA5}">
                      <a16:colId xmlns:a16="http://schemas.microsoft.com/office/drawing/2014/main" val="1347890049"/>
                    </a:ext>
                  </a:extLst>
                </a:gridCol>
                <a:gridCol w="1337439">
                  <a:extLst>
                    <a:ext uri="{9D8B030D-6E8A-4147-A177-3AD203B41FA5}">
                      <a16:colId xmlns:a16="http://schemas.microsoft.com/office/drawing/2014/main" val="1223926409"/>
                    </a:ext>
                  </a:extLst>
                </a:gridCol>
              </a:tblGrid>
              <a:tr h="68689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по объёму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по сумме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918041"/>
                  </a:ext>
                </a:extLst>
              </a:tr>
              <a:tr h="6868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Трансплантация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 panose="02020603050405020304" pitchFamily="18" charset="0"/>
                        </a:rPr>
                        <a:t> почки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174,0%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174,0%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93147"/>
                  </a:ext>
                </a:extLst>
              </a:tr>
              <a:tr h="10216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Медицинская реабилитация 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103,6%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131,6%</a:t>
                      </a:r>
                      <a:endParaRPr lang="ru-RU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7E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984341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307262" y="666331"/>
            <a:ext cx="5759749" cy="811904"/>
          </a:xfrm>
          <a:prstGeom prst="rect">
            <a:avLst/>
          </a:prstGeom>
          <a:solidFill>
            <a:srgbClr val="70ABA8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8016" tIns="73152" rIns="128016" bIns="73152" numCol="1" spcCol="1270" anchor="ctr" anchorCtr="0">
            <a:noAutofit/>
          </a:bodyPr>
          <a:lstStyle/>
          <a:p>
            <a:pPr lvl="0" algn="ct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помощь, оказанная в условиях дневного стационара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0003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4000">
              <a:schemeClr val="tx2">
                <a:lumMod val="20000"/>
                <a:lumOff val="80000"/>
              </a:schemeClr>
            </a:gs>
            <a:gs pos="100000">
              <a:schemeClr val="bg2">
                <a:lumMod val="60000"/>
                <a:lumOff val="4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9BC0FD1-81F4-9D69-F6B0-64E15F55576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17789"/>
            <a:ext cx="491569" cy="44021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07062C9-7794-7610-E710-237B314262C0}"/>
              </a:ext>
            </a:extLst>
          </p:cNvPr>
          <p:cNvSpPr txBox="1"/>
          <p:nvPr/>
        </p:nvSpPr>
        <p:spPr>
          <a:xfrm>
            <a:off x="2443431" y="6477633"/>
            <a:ext cx="89029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Территориальный фонд обязательного медицинского страхования Ленинградской области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39916BB8-BF24-6354-C182-C05F77D6250C}"/>
              </a:ext>
            </a:extLst>
          </p:cNvPr>
          <p:cNvSpPr>
            <a:spLocks noGrp="1"/>
          </p:cNvSpPr>
          <p:nvPr/>
        </p:nvSpPr>
        <p:spPr>
          <a:xfrm>
            <a:off x="-109710" y="0"/>
            <a:ext cx="12166332" cy="74285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по исполнению ТП ОМС в соответствие с утвержденными показателями </a:t>
            </a:r>
            <a:endParaRPr lang="ru-RU" sz="2400" b="1" cap="none" dirty="0">
              <a:solidFill>
                <a:schemeClr val="bg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459710849"/>
              </p:ext>
            </p:extLst>
          </p:nvPr>
        </p:nvGraphicFramePr>
        <p:xfrm>
          <a:off x="0" y="432262"/>
          <a:ext cx="12192000" cy="5802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50298" y="1095462"/>
            <a:ext cx="1076325" cy="307777"/>
          </a:xfrm>
          <a:prstGeom prst="rect">
            <a:avLst/>
          </a:prstGeom>
          <a:solidFill>
            <a:srgbClr val="BCDBF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ТП ОМС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50298" y="3102571"/>
            <a:ext cx="1217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Диспансерное наблюдение</a:t>
            </a:r>
            <a:endParaRPr 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83613" y="5192776"/>
            <a:ext cx="1284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Дистанционное наблюдение</a:t>
            </a:r>
            <a:endParaRPr 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93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4000">
              <a:schemeClr val="tx2">
                <a:lumMod val="20000"/>
                <a:lumOff val="80000"/>
              </a:schemeClr>
            </a:gs>
            <a:gs pos="100000">
              <a:schemeClr val="bg2">
                <a:lumMod val="60000"/>
                <a:lumOff val="4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9BC0FD1-81F4-9D69-F6B0-64E15F55576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17789"/>
            <a:ext cx="491569" cy="44021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07062C9-7794-7610-E710-237B314262C0}"/>
              </a:ext>
            </a:extLst>
          </p:cNvPr>
          <p:cNvSpPr txBox="1"/>
          <p:nvPr/>
        </p:nvSpPr>
        <p:spPr>
          <a:xfrm>
            <a:off x="2443431" y="6477633"/>
            <a:ext cx="89029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Территориальный фонд обязательного медицинского страхования Ленинградской области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62375" y="2466975"/>
            <a:ext cx="8248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79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каймление">
  <a:themeElements>
    <a:clrScheme name="Синий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Окаймление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каймлени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иний II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Синий II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5979</TotalTime>
  <Words>978</Words>
  <Application>Microsoft Office PowerPoint</Application>
  <PresentationFormat>Широкоэкранный</PresentationFormat>
  <Paragraphs>273</Paragraphs>
  <Slides>8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Calibri</vt:lpstr>
      <vt:lpstr>Corbel</vt:lpstr>
      <vt:lpstr>Times New Roman</vt:lpstr>
      <vt:lpstr>Wingdings</vt:lpstr>
      <vt:lpstr>Wingdings 3</vt:lpstr>
      <vt:lpstr>Окаймление</vt:lpstr>
      <vt:lpstr>Итоги реализации Территориальной программы обязательного медицинского страхования Ленинградской области  за 5 месяцев 2026 года</vt:lpstr>
      <vt:lpstr>Реализация ТП ОМС за 5 месяцев 2026 года</vt:lpstr>
      <vt:lpstr>Презентация PowerPoint</vt:lpstr>
      <vt:lpstr> Анализ исполнения ТП ОМС за 5 месяцев 2026 года по видам и условиям оказания медицинской помощи (менее 90% по сумме). Риски неисполнения</vt:lpstr>
      <vt:lpstr>Оказание медицинской помощи по  диспансерному наблюдению % исполнения  за 5 месяцев 2026 года </vt:lpstr>
      <vt:lpstr>Перевыполнение объёмов, установленных ТП ОМС за 5 месяцев 2026 года по видам и условиям оказания медицинской помощи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Воронкова Ольга Юрьевна</dc:creator>
  <cp:lastModifiedBy>Клюкина Галина Николаевна</cp:lastModifiedBy>
  <cp:revision>305</cp:revision>
  <cp:lastPrinted>2026-06-29T09:21:46Z</cp:lastPrinted>
  <dcterms:created xsi:type="dcterms:W3CDTF">2025-09-17T10:19:16Z</dcterms:created>
  <dcterms:modified xsi:type="dcterms:W3CDTF">2026-06-29T09:23:13Z</dcterms:modified>
</cp:coreProperties>
</file>