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18"/>
  </p:notesMasterIdLst>
  <p:handoutMasterIdLst>
    <p:handoutMasterId r:id="rId19"/>
  </p:handoutMasterIdLst>
  <p:sldIdLst>
    <p:sldId id="497" r:id="rId2"/>
    <p:sldId id="501" r:id="rId3"/>
    <p:sldId id="521" r:id="rId4"/>
    <p:sldId id="507" r:id="rId5"/>
    <p:sldId id="514" r:id="rId6"/>
    <p:sldId id="516" r:id="rId7"/>
    <p:sldId id="519" r:id="rId8"/>
    <p:sldId id="518" r:id="rId9"/>
    <p:sldId id="520" r:id="rId10"/>
    <p:sldId id="504" r:id="rId11"/>
    <p:sldId id="491" r:id="rId12"/>
    <p:sldId id="492" r:id="rId13"/>
    <p:sldId id="493" r:id="rId14"/>
    <p:sldId id="500" r:id="rId15"/>
    <p:sldId id="496" r:id="rId16"/>
    <p:sldId id="499" r:id="rId17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0D18"/>
    <a:srgbClr val="960000"/>
    <a:srgbClr val="AA0000"/>
    <a:srgbClr val="C30000"/>
    <a:srgbClr val="BB251E"/>
    <a:srgbClr val="193E6E"/>
    <a:srgbClr val="B23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19" autoAdjust="0"/>
    <p:restoredTop sz="99771" autoAdjust="0"/>
  </p:normalViewPr>
  <p:slideViewPr>
    <p:cSldViewPr>
      <p:cViewPr>
        <p:scale>
          <a:sx n="124" d="100"/>
          <a:sy n="124" d="100"/>
        </p:scale>
        <p:origin x="-1698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6016"/>
          </a:xfrm>
          <a:prstGeom prst="rect">
            <a:avLst/>
          </a:prstGeom>
        </p:spPr>
        <p:txBody>
          <a:bodyPr vert="horz" lIns="90995" tIns="45499" rIns="90995" bIns="4549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7" y="1"/>
            <a:ext cx="2945659" cy="496016"/>
          </a:xfrm>
          <a:prstGeom prst="rect">
            <a:avLst/>
          </a:prstGeom>
        </p:spPr>
        <p:txBody>
          <a:bodyPr vert="horz" lIns="90995" tIns="45499" rIns="90995" bIns="45499" rtlCol="0"/>
          <a:lstStyle>
            <a:lvl1pPr algn="r">
              <a:defRPr sz="1200"/>
            </a:lvl1pPr>
          </a:lstStyle>
          <a:p>
            <a:fld id="{FAED5B59-BFD4-4FAC-B45A-C6D9224F04B8}" type="datetimeFigureOut">
              <a:rPr lang="ru-RU" smtClean="0"/>
              <a:pPr/>
              <a:t>25.06.2026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32215"/>
            <a:ext cx="2945659" cy="496016"/>
          </a:xfrm>
          <a:prstGeom prst="rect">
            <a:avLst/>
          </a:prstGeom>
        </p:spPr>
        <p:txBody>
          <a:bodyPr vert="horz" lIns="90995" tIns="45499" rIns="90995" bIns="4549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7" y="9432215"/>
            <a:ext cx="2945659" cy="496016"/>
          </a:xfrm>
          <a:prstGeom prst="rect">
            <a:avLst/>
          </a:prstGeom>
        </p:spPr>
        <p:txBody>
          <a:bodyPr vert="horz" lIns="90995" tIns="45499" rIns="90995" bIns="45499" rtlCol="0" anchor="b"/>
          <a:lstStyle>
            <a:lvl1pPr algn="r">
              <a:defRPr sz="1200"/>
            </a:lvl1pPr>
          </a:lstStyle>
          <a:p>
            <a:fld id="{6FD45201-4982-4354-97B6-D529D6F36B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16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969"/>
          </a:xfrm>
          <a:prstGeom prst="rect">
            <a:avLst/>
          </a:prstGeom>
        </p:spPr>
        <p:txBody>
          <a:bodyPr vert="horz" lIns="91715" tIns="45859" rIns="91715" bIns="4585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2"/>
            <a:ext cx="2946400" cy="496969"/>
          </a:xfrm>
          <a:prstGeom prst="rect">
            <a:avLst/>
          </a:prstGeom>
        </p:spPr>
        <p:txBody>
          <a:bodyPr vert="horz" lIns="91715" tIns="45859" rIns="91715" bIns="45859" rtlCol="0"/>
          <a:lstStyle>
            <a:lvl1pPr algn="r">
              <a:defRPr sz="1200"/>
            </a:lvl1pPr>
          </a:lstStyle>
          <a:p>
            <a:fld id="{C75BB324-7367-4A02-BF93-F32A2844F8C6}" type="datetimeFigureOut">
              <a:rPr lang="ru-RU" smtClean="0"/>
              <a:pPr/>
              <a:t>25.06.2026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2950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5" tIns="45859" rIns="91715" bIns="4585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5" y="4717222"/>
            <a:ext cx="5438775" cy="4467940"/>
          </a:xfrm>
          <a:prstGeom prst="rect">
            <a:avLst/>
          </a:prstGeom>
        </p:spPr>
        <p:txBody>
          <a:bodyPr vert="horz" lIns="91715" tIns="45859" rIns="91715" bIns="4585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261"/>
            <a:ext cx="2946400" cy="496969"/>
          </a:xfrm>
          <a:prstGeom prst="rect">
            <a:avLst/>
          </a:prstGeom>
        </p:spPr>
        <p:txBody>
          <a:bodyPr vert="horz" lIns="91715" tIns="45859" rIns="91715" bIns="4585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31261"/>
            <a:ext cx="2946400" cy="496969"/>
          </a:xfrm>
          <a:prstGeom prst="rect">
            <a:avLst/>
          </a:prstGeom>
        </p:spPr>
        <p:txBody>
          <a:bodyPr vert="horz" lIns="91715" tIns="45859" rIns="91715" bIns="45859" rtlCol="0" anchor="b"/>
          <a:lstStyle>
            <a:lvl1pPr algn="r">
              <a:defRPr sz="1200"/>
            </a:lvl1pPr>
          </a:lstStyle>
          <a:p>
            <a:fld id="{ED29310F-592F-42BB-9B3E-323EC40685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215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321B-F281-4AF0-8768-B5655F365FED}" type="datetime1">
              <a:rPr lang="ru-RU" smtClean="0"/>
              <a:pPr/>
              <a:t>25.06.2026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83B2-0EAD-40FB-96DB-579477E233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816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46C7-056A-4942-81EB-7605B553D85E}" type="datetime1">
              <a:rPr lang="ru-RU" smtClean="0"/>
              <a:pPr/>
              <a:t>25.06.2026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83B2-0EAD-40FB-96DB-579477E233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081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B0837-A21D-4531-8C9E-A9CDBF62BA60}" type="datetime1">
              <a:rPr lang="ru-RU" smtClean="0"/>
              <a:pPr/>
              <a:t>25.06.2026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83B2-0EAD-40FB-96DB-579477E233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32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A2CD-1853-4280-8705-EE5830EDF5CF}" type="datetime1">
              <a:rPr lang="ru-RU" smtClean="0"/>
              <a:pPr/>
              <a:t>25.06.2026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83B2-0EAD-40FB-96DB-579477E233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380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A09E-AAD1-43C4-B332-048CBC528ECF}" type="datetime1">
              <a:rPr lang="ru-RU" smtClean="0"/>
              <a:pPr/>
              <a:t>25.06.2026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83B2-0EAD-40FB-96DB-579477E233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09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13FF-9454-470F-A275-D445CEC3D4D7}" type="datetime1">
              <a:rPr lang="ru-RU" smtClean="0"/>
              <a:pPr/>
              <a:t>25.06.2026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83B2-0EAD-40FB-96DB-579477E233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50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A034-13B3-4B6D-8922-A4475E722544}" type="datetime1">
              <a:rPr lang="ru-RU" smtClean="0"/>
              <a:pPr/>
              <a:t>25.06.2026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83B2-0EAD-40FB-96DB-579477E233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36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CF94-0ECD-4843-AA09-E862173ADF59}" type="datetime1">
              <a:rPr lang="ru-RU" smtClean="0"/>
              <a:pPr/>
              <a:t>25.06.2026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83B2-0EAD-40FB-96DB-579477E233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67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C347-9E98-41E6-8E9C-525E1219FA4B}" type="datetime1">
              <a:rPr lang="ru-RU" smtClean="0"/>
              <a:pPr/>
              <a:t>25.06.2026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ООО «Капитал МС», 2018 год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B64A405-1C69-45DC-AB3A-E498929C9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88640"/>
            <a:ext cx="962121" cy="89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24DD-3604-45CC-A806-A65A424076B6}" type="datetime1">
              <a:rPr lang="ru-RU" smtClean="0"/>
              <a:pPr/>
              <a:t>25.06.2026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83B2-0EAD-40FB-96DB-579477E233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65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EAFF-25E8-4B8F-B463-DC960F9205EF}" type="datetime1">
              <a:rPr lang="ru-RU" smtClean="0"/>
              <a:pPr/>
              <a:t>25.06.2026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83B2-0EAD-40FB-96DB-579477E233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71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9C293-0785-43C3-B54B-920940EA52B3}" type="datetime1">
              <a:rPr lang="ru-RU" smtClean="0"/>
              <a:pPr/>
              <a:t>25.06.2026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683B2-0EAD-40FB-96DB-579477E233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5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24F2F21-1CBF-4C67-855D-7451AAF06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3" y="3429000"/>
            <a:ext cx="2566638" cy="3414056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8A326E2-A693-4F04-80FE-7BA78B96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7B72C23-8F77-4D5A-87D8-116462D27D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308" y="0"/>
            <a:ext cx="2661692" cy="3548923"/>
          </a:xfrm>
          <a:prstGeom prst="rect">
            <a:avLst/>
          </a:prstGeom>
        </p:spPr>
      </p:pic>
      <p:pic>
        <p:nvPicPr>
          <p:cNvPr id="7" name="Picture 2" descr="\\rgslife.local\dfs\Workgroup\ДМ\marketing\НОВАЯ СТРУКТУРА - ПРЕДЛОЖЕНИЕ\БРЕНД-БУК И ЛОГОТИПЫ\КАПИТАЛ МЕДИЦИНА\ЛОГОТИП\КАПИТАЛ МЕДИЦИНА.png">
            <a:extLst>
              <a:ext uri="{FF2B5EF4-FFF2-40B4-BE49-F238E27FC236}">
                <a16:creationId xmlns:a16="http://schemas.microsoft.com/office/drawing/2014/main" xmlns="" id="{019677C0-30DC-4B63-8468-A8D09C6DD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6" y="260649"/>
            <a:ext cx="5488324" cy="141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00C7FE0-BEEA-432B-A86B-D0906F4D5C52}"/>
              </a:ext>
            </a:extLst>
          </p:cNvPr>
          <p:cNvSpPr/>
          <p:nvPr/>
        </p:nvSpPr>
        <p:spPr>
          <a:xfrm>
            <a:off x="2260753" y="230442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8BE39A3-6FD3-41A9-A7B4-3EC48AD676DE}"/>
              </a:ext>
            </a:extLst>
          </p:cNvPr>
          <p:cNvSpPr txBox="1"/>
          <p:nvPr/>
        </p:nvSpPr>
        <p:spPr>
          <a:xfrm>
            <a:off x="597500" y="2571162"/>
            <a:ext cx="7716693" cy="17620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28575" rtlCol="0" anchor="t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Результаты работы с отдельными категориями населения (участники специальной военной операции (СВО) и члены их семей, лица с ограниченными возможностями)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01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B19B1EA-F5E3-4977-B514-F09CD66A4F6D}"/>
              </a:ext>
            </a:extLst>
          </p:cNvPr>
          <p:cNvSpPr/>
          <p:nvPr/>
        </p:nvSpPr>
        <p:spPr>
          <a:xfrm>
            <a:off x="1312629" y="445451"/>
            <a:ext cx="7535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Информационное сопровождение участников СВО и членов их семей</a:t>
            </a: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6857999" y="6462271"/>
            <a:ext cx="2095499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/>
              <a:t>10</a:t>
            </a:r>
            <a:endParaRPr lang="ru-RU" sz="1000" dirty="0"/>
          </a:p>
        </p:txBody>
      </p:sp>
      <p:sp>
        <p:nvSpPr>
          <p:cNvPr id="17" name="Номер слайда 1"/>
          <p:cNvSpPr txBox="1">
            <a:spLocks/>
          </p:cNvSpPr>
          <p:nvPr/>
        </p:nvSpPr>
        <p:spPr>
          <a:xfrm>
            <a:off x="155575" y="6505976"/>
            <a:ext cx="1905000" cy="27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/>
              <a:t>ООО «Капитал МС»</a:t>
            </a:r>
          </a:p>
          <a:p>
            <a:pPr algn="l"/>
            <a:r>
              <a:rPr lang="ru-RU" sz="800" dirty="0"/>
              <a:t> </a:t>
            </a:r>
            <a:r>
              <a:rPr lang="ru-RU" sz="800" dirty="0" smtClean="0"/>
              <a:t>2026 </a:t>
            </a:r>
            <a:r>
              <a:rPr lang="ru-RU" sz="800" dirty="0"/>
              <a:t>год</a:t>
            </a:r>
          </a:p>
        </p:txBody>
      </p:sp>
      <p:pic>
        <p:nvPicPr>
          <p:cNvPr id="7172" name="Picture 4" descr="Люди разговаривают или говорят, мужчина и женщина разговаривают. Деловые  люди обсуждают вместе Векторная иллюстрация | Премиум вект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042" y="787730"/>
            <a:ext cx="1246394" cy="97760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Медицинские иллюстрац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6" y="5013137"/>
            <a:ext cx="1342065" cy="1342065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 flipH="1">
            <a:off x="332902" y="5037682"/>
            <a:ext cx="1305938" cy="129297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56594" y="5023174"/>
            <a:ext cx="1342065" cy="130748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B19B1EA-F5E3-4977-B514-F09CD66A4F6D}"/>
              </a:ext>
            </a:extLst>
          </p:cNvPr>
          <p:cNvSpPr/>
          <p:nvPr/>
        </p:nvSpPr>
        <p:spPr>
          <a:xfrm>
            <a:off x="3059526" y="4740561"/>
            <a:ext cx="31441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Проблемы </a:t>
            </a:r>
          </a:p>
        </p:txBody>
      </p:sp>
      <p:sp>
        <p:nvSpPr>
          <p:cNvPr id="2" name="Овал 1"/>
          <p:cNvSpPr/>
          <p:nvPr/>
        </p:nvSpPr>
        <p:spPr>
          <a:xfrm>
            <a:off x="110658" y="1219200"/>
            <a:ext cx="2403942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Организовано индивидуальное информирование по вопросам полисного обеспечения, получения медицинской помощи, прохождении профилактических мероприятий</a:t>
            </a:r>
          </a:p>
        </p:txBody>
      </p:sp>
      <p:sp>
        <p:nvSpPr>
          <p:cNvPr id="36" name="Овал 35"/>
          <p:cNvSpPr/>
          <p:nvPr/>
        </p:nvSpPr>
        <p:spPr>
          <a:xfrm>
            <a:off x="228745" y="2713047"/>
            <a:ext cx="2438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  <a:tabLst>
                <a:tab pos="630555" algn="l"/>
              </a:tabLst>
            </a:pPr>
            <a:r>
              <a:rPr lang="ru-RU" sz="800" dirty="0">
                <a:solidFill>
                  <a:schemeClr val="tx1"/>
                </a:solidFill>
                <a:cs typeface="Arial" panose="020B0604020202020204" pitchFamily="34" charset="0"/>
              </a:rPr>
              <a:t>Обеспечен особый контроль за работой с обращениями данной категории граждан в части рассмотрения обращения в приоритетном порядке и в ускоренном </a:t>
            </a:r>
            <a:r>
              <a:rPr lang="ru-RU" sz="800" dirty="0" smtClean="0">
                <a:solidFill>
                  <a:schemeClr val="tx1"/>
                </a:solidFill>
                <a:cs typeface="Arial" panose="020B0604020202020204" pitchFamily="34" charset="0"/>
              </a:rPr>
              <a:t>режиме</a:t>
            </a:r>
            <a:endParaRPr lang="ru-RU" sz="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6945372" y="2745675"/>
            <a:ext cx="1922908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  <a:tabLst>
                <a:tab pos="630555" algn="l"/>
              </a:tabLst>
            </a:pPr>
            <a:r>
              <a:rPr lang="ru-RU" sz="800" dirty="0">
                <a:solidFill>
                  <a:schemeClr val="tx1"/>
                </a:solidFill>
                <a:cs typeface="Arial" panose="020B0604020202020204" pitchFamily="34" charset="0"/>
              </a:rPr>
              <a:t>Взято на особый контроль проведение контрольно-экспертных мероприятий, в том числе по жалобам на доступность и качество медицинской </a:t>
            </a:r>
            <a:r>
              <a:rPr lang="ru-RU" sz="800" dirty="0" smtClean="0">
                <a:solidFill>
                  <a:schemeClr val="tx1"/>
                </a:solidFill>
                <a:cs typeface="Arial" panose="020B0604020202020204" pitchFamily="34" charset="0"/>
              </a:rPr>
              <a:t>помощи</a:t>
            </a:r>
            <a:endParaRPr lang="ru-RU" sz="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5317822" y="3771900"/>
            <a:ext cx="2218698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  <a:tabLst>
                <a:tab pos="630555" algn="l"/>
              </a:tabLst>
            </a:pPr>
            <a:r>
              <a:rPr lang="ru-RU" sz="800" dirty="0">
                <a:solidFill>
                  <a:schemeClr val="tx1"/>
                </a:solidFill>
                <a:cs typeface="Arial" panose="020B0604020202020204" pitchFamily="34" charset="0"/>
              </a:rPr>
              <a:t>Организовано проведение анкетирования (опросов) участников СВО по качеству оказываемой медицинской помощи, с последующим предоставлением помощи по досудебной </a:t>
            </a:r>
            <a:r>
              <a:rPr lang="ru-RU" sz="800" dirty="0" smtClean="0">
                <a:solidFill>
                  <a:schemeClr val="tx1"/>
                </a:solidFill>
                <a:cs typeface="Arial" panose="020B0604020202020204" pitchFamily="34" charset="0"/>
              </a:rPr>
              <a:t>защите</a:t>
            </a:r>
            <a:endParaRPr lang="ru-RU" sz="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252303" y="2726494"/>
            <a:ext cx="2725292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Обеспечено содействие в получении медицинской помощи (консультации врачей, обследования, госпитализация, реабилитация, профилактических мероприятиях) в первоочередном порядке</a:t>
            </a:r>
          </a:p>
        </p:txBody>
      </p:sp>
      <p:sp>
        <p:nvSpPr>
          <p:cNvPr id="42" name="Овал 41"/>
          <p:cNvSpPr/>
          <p:nvPr/>
        </p:nvSpPr>
        <p:spPr>
          <a:xfrm>
            <a:off x="1650927" y="3695700"/>
            <a:ext cx="2964022" cy="990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  <a:tabLst>
                <a:tab pos="630555" algn="l"/>
              </a:tabLst>
            </a:pPr>
            <a:r>
              <a:rPr lang="ru-RU" sz="800" dirty="0">
                <a:solidFill>
                  <a:schemeClr val="tx1"/>
                </a:solidFill>
                <a:cs typeface="Arial" panose="020B0604020202020204" pitchFamily="34" charset="0"/>
              </a:rPr>
              <a:t>Обеспечена максимальная доступность гражданам при подаче обращений в Филиал: лично в офисе, на постах представителей СМО, ПВП, по почте, по электронной почте, по телефону, через личный кабинет на сайте</a:t>
            </a:r>
            <a:r>
              <a:rPr lang="ru-RU" sz="800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060576" y="784005"/>
            <a:ext cx="377824" cy="492526"/>
          </a:xfrm>
          <a:prstGeom prst="straightConnector1">
            <a:avLst/>
          </a:prstGeom>
          <a:ln w="28575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2097802" y="787730"/>
            <a:ext cx="898104" cy="197347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2995906" y="762000"/>
            <a:ext cx="356894" cy="29082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6427171" y="762000"/>
            <a:ext cx="34908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endCxn id="41" idx="0"/>
          </p:cNvCxnSpPr>
          <p:nvPr/>
        </p:nvCxnSpPr>
        <p:spPr>
          <a:xfrm flipH="1">
            <a:off x="4219102" y="762000"/>
            <a:ext cx="9123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5638800" y="762000"/>
            <a:ext cx="728338" cy="3009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6096000" y="762000"/>
            <a:ext cx="1335718" cy="20238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4876800" y="762000"/>
            <a:ext cx="301734" cy="19836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5880547" y="1219200"/>
            <a:ext cx="1828800" cy="7920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Обеспечено сопровождение граждан на всех </a:t>
            </a:r>
            <a:r>
              <a:rPr lang="ru-RU" sz="800" dirty="0" smtClean="0">
                <a:solidFill>
                  <a:schemeClr val="tx1"/>
                </a:solidFill>
              </a:rPr>
              <a:t>этапах оказания медицинской помощи</a:t>
            </a:r>
          </a:p>
        </p:txBody>
      </p:sp>
      <p:sp>
        <p:nvSpPr>
          <p:cNvPr id="41" name="Овал 40"/>
          <p:cNvSpPr/>
          <p:nvPr/>
        </p:nvSpPr>
        <p:spPr>
          <a:xfrm>
            <a:off x="2771302" y="1066800"/>
            <a:ext cx="28956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  <a:tabLst>
                <a:tab pos="630555" algn="l"/>
              </a:tabLst>
            </a:pPr>
            <a:r>
              <a:rPr lang="ru-RU" sz="800" dirty="0">
                <a:solidFill>
                  <a:schemeClr val="tx1"/>
                </a:solidFill>
                <a:cs typeface="Arial" panose="020B0604020202020204" pitchFamily="34" charset="0"/>
              </a:rPr>
              <a:t>Разработаны внутренние инструкции для представителей СМО, скрипты для контакт-центра по вопросам содействия участникам СВО, включая вопросы маршрутизации, записи на прием, организации госпитализации и </a:t>
            </a:r>
            <a:r>
              <a:rPr lang="ru-RU" sz="800" dirty="0" smtClean="0">
                <a:solidFill>
                  <a:schemeClr val="tx1"/>
                </a:solidFill>
                <a:cs typeface="Arial" panose="020B0604020202020204" pitchFamily="34" charset="0"/>
              </a:rPr>
              <a:t>прочее</a:t>
            </a:r>
            <a:endParaRPr lang="ru-RU" sz="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5742071" y="5811739"/>
            <a:ext cx="2231856" cy="7920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Отказ от медицинской помощи, организованной Филиалом, в день оказания медицинской </a:t>
            </a:r>
            <a:r>
              <a:rPr lang="ru-RU" sz="800" dirty="0" smtClean="0">
                <a:solidFill>
                  <a:schemeClr val="tx1"/>
                </a:solidFill>
              </a:rPr>
              <a:t>помощи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2667145" y="5860675"/>
            <a:ext cx="2332530" cy="7920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Не все ЗЛ данных категорий граждан готовы к содействию со стороны СМО в организации  медицинской помощи</a:t>
            </a:r>
          </a:p>
        </p:txBody>
      </p:sp>
      <p:cxnSp>
        <p:nvCxnSpPr>
          <p:cNvPr id="72" name="Прямая со стрелкой 71"/>
          <p:cNvCxnSpPr/>
          <p:nvPr/>
        </p:nvCxnSpPr>
        <p:spPr>
          <a:xfrm flipH="1">
            <a:off x="3185032" y="5119913"/>
            <a:ext cx="1009811" cy="740762"/>
          </a:xfrm>
          <a:prstGeom prst="straightConnector1">
            <a:avLst/>
          </a:prstGeom>
          <a:ln w="28575">
            <a:solidFill>
              <a:srgbClr val="BD0D1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5391844" y="5049660"/>
            <a:ext cx="1311024" cy="732624"/>
          </a:xfrm>
          <a:prstGeom prst="straightConnector1">
            <a:avLst/>
          </a:prstGeom>
          <a:ln w="28575">
            <a:solidFill>
              <a:srgbClr val="BD0D1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845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B19B1EA-F5E3-4977-B514-F09CD66A4F6D}"/>
              </a:ext>
            </a:extLst>
          </p:cNvPr>
          <p:cNvSpPr/>
          <p:nvPr/>
        </p:nvSpPr>
        <p:spPr>
          <a:xfrm>
            <a:off x="1072216" y="497523"/>
            <a:ext cx="76792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 Информационное сопровождение участников СВО и членов их семей</a:t>
            </a: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6857999" y="6462271"/>
            <a:ext cx="2095499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/>
              <a:t>11</a:t>
            </a:r>
            <a:endParaRPr lang="ru-RU" sz="1000" dirty="0"/>
          </a:p>
        </p:txBody>
      </p:sp>
      <p:sp>
        <p:nvSpPr>
          <p:cNvPr id="17" name="Номер слайда 1"/>
          <p:cNvSpPr txBox="1">
            <a:spLocks/>
          </p:cNvSpPr>
          <p:nvPr/>
        </p:nvSpPr>
        <p:spPr>
          <a:xfrm>
            <a:off x="155575" y="6505976"/>
            <a:ext cx="1905000" cy="27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/>
              <a:t>ООО «Капитал МС»</a:t>
            </a:r>
          </a:p>
          <a:p>
            <a:pPr algn="l"/>
            <a:r>
              <a:rPr lang="ru-RU" sz="800" dirty="0"/>
              <a:t> </a:t>
            </a:r>
            <a:r>
              <a:rPr lang="ru-RU" sz="800" dirty="0" smtClean="0"/>
              <a:t>2026год</a:t>
            </a:r>
            <a:endParaRPr lang="ru-RU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7FC169E-C44A-4593-8EF3-D08D3EDAD274}"/>
              </a:ext>
            </a:extLst>
          </p:cNvPr>
          <p:cNvSpPr txBox="1"/>
          <p:nvPr/>
        </p:nvSpPr>
        <p:spPr>
          <a:xfrm>
            <a:off x="155575" y="1066800"/>
            <a:ext cx="8767830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Разработана  </a:t>
            </a:r>
            <a:r>
              <a:rPr lang="ru-RU" sz="1200" i="1" dirty="0"/>
              <a:t>Система информационного сопровождения данных категорий граждан для </a:t>
            </a:r>
            <a:r>
              <a:rPr lang="ru-RU" sz="1200" i="1" dirty="0" smtClean="0"/>
              <a:t>представителей  СМО 1</a:t>
            </a:r>
            <a:r>
              <a:rPr lang="ru-RU" sz="1200" i="1" dirty="0"/>
              <a:t>, 2 и 3 уровней на </a:t>
            </a:r>
            <a:r>
              <a:rPr lang="ru-RU" sz="1200" i="1" dirty="0" smtClean="0"/>
              <a:t>основании  </a:t>
            </a:r>
            <a:r>
              <a:rPr lang="ru-RU" sz="1200" i="1" dirty="0"/>
              <a:t>«Порядка работы страховых медицинских организаций с ветеранами боевых действий в части их информирования, сопровождения и содействия на всех этапах организации и оказания им медицинской помощи по программам обязательного медицинского страхования</a:t>
            </a:r>
            <a:r>
              <a:rPr lang="ru-RU" sz="1200" i="1" dirty="0" smtClean="0"/>
              <a:t>», рекомендованного ВСС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740805" y="2530977"/>
            <a:ext cx="812395" cy="3379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514600" y="2530977"/>
            <a:ext cx="1219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419600" y="2868880"/>
            <a:ext cx="0" cy="40060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29" y="4492555"/>
            <a:ext cx="1615745" cy="21459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2207879" y="3269486"/>
            <a:ext cx="4042442" cy="323649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Автоматически формирует индивидуальную историю по каждому ЗЛ,  содержащую сведения за любой заданный  период: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tx1"/>
                </a:solidFill>
              </a:rPr>
              <a:t>об оказанной МП,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tx1"/>
                </a:solidFill>
              </a:rPr>
              <a:t>о информировании ЗЛ: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на право на внеочередное получение медицинской помощи,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ответственных лицах в базовой МО,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прохождение профилактических мероприятий,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tx1"/>
                </a:solidFill>
              </a:rPr>
              <a:t>результатах контрольно-экспертных мероприятий,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tx1"/>
                </a:solidFill>
              </a:rPr>
              <a:t>результатах анкетирования,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tx1"/>
                </a:solidFill>
              </a:rPr>
              <a:t>об обращениях граждан,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tx1"/>
                </a:solidFill>
              </a:rPr>
              <a:t>об оказанном содействии;</a:t>
            </a:r>
          </a:p>
        </p:txBody>
      </p:sp>
      <p:sp>
        <p:nvSpPr>
          <p:cNvPr id="19" name="Овал 18"/>
          <p:cNvSpPr/>
          <p:nvPr/>
        </p:nvSpPr>
        <p:spPr>
          <a:xfrm>
            <a:off x="6252242" y="2149487"/>
            <a:ext cx="2895600" cy="41217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>
                <a:solidFill>
                  <a:schemeClr val="tx1"/>
                </a:solidFill>
              </a:rPr>
              <a:t>Автоматически формируются отчетные данные об оказанной медицинской помощи за заданный период: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chemeClr val="tx1"/>
                </a:solidFill>
              </a:rPr>
              <a:t>МО, где помощь оказана;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chemeClr val="tx1"/>
                </a:solidFill>
              </a:rPr>
              <a:t>профиль медицинской  помощи;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chemeClr val="tx1"/>
                </a:solidFill>
              </a:rPr>
              <a:t>условия оказания мед. помощи (стационар, АПУ, СП);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chemeClr val="tx1"/>
                </a:solidFill>
              </a:rPr>
              <a:t>установленный диагноз;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chemeClr val="tx1"/>
                </a:solidFill>
              </a:rPr>
              <a:t>присвоенная ЗЛ группа здоровья;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chemeClr val="tx1"/>
                </a:solidFill>
              </a:rPr>
              <a:t>прохождение профилактических мероприятий, в том числе ДВ и ДН;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chemeClr val="tx1"/>
                </a:solidFill>
              </a:rPr>
              <a:t> медицинская реабилитация.</a:t>
            </a:r>
          </a:p>
        </p:txBody>
      </p:sp>
      <p:sp>
        <p:nvSpPr>
          <p:cNvPr id="20" name="Овал 19"/>
          <p:cNvSpPr/>
          <p:nvPr/>
        </p:nvSpPr>
        <p:spPr>
          <a:xfrm>
            <a:off x="304800" y="2076784"/>
            <a:ext cx="2362200" cy="2133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>
                <a:solidFill>
                  <a:schemeClr val="tx1"/>
                </a:solidFill>
              </a:rPr>
              <a:t>Для быстрого реагирования  при обращении ЗЛ к представителям СМО в ПО Филиала  имеется отметка о принадлежности   ЗЛ к вышеуказанным категориям граждан;</a:t>
            </a:r>
          </a:p>
        </p:txBody>
      </p:sp>
      <p:sp>
        <p:nvSpPr>
          <p:cNvPr id="21" name="Овал 20"/>
          <p:cNvSpPr/>
          <p:nvPr/>
        </p:nvSpPr>
        <p:spPr>
          <a:xfrm>
            <a:off x="3810000" y="2076784"/>
            <a:ext cx="1828800" cy="7920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ПО Филиала</a:t>
            </a:r>
          </a:p>
        </p:txBody>
      </p:sp>
    </p:spTree>
    <p:extLst>
      <p:ext uri="{BB962C8B-B14F-4D97-AF65-F5344CB8AC3E}">
        <p14:creationId xmlns:p14="http://schemas.microsoft.com/office/powerpoint/2010/main" val="233589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B19B1EA-F5E3-4977-B514-F09CD66A4F6D}"/>
              </a:ext>
            </a:extLst>
          </p:cNvPr>
          <p:cNvSpPr/>
          <p:nvPr/>
        </p:nvSpPr>
        <p:spPr>
          <a:xfrm>
            <a:off x="1127285" y="381000"/>
            <a:ext cx="76792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Индивидуальная история ЗЛ в </a:t>
            </a:r>
            <a:r>
              <a:rPr lang="ru-RU" sz="1600" b="1" dirty="0">
                <a:solidFill>
                  <a:schemeClr val="tx2"/>
                </a:solidFill>
              </a:rPr>
              <a:t>ПО </a:t>
            </a:r>
            <a:r>
              <a:rPr lang="ru-RU" sz="1600" b="1" dirty="0" smtClean="0">
                <a:solidFill>
                  <a:schemeClr val="tx2"/>
                </a:solidFill>
              </a:rPr>
              <a:t>Филиала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6857999" y="6462271"/>
            <a:ext cx="2095499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/>
              <a:t>12</a:t>
            </a:r>
            <a:endParaRPr lang="ru-RU" sz="1000" dirty="0"/>
          </a:p>
        </p:txBody>
      </p:sp>
      <p:sp>
        <p:nvSpPr>
          <p:cNvPr id="17" name="Номер слайда 1"/>
          <p:cNvSpPr txBox="1">
            <a:spLocks/>
          </p:cNvSpPr>
          <p:nvPr/>
        </p:nvSpPr>
        <p:spPr>
          <a:xfrm>
            <a:off x="155575" y="6505976"/>
            <a:ext cx="1905000" cy="27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/>
              <a:t>ООО «Капитал МС»</a:t>
            </a:r>
          </a:p>
          <a:p>
            <a:pPr algn="l"/>
            <a:r>
              <a:rPr lang="ru-RU" sz="800" dirty="0"/>
              <a:t> </a:t>
            </a:r>
            <a:r>
              <a:rPr lang="ru-RU" sz="800" dirty="0" smtClean="0"/>
              <a:t>2026год</a:t>
            </a:r>
            <a:endParaRPr lang="ru-RU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56" y="1037163"/>
            <a:ext cx="8467464" cy="552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274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B19B1EA-F5E3-4977-B514-F09CD66A4F6D}"/>
              </a:ext>
            </a:extLst>
          </p:cNvPr>
          <p:cNvSpPr/>
          <p:nvPr/>
        </p:nvSpPr>
        <p:spPr>
          <a:xfrm>
            <a:off x="1098470" y="304800"/>
            <a:ext cx="76792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Информационное сопровождение участников СВО и членов их семей</a:t>
            </a: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6857999" y="6462271"/>
            <a:ext cx="2095499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0" dirty="0"/>
          </a:p>
        </p:txBody>
      </p:sp>
      <p:sp>
        <p:nvSpPr>
          <p:cNvPr id="17" name="Номер слайда 1"/>
          <p:cNvSpPr txBox="1">
            <a:spLocks/>
          </p:cNvSpPr>
          <p:nvPr/>
        </p:nvSpPr>
        <p:spPr>
          <a:xfrm>
            <a:off x="155575" y="6505976"/>
            <a:ext cx="1905000" cy="27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/>
              <a:t>ООО «Капитал МС»</a:t>
            </a:r>
          </a:p>
          <a:p>
            <a:pPr algn="l"/>
            <a:r>
              <a:rPr lang="ru-RU" sz="800" dirty="0"/>
              <a:t> </a:t>
            </a:r>
            <a:r>
              <a:rPr lang="ru-RU" sz="800" dirty="0" smtClean="0"/>
              <a:t>2026 </a:t>
            </a:r>
            <a:r>
              <a:rPr lang="ru-RU" sz="800" dirty="0"/>
              <a:t>год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FC169E-C44A-4593-8EF3-D08D3EDAD274}"/>
              </a:ext>
            </a:extLst>
          </p:cNvPr>
          <p:cNvSpPr txBox="1"/>
          <p:nvPr/>
        </p:nvSpPr>
        <p:spPr>
          <a:xfrm>
            <a:off x="-35281" y="1071579"/>
            <a:ext cx="3352800" cy="2616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С</a:t>
            </a:r>
            <a:r>
              <a:rPr lang="ru-RU" sz="1100" dirty="0" smtClean="0"/>
              <a:t>писки формируются из следующих  источников:</a:t>
            </a:r>
            <a:endParaRPr lang="ru-RU" sz="1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7FC169E-C44A-4593-8EF3-D08D3EDAD274}"/>
              </a:ext>
            </a:extLst>
          </p:cNvPr>
          <p:cNvSpPr txBox="1"/>
          <p:nvPr/>
        </p:nvSpPr>
        <p:spPr>
          <a:xfrm>
            <a:off x="155575" y="1860066"/>
            <a:ext cx="1749425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Из реестра счетов с 2025г</a:t>
            </a:r>
            <a:endParaRPr lang="ru-RU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7FC169E-C44A-4593-8EF3-D08D3EDAD274}"/>
              </a:ext>
            </a:extLst>
          </p:cNvPr>
          <p:cNvSpPr txBox="1"/>
          <p:nvPr/>
        </p:nvSpPr>
        <p:spPr>
          <a:xfrm>
            <a:off x="155575" y="2109663"/>
            <a:ext cx="2716566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1000" dirty="0"/>
              <a:t>При обращении </a:t>
            </a:r>
            <a:r>
              <a:rPr lang="ru-RU" sz="1000" dirty="0" smtClean="0"/>
              <a:t>к представителям СМО</a:t>
            </a:r>
            <a:endParaRPr lang="ru-RU" sz="1000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1453385" y="1668525"/>
            <a:ext cx="2088227" cy="123442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4997061" y="1678411"/>
            <a:ext cx="1572419" cy="10367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2667000" y="1782082"/>
            <a:ext cx="1066800" cy="32671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7FC169E-C44A-4593-8EF3-D08D3EDAD274}"/>
              </a:ext>
            </a:extLst>
          </p:cNvPr>
          <p:cNvSpPr txBox="1"/>
          <p:nvPr/>
        </p:nvSpPr>
        <p:spPr>
          <a:xfrm>
            <a:off x="1291070" y="658379"/>
            <a:ext cx="7903731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На 01.06.2026г.всего по спискам </a:t>
            </a:r>
            <a:r>
              <a:rPr lang="ru-RU" sz="1400" b="1" dirty="0">
                <a:solidFill>
                  <a:srgbClr val="BD0D18"/>
                </a:solidFill>
              </a:rPr>
              <a:t> </a:t>
            </a:r>
            <a:r>
              <a:rPr lang="ru-RU" sz="1400" b="1" dirty="0" smtClean="0">
                <a:solidFill>
                  <a:srgbClr val="BD0D18"/>
                </a:solidFill>
              </a:rPr>
              <a:t>1448 </a:t>
            </a:r>
            <a:r>
              <a:rPr lang="ru-RU" sz="1000" dirty="0" smtClean="0"/>
              <a:t>человек, в том числе участников СВО </a:t>
            </a:r>
            <a:r>
              <a:rPr lang="ru-RU" sz="1400" b="1" dirty="0" smtClean="0">
                <a:solidFill>
                  <a:srgbClr val="BD0D18"/>
                </a:solidFill>
              </a:rPr>
              <a:t>609  </a:t>
            </a:r>
            <a:r>
              <a:rPr lang="ru-RU" sz="1000" dirty="0" smtClean="0"/>
              <a:t>человек, членов их семей  </a:t>
            </a:r>
            <a:r>
              <a:rPr lang="ru-RU" sz="1600" b="1" dirty="0" smtClean="0">
                <a:solidFill>
                  <a:srgbClr val="BD0D18"/>
                </a:solidFill>
              </a:rPr>
              <a:t>839 </a:t>
            </a:r>
            <a:r>
              <a:rPr lang="ru-RU" sz="1000" dirty="0" smtClean="0"/>
              <a:t>человек </a:t>
            </a:r>
            <a:endParaRPr lang="ru-RU" sz="1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7FC169E-C44A-4593-8EF3-D08D3EDAD274}"/>
              </a:ext>
            </a:extLst>
          </p:cNvPr>
          <p:cNvSpPr txBox="1"/>
          <p:nvPr/>
        </p:nvSpPr>
        <p:spPr>
          <a:xfrm>
            <a:off x="155575" y="1577289"/>
            <a:ext cx="1265165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По  спискам ФЗО</a:t>
            </a:r>
            <a:endParaRPr lang="ru-RU" sz="10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2060575" y="1743579"/>
            <a:ext cx="1439579" cy="23959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4668416" y="1791268"/>
            <a:ext cx="1579984" cy="20993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7FC169E-C44A-4593-8EF3-D08D3EDAD274}"/>
              </a:ext>
            </a:extLst>
          </p:cNvPr>
          <p:cNvSpPr txBox="1"/>
          <p:nvPr/>
        </p:nvSpPr>
        <p:spPr>
          <a:xfrm>
            <a:off x="6620322" y="1675594"/>
            <a:ext cx="1990277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Из реестра счетов с 2025г</a:t>
            </a:r>
            <a:endParaRPr lang="ru-RU" sz="1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7FC169E-C44A-4593-8EF3-D08D3EDAD274}"/>
              </a:ext>
            </a:extLst>
          </p:cNvPr>
          <p:cNvSpPr txBox="1"/>
          <p:nvPr/>
        </p:nvSpPr>
        <p:spPr>
          <a:xfrm>
            <a:off x="1221914" y="1315669"/>
            <a:ext cx="1174771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Участники СВО</a:t>
            </a:r>
            <a:endParaRPr lang="ru-RU" sz="1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7FC169E-C44A-4593-8EF3-D08D3EDAD274}"/>
              </a:ext>
            </a:extLst>
          </p:cNvPr>
          <p:cNvSpPr txBox="1"/>
          <p:nvPr/>
        </p:nvSpPr>
        <p:spPr>
          <a:xfrm>
            <a:off x="6400801" y="1347045"/>
            <a:ext cx="1905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Члены семей участников СВО</a:t>
            </a:r>
            <a:endParaRPr lang="ru-RU" sz="1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7FC169E-C44A-4593-8EF3-D08D3EDAD274}"/>
              </a:ext>
            </a:extLst>
          </p:cNvPr>
          <p:cNvSpPr txBox="1"/>
          <p:nvPr/>
        </p:nvSpPr>
        <p:spPr>
          <a:xfrm>
            <a:off x="6248400" y="1985691"/>
            <a:ext cx="2705098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1000" dirty="0"/>
              <a:t>При обращении </a:t>
            </a:r>
            <a:r>
              <a:rPr lang="ru-RU" sz="1000" dirty="0" smtClean="0"/>
              <a:t>к представителям СМО</a:t>
            </a:r>
            <a:endParaRPr lang="ru-RU" sz="1000" dirty="0"/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864728"/>
              </p:ext>
            </p:extLst>
          </p:nvPr>
        </p:nvGraphicFramePr>
        <p:xfrm>
          <a:off x="155575" y="2391102"/>
          <a:ext cx="8797923" cy="4084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94814"/>
                <a:gridCol w="921612"/>
                <a:gridCol w="838200"/>
                <a:gridCol w="533400"/>
                <a:gridCol w="3009897"/>
              </a:tblGrid>
              <a:tr h="153948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16.04.2024г.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6044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ru-RU" sz="800" dirty="0" smtClean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</a:rPr>
                        <a:t>Участники СВО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</a:rPr>
                        <a:t>Члены семей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</a:rPr>
                        <a:t>Всего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000" dirty="0" smtClean="0"/>
                        <a:t>Обеспечение полисами ОМС участников СВО и членов их семей (количество обращений)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78</a:t>
                      </a:r>
                      <a:endParaRPr lang="ru-RU" sz="1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16</a:t>
                      </a:r>
                      <a:endParaRPr lang="ru-RU" sz="1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94</a:t>
                      </a:r>
                      <a:endParaRPr lang="ru-RU" sz="1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7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Проинформировано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000" dirty="0" smtClean="0"/>
                        <a:t>о  праве на внеочередное получение медицинской помощи,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000" dirty="0" smtClean="0"/>
                        <a:t>о прохождении профилактических мероприятий;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973</a:t>
                      </a:r>
                    </a:p>
                    <a:p>
                      <a:r>
                        <a:rPr lang="ru-RU" sz="1000" dirty="0" smtClean="0"/>
                        <a:t>973</a:t>
                      </a:r>
                      <a:endParaRPr lang="ru-RU" sz="1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-</a:t>
                      </a:r>
                    </a:p>
                    <a:p>
                      <a:r>
                        <a:rPr lang="ru-RU" sz="1000" dirty="0" smtClean="0"/>
                        <a:t>512</a:t>
                      </a:r>
                      <a:endParaRPr lang="ru-RU" sz="1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1485</a:t>
                      </a:r>
                    </a:p>
                    <a:p>
                      <a:r>
                        <a:rPr lang="ru-RU" sz="1000" dirty="0" smtClean="0"/>
                        <a:t>1485</a:t>
                      </a:r>
                      <a:endParaRPr lang="ru-RU" sz="1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000" dirty="0" smtClean="0"/>
                        <a:t>Индивидуальное</a:t>
                      </a:r>
                      <a:r>
                        <a:rPr lang="ru-RU" sz="1000" baseline="0" dirty="0" smtClean="0"/>
                        <a:t> информационное сопровождение на всех этапах оказания медицинской помощи. </a:t>
                      </a:r>
                      <a:r>
                        <a:rPr lang="ru-RU" sz="1000" dirty="0" smtClean="0"/>
                        <a:t>Оказано содействие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189</a:t>
                      </a:r>
                      <a:endParaRPr lang="ru-RU" sz="1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28</a:t>
                      </a:r>
                      <a:endParaRPr lang="ru-RU" sz="1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217</a:t>
                      </a:r>
                      <a:endParaRPr lang="ru-RU" sz="1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1. Запись к врачу,</a:t>
                      </a:r>
                    </a:p>
                    <a:p>
                      <a:r>
                        <a:rPr lang="ru-RU" sz="1000" dirty="0" smtClean="0"/>
                        <a:t>2. Запись  на диспансеризацию, </a:t>
                      </a:r>
                    </a:p>
                    <a:p>
                      <a:r>
                        <a:rPr lang="ru-RU" sz="1000" dirty="0" smtClean="0"/>
                        <a:t>3. Запись на исследования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Проанкетировано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000" dirty="0" smtClean="0"/>
                        <a:t>Удовлетворены МП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288 </a:t>
                      </a:r>
                    </a:p>
                    <a:p>
                      <a:r>
                        <a:rPr lang="ru-RU" sz="1000" dirty="0" smtClean="0"/>
                        <a:t>288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288</a:t>
                      </a:r>
                    </a:p>
                    <a:p>
                      <a:r>
                        <a:rPr lang="ru-RU" sz="1000" dirty="0" smtClean="0"/>
                        <a:t>288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проанкетировано 30% </a:t>
                      </a:r>
                    </a:p>
                    <a:p>
                      <a:r>
                        <a:rPr lang="ru-RU" sz="1000" dirty="0" smtClean="0"/>
                        <a:t>удовлетворены МП 98%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Устные обращения от</a:t>
                      </a:r>
                      <a:r>
                        <a:rPr lang="ru-RU" sz="1000" baseline="0" dirty="0" smtClean="0"/>
                        <a:t> ЗЛ</a:t>
                      </a:r>
                      <a:endParaRPr lang="ru-RU" sz="1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214</a:t>
                      </a:r>
                      <a:endParaRPr lang="ru-RU" sz="1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44</a:t>
                      </a:r>
                      <a:endParaRPr lang="ru-RU" sz="1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258</a:t>
                      </a:r>
                      <a:endParaRPr lang="ru-RU" sz="1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000" dirty="0" smtClean="0"/>
                        <a:t>Запись</a:t>
                      </a:r>
                      <a:r>
                        <a:rPr lang="ru-RU" sz="1000" baseline="0" dirty="0" smtClean="0"/>
                        <a:t> к врачу,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000" dirty="0" smtClean="0"/>
                        <a:t>Консультация по вопросам ОМС,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000" dirty="0" smtClean="0"/>
                        <a:t>Получение полиса.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Письменные обращения</a:t>
                      </a:r>
                      <a:endParaRPr lang="ru-RU" sz="11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smtClean="0"/>
                        <a:t>2</a:t>
                      </a:r>
                      <a:endParaRPr lang="ru-RU" sz="11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000" dirty="0" smtClean="0"/>
                        <a:t>оказание содействия в МП, прием врача 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Токсовская</a:t>
                      </a:r>
                      <a:r>
                        <a:rPr lang="ru-RU" sz="1000" dirty="0" smtClean="0"/>
                        <a:t> КМБ</a:t>
                      </a:r>
                      <a:r>
                        <a:rPr lang="ru-RU" sz="1000" baseline="0" dirty="0" smtClean="0"/>
                        <a:t> (</a:t>
                      </a:r>
                      <a:r>
                        <a:rPr lang="ru-RU" sz="1000" dirty="0" smtClean="0"/>
                        <a:t>несовершеннолетний)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000" dirty="0" smtClean="0"/>
                        <a:t>оказание содействия в МП, запись</a:t>
                      </a:r>
                      <a:r>
                        <a:rPr lang="ru-RU" sz="1000" baseline="0" dirty="0" smtClean="0"/>
                        <a:t> на </a:t>
                      </a:r>
                      <a:r>
                        <a:rPr lang="ru-RU" sz="1000" dirty="0" smtClean="0"/>
                        <a:t>лабораторную диагностику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 Всеволожская КМБ </a:t>
                      </a:r>
                      <a:r>
                        <a:rPr lang="ru-RU" sz="1000" baseline="0" dirty="0" smtClean="0"/>
                        <a:t>(</a:t>
                      </a:r>
                      <a:r>
                        <a:rPr lang="ru-RU" sz="1000" dirty="0" smtClean="0"/>
                        <a:t>несовершеннолетний)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6" name="Овал 35"/>
          <p:cNvSpPr/>
          <p:nvPr/>
        </p:nvSpPr>
        <p:spPr>
          <a:xfrm>
            <a:off x="3657600" y="1438779"/>
            <a:ext cx="1204287" cy="3020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Филиал</a:t>
            </a:r>
          </a:p>
        </p:txBody>
      </p:sp>
      <p:sp>
        <p:nvSpPr>
          <p:cNvPr id="21" name="Номер слайда 1"/>
          <p:cNvSpPr txBox="1">
            <a:spLocks/>
          </p:cNvSpPr>
          <p:nvPr/>
        </p:nvSpPr>
        <p:spPr>
          <a:xfrm>
            <a:off x="6872728" y="6400799"/>
            <a:ext cx="2095499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/>
              <a:t>13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81129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B19B1EA-F5E3-4977-B514-F09CD66A4F6D}"/>
              </a:ext>
            </a:extLst>
          </p:cNvPr>
          <p:cNvSpPr/>
          <p:nvPr/>
        </p:nvSpPr>
        <p:spPr>
          <a:xfrm>
            <a:off x="1139451" y="640793"/>
            <a:ext cx="76792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Результаты контрольно-экспертных мероприятий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7" name="Номер слайда 1"/>
          <p:cNvSpPr txBox="1">
            <a:spLocks/>
          </p:cNvSpPr>
          <p:nvPr/>
        </p:nvSpPr>
        <p:spPr>
          <a:xfrm>
            <a:off x="155575" y="6505976"/>
            <a:ext cx="1905000" cy="27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/>
              <a:t>ООО «Капитал МС»</a:t>
            </a:r>
          </a:p>
          <a:p>
            <a:pPr algn="l"/>
            <a:r>
              <a:rPr lang="ru-RU" sz="800" dirty="0"/>
              <a:t> </a:t>
            </a:r>
            <a:r>
              <a:rPr lang="ru-RU" sz="800" dirty="0" smtClean="0"/>
              <a:t>2026 </a:t>
            </a:r>
            <a:r>
              <a:rPr lang="ru-RU" sz="800" dirty="0"/>
              <a:t>год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7FC169E-C44A-4593-8EF3-D08D3EDAD274}"/>
              </a:ext>
            </a:extLst>
          </p:cNvPr>
          <p:cNvSpPr txBox="1"/>
          <p:nvPr/>
        </p:nvSpPr>
        <p:spPr>
          <a:xfrm>
            <a:off x="125797" y="4339558"/>
            <a:ext cx="8836025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2.12.</a:t>
            </a:r>
            <a:r>
              <a:rPr lang="ru-RU" sz="1000" dirty="0"/>
              <a:t> </a:t>
            </a:r>
            <a:r>
              <a:rPr lang="ru-RU" sz="1000" dirty="0" smtClean="0"/>
              <a:t> Непредставление </a:t>
            </a:r>
            <a:r>
              <a:rPr lang="ru-RU" sz="1000" dirty="0"/>
              <a:t>медицинской документации, учетно-отчетной документации, подтверждающей факт оказания застрахованному лицу медицинской помощи в медицинской организации, а также результатов внутреннего и внешнего контроля медицинской организации, безопасности оказания медицинской помощи без объективных причин </a:t>
            </a:r>
            <a:r>
              <a:rPr lang="ru-RU" sz="1000" dirty="0" smtClean="0"/>
              <a:t>…</a:t>
            </a:r>
          </a:p>
          <a:p>
            <a:r>
              <a:rPr lang="ru-RU" sz="1000" dirty="0" smtClean="0"/>
              <a:t>2.16.3. </a:t>
            </a:r>
            <a:r>
              <a:rPr lang="ru-RU" sz="1000" dirty="0" smtClean="0">
                <a:solidFill>
                  <a:schemeClr val="dk1"/>
                </a:solidFill>
              </a:rPr>
              <a:t>Некорректное </a:t>
            </a:r>
            <a:r>
              <a:rPr lang="ru-RU" sz="1000" dirty="0">
                <a:solidFill>
                  <a:schemeClr val="dk1"/>
                </a:solidFill>
              </a:rPr>
              <a:t>(неполное) отражение в реестре счета сведений медицинской документации</a:t>
            </a:r>
            <a:r>
              <a:rPr lang="ru-RU" sz="1000" dirty="0" smtClean="0">
                <a:solidFill>
                  <a:schemeClr val="dk1"/>
                </a:solidFill>
              </a:rPr>
              <a:t>.</a:t>
            </a:r>
          </a:p>
          <a:p>
            <a:pPr>
              <a:defRPr/>
            </a:pPr>
            <a:r>
              <a:rPr lang="ru-RU" sz="1000" dirty="0" smtClean="0"/>
              <a:t>3.2.1. </a:t>
            </a:r>
            <a:r>
              <a:rPr lang="ru-RU" sz="1000" dirty="0" smtClean="0">
                <a:solidFill>
                  <a:schemeClr val="dk1"/>
                </a:solidFill>
              </a:rPr>
              <a:t>Невыполнение</a:t>
            </a:r>
            <a:r>
              <a:rPr lang="ru-RU" sz="1000" dirty="0">
                <a:solidFill>
                  <a:schemeClr val="dk1"/>
                </a:solidFill>
              </a:rPr>
              <a:t>, несвоевременное или ненадлежащее выполнение необходимых пациенту диагностических и (или) лечебных мероприятий, оперативных вмешательств в соответствии с порядками оказания медицинской помощи, на основе клинических рекомендаций, в том числе по результатам проведенного диспансерного наблюдения, рекомендаций по применению методов профилактики, диагностики, лечения и реабилитации, данных медицинскими работниками национальных медицинских исследовательских центров в ходе консультаций/консилиумов с применением телемедицинских технологий не повлиявшее на состояние здоровья ЗЛ</a:t>
            </a:r>
            <a:r>
              <a:rPr lang="ru-RU" sz="1000" dirty="0" smtClean="0">
                <a:solidFill>
                  <a:schemeClr val="dk1"/>
                </a:solidFill>
              </a:rPr>
              <a:t>.</a:t>
            </a:r>
            <a:endParaRPr lang="ru-RU" sz="1000" dirty="0"/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58657"/>
              </p:ext>
            </p:extLst>
          </p:nvPr>
        </p:nvGraphicFramePr>
        <p:xfrm>
          <a:off x="155575" y="1676400"/>
          <a:ext cx="4264025" cy="2194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58825"/>
                <a:gridCol w="1524000"/>
                <a:gridCol w="1981200"/>
              </a:tblGrid>
              <a:tr h="30480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2025г.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МЭЭ</a:t>
                      </a:r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2 035</a:t>
                      </a:r>
                    </a:p>
                    <a:p>
                      <a:r>
                        <a:rPr lang="ru-RU" sz="1400" dirty="0" smtClean="0"/>
                        <a:t> (96-КС, 26-ДС, 65-СПМ, 1848-АПУ</a:t>
                      </a:r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Выявлено 3 дефекта -</a:t>
                      </a:r>
                      <a:r>
                        <a:rPr lang="ru-RU" sz="1400" b="1" dirty="0" smtClean="0">
                          <a:solidFill>
                            <a:srgbClr val="BD0D18"/>
                          </a:solidFill>
                        </a:rPr>
                        <a:t>0,1% </a:t>
                      </a:r>
                      <a:r>
                        <a:rPr lang="ru-RU" sz="1400" dirty="0" smtClean="0"/>
                        <a:t>(2.16.3.)</a:t>
                      </a:r>
                      <a:r>
                        <a:rPr lang="ru-RU" sz="1400" baseline="0" dirty="0" smtClean="0"/>
                        <a:t>, в том числе 2 в ДС, 1 в АПУ</a:t>
                      </a:r>
                      <a:endParaRPr lang="ru-RU" sz="1400" dirty="0" smtClean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ЭКМП</a:t>
                      </a:r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95 (12-ДС, 47-КС, 36-АПУ)</a:t>
                      </a:r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Выявлено 7 дефектов</a:t>
                      </a:r>
                      <a:r>
                        <a:rPr lang="ru-RU" sz="1400" baseline="0" dirty="0" smtClean="0"/>
                        <a:t> -</a:t>
                      </a:r>
                      <a:r>
                        <a:rPr lang="ru-RU" sz="1400" b="1" baseline="0" dirty="0" smtClean="0">
                          <a:solidFill>
                            <a:srgbClr val="BD0D18"/>
                          </a:solidFill>
                        </a:rPr>
                        <a:t>7,3% </a:t>
                      </a:r>
                      <a:r>
                        <a:rPr lang="ru-RU" sz="1400" baseline="0" dirty="0" smtClean="0"/>
                        <a:t>(3.2.1.), в том числе 2 в ДС, 4 в КС, 1 в АПУ</a:t>
                      </a:r>
                      <a:endParaRPr lang="ru-RU" sz="1400" dirty="0" smtClean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332395"/>
              </p:ext>
            </p:extLst>
          </p:nvPr>
        </p:nvGraphicFramePr>
        <p:xfrm>
          <a:off x="4800600" y="1676400"/>
          <a:ext cx="3962400" cy="2194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99655"/>
                <a:gridCol w="980581"/>
                <a:gridCol w="2082164"/>
              </a:tblGrid>
              <a:tr h="13716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5 месяцев 2026г.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МЭЭ</a:t>
                      </a:r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413  </a:t>
                      </a:r>
                    </a:p>
                    <a:p>
                      <a:r>
                        <a:rPr lang="ru-RU" sz="1400" dirty="0" smtClean="0"/>
                        <a:t>(12 -КС, 401- АПУ)</a:t>
                      </a:r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Выявлен 1 дефект</a:t>
                      </a:r>
                      <a:r>
                        <a:rPr lang="ru-RU" sz="1400" baseline="0" dirty="0" smtClean="0"/>
                        <a:t>-</a:t>
                      </a:r>
                      <a:r>
                        <a:rPr lang="ru-RU" sz="1400" b="1" baseline="0" dirty="0" smtClean="0">
                          <a:solidFill>
                            <a:srgbClr val="BD0D18"/>
                          </a:solidFill>
                        </a:rPr>
                        <a:t>0,2% </a:t>
                      </a:r>
                      <a:r>
                        <a:rPr lang="ru-RU" sz="1400" baseline="0" dirty="0" smtClean="0"/>
                        <a:t>(2.12) в КС</a:t>
                      </a:r>
                      <a:endParaRPr lang="ru-RU" sz="1400" dirty="0" smtClean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ЭКМП</a:t>
                      </a:r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68 (14- ДС,16-КС, 38- АПУ</a:t>
                      </a:r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Выявлено 3 дефекта-</a:t>
                      </a:r>
                      <a:r>
                        <a:rPr lang="ru-RU" sz="1400" b="1" dirty="0" smtClean="0">
                          <a:solidFill>
                            <a:srgbClr val="BD0D18"/>
                          </a:solidFill>
                        </a:rPr>
                        <a:t>4,4%</a:t>
                      </a:r>
                      <a:r>
                        <a:rPr lang="ru-RU" sz="1400" dirty="0" smtClean="0"/>
                        <a:t>  (3.2.1.), в том числе 1 в ДС по профилю реабилитация, 3 в КС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Номер слайда 1"/>
          <p:cNvSpPr txBox="1">
            <a:spLocks/>
          </p:cNvSpPr>
          <p:nvPr/>
        </p:nvSpPr>
        <p:spPr>
          <a:xfrm>
            <a:off x="6842631" y="6393754"/>
            <a:ext cx="2095499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/>
              <a:t>14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953283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B19B1EA-F5E3-4977-B514-F09CD66A4F6D}"/>
              </a:ext>
            </a:extLst>
          </p:cNvPr>
          <p:cNvSpPr/>
          <p:nvPr/>
        </p:nvSpPr>
        <p:spPr>
          <a:xfrm>
            <a:off x="1072216" y="497523"/>
            <a:ext cx="7679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Информационное сопровождение участников СВО, прибывающих на лечение в Федеральные клиники СПб из других регионов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6857999" y="6462271"/>
            <a:ext cx="2095499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/>
              <a:t>15</a:t>
            </a:r>
            <a:endParaRPr lang="ru-RU" sz="1000" dirty="0"/>
          </a:p>
        </p:txBody>
      </p:sp>
      <p:sp>
        <p:nvSpPr>
          <p:cNvPr id="17" name="Номер слайда 1"/>
          <p:cNvSpPr txBox="1">
            <a:spLocks/>
          </p:cNvSpPr>
          <p:nvPr/>
        </p:nvSpPr>
        <p:spPr>
          <a:xfrm>
            <a:off x="155575" y="6505976"/>
            <a:ext cx="1905000" cy="27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/>
              <a:t>ООО «Капитал МС»</a:t>
            </a:r>
          </a:p>
          <a:p>
            <a:pPr algn="l"/>
            <a:r>
              <a:rPr lang="ru-RU" sz="800" dirty="0"/>
              <a:t> </a:t>
            </a:r>
            <a:r>
              <a:rPr lang="ru-RU" sz="800" dirty="0" smtClean="0"/>
              <a:t>2026 </a:t>
            </a:r>
            <a:r>
              <a:rPr lang="ru-RU" sz="800" dirty="0"/>
              <a:t>год</a:t>
            </a:r>
          </a:p>
        </p:txBody>
      </p:sp>
      <p:pic>
        <p:nvPicPr>
          <p:cNvPr id="6146" name="Picture 2" descr="C:\Users\Zpz03\Desktop\ВКС\IMG-20250404-WA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78" y="2504447"/>
            <a:ext cx="2908822" cy="377250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Восклицательный знак зелены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953000"/>
            <a:ext cx="1334836" cy="133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7FC169E-C44A-4593-8EF3-D08D3EDAD274}"/>
              </a:ext>
            </a:extLst>
          </p:cNvPr>
          <p:cNvSpPr txBox="1"/>
          <p:nvPr/>
        </p:nvSpPr>
        <p:spPr>
          <a:xfrm>
            <a:off x="533400" y="1524000"/>
            <a:ext cx="3124200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Организовано сопровождение участников СВО представителями СМО при поступлении в Федеральные клиники</a:t>
            </a:r>
          </a:p>
        </p:txBody>
      </p:sp>
      <p:sp>
        <p:nvSpPr>
          <p:cNvPr id="3" name="AutoShape 2" descr="Фото: brig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https://coris-spb.ru/wp-content/uploads/skk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3352800" cy="245537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FC169E-C44A-4593-8EF3-D08D3EDAD274}"/>
              </a:ext>
            </a:extLst>
          </p:cNvPr>
          <p:cNvSpPr txBox="1"/>
          <p:nvPr/>
        </p:nvSpPr>
        <p:spPr>
          <a:xfrm>
            <a:off x="4343401" y="4652918"/>
            <a:ext cx="3429000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Заключен договор с платной скорой помощью для транспортировки маломобильной категории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3513550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24F2F21-1CBF-4C67-855D-7451AAF06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3" y="3429000"/>
            <a:ext cx="2566638" cy="3414056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8A326E2-A693-4F04-80FE-7BA78B96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000" smtClean="0"/>
              <a:t>16</a:t>
            </a:fld>
            <a:endParaRPr lang="ru-RU" sz="1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7B72C23-8F77-4D5A-87D8-116462D27D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308" y="0"/>
            <a:ext cx="2661692" cy="354892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00C7FE0-BEEA-432B-A86B-D0906F4D5C52}"/>
              </a:ext>
            </a:extLst>
          </p:cNvPr>
          <p:cNvSpPr/>
          <p:nvPr/>
        </p:nvSpPr>
        <p:spPr>
          <a:xfrm>
            <a:off x="2260753" y="230442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C01FA8F-7FD0-4ABF-8692-3A7F94C83CC8}"/>
              </a:ext>
            </a:extLst>
          </p:cNvPr>
          <p:cNvSpPr/>
          <p:nvPr/>
        </p:nvSpPr>
        <p:spPr>
          <a:xfrm>
            <a:off x="827584" y="2517898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Благодарю за внимание!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3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5"/>
    </mc:Choice>
    <mc:Fallback xmlns="">
      <p:transition spd="slow" advTm="196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19A8-93E6-43E7-82E1-1C8096ACB5F6}" type="slidenum">
              <a:rPr lang="ru-RU" sz="1000" smtClean="0"/>
              <a:t>2</a:t>
            </a:fld>
            <a:endParaRPr lang="ru-RU" sz="1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09999" y="1195135"/>
            <a:ext cx="4686533" cy="41857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«…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Предлагаю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создать специальный государственный фонд. Его задачей станет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адресная, персональная помощь семьям погибших бойцов и ветеранам специальной военной операции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. Он будет координировать предоставление социальной, медицинской, психологической поддержки, решать вопросы санаторно-курортного лечения и реабилитации, помогать в образовании, спорте, трудоустройстве, предпринимательстве, в повышении квалификации, в получении новой профессии. Отдельная важнейшая задача фонда – организация долговременного ухода на дому, высокотехнологичное протезирование для всех, кто в этом нуждается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400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…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Работа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государственного фонда должна быть открытой, а сам порядок оказания помощи – простым, по принципу «одного окна»,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без казёнщины и бюрократии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47800" y="304800"/>
            <a:ext cx="7048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B70D18"/>
                </a:solidFill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cs typeface="Arial" pitchFamily="34" charset="0"/>
              </a:rPr>
              <a:t>Послание Президента Федеральному </a:t>
            </a:r>
            <a:r>
              <a:rPr lang="ru-RU" sz="1600" b="1" dirty="0" smtClean="0">
                <a:solidFill>
                  <a:schemeClr val="tx2"/>
                </a:solidFill>
                <a:cs typeface="Arial" pitchFamily="34" charset="0"/>
              </a:rPr>
              <a:t>Собранию</a:t>
            </a:r>
            <a:r>
              <a:rPr lang="ru-RU" sz="1600" b="1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cs typeface="Arial" pitchFamily="34" charset="0"/>
              </a:rPr>
              <a:t>21.02.2023г.</a:t>
            </a:r>
            <a:endParaRPr lang="ru-RU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2" y="1255363"/>
            <a:ext cx="3165078" cy="38786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8414" y="5295532"/>
            <a:ext cx="78639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B70D18"/>
                </a:solidFill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B70D18"/>
                </a:solidFill>
                <a:cs typeface="Arial" pitchFamily="34" charset="0"/>
              </a:rPr>
              <a:t>Указ Президента Российской Федерации от 03.04.2023 г. № 232</a:t>
            </a:r>
          </a:p>
          <a:p>
            <a:pPr algn="ctr"/>
            <a:r>
              <a:rPr lang="ru-RU" sz="1600" b="1" dirty="0" smtClean="0">
                <a:solidFill>
                  <a:srgbClr val="B70D18"/>
                </a:solidFill>
                <a:cs typeface="Arial" pitchFamily="34" charset="0"/>
              </a:rPr>
              <a:t>«О </a:t>
            </a:r>
            <a:r>
              <a:rPr lang="ru-RU" sz="1600" b="1" dirty="0">
                <a:solidFill>
                  <a:srgbClr val="B70D18"/>
                </a:solidFill>
                <a:cs typeface="Arial" pitchFamily="34" charset="0"/>
              </a:rPr>
              <a:t>создании Государственного фонда поддержки участников специальной военной операции «Защитники Отечества»</a:t>
            </a: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155575" y="6505976"/>
            <a:ext cx="1216025" cy="27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/>
              <a:t>ООО «Капитал МС»</a:t>
            </a:r>
          </a:p>
          <a:p>
            <a:pPr algn="l"/>
            <a:r>
              <a:rPr lang="ru-RU" sz="800" dirty="0"/>
              <a:t> </a:t>
            </a:r>
            <a:r>
              <a:rPr lang="ru-RU" sz="800" dirty="0" smtClean="0"/>
              <a:t>2026 </a:t>
            </a:r>
            <a:r>
              <a:rPr lang="ru-RU" sz="800" dirty="0"/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737235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B19B1EA-F5E3-4977-B514-F09CD66A4F6D}"/>
              </a:ext>
            </a:extLst>
          </p:cNvPr>
          <p:cNvSpPr/>
          <p:nvPr/>
        </p:nvSpPr>
        <p:spPr>
          <a:xfrm>
            <a:off x="1274263" y="228600"/>
            <a:ext cx="76792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Соглашение  </a:t>
            </a:r>
            <a:endParaRPr lang="ru-RU" sz="16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о </a:t>
            </a:r>
            <a:r>
              <a:rPr lang="ru-RU" sz="1600" b="1" dirty="0">
                <a:solidFill>
                  <a:schemeClr val="tx2"/>
                </a:solidFill>
              </a:rPr>
              <a:t>сотрудничестве с </a:t>
            </a:r>
            <a:r>
              <a:rPr lang="ru-RU" sz="1600" b="1" dirty="0" smtClean="0">
                <a:solidFill>
                  <a:schemeClr val="tx2"/>
                </a:solidFill>
              </a:rPr>
              <a:t>Фондом защитников отечества  </a:t>
            </a:r>
            <a:r>
              <a:rPr lang="ru-RU" sz="1600" b="1" dirty="0">
                <a:solidFill>
                  <a:schemeClr val="tx2"/>
                </a:solidFill>
              </a:rPr>
              <a:t>по Ленинградской области </a:t>
            </a:r>
            <a:r>
              <a:rPr lang="ru-RU" sz="1600" b="1" dirty="0" smtClean="0">
                <a:solidFill>
                  <a:schemeClr val="tx2"/>
                </a:solidFill>
              </a:rPr>
              <a:t>АСП ООО «Капитал МС»-Филиалом в г. Санкт-Петербурге и Ленинградской области заключено </a:t>
            </a:r>
            <a:r>
              <a:rPr lang="ru-RU" sz="1600" b="1" dirty="0">
                <a:solidFill>
                  <a:schemeClr val="tx2"/>
                </a:solidFill>
              </a:rPr>
              <a:t>16   апреля 2024г.</a:t>
            </a: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6857999" y="6462271"/>
            <a:ext cx="2095499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/>
              <a:t>3</a:t>
            </a:r>
          </a:p>
        </p:txBody>
      </p:sp>
      <p:sp>
        <p:nvSpPr>
          <p:cNvPr id="17" name="Номер слайда 1"/>
          <p:cNvSpPr txBox="1">
            <a:spLocks/>
          </p:cNvSpPr>
          <p:nvPr/>
        </p:nvSpPr>
        <p:spPr>
          <a:xfrm>
            <a:off x="155575" y="6505976"/>
            <a:ext cx="1905000" cy="27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/>
              <a:t>ООО «Капитал МС»</a:t>
            </a:r>
          </a:p>
          <a:p>
            <a:pPr algn="l"/>
            <a:r>
              <a:rPr lang="ru-RU" sz="800" dirty="0"/>
              <a:t> </a:t>
            </a:r>
            <a:r>
              <a:rPr lang="ru-RU" sz="800" dirty="0" smtClean="0"/>
              <a:t>2026 </a:t>
            </a:r>
            <a:r>
              <a:rPr lang="ru-RU" sz="800" dirty="0"/>
              <a:t>год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7FC169E-C44A-4593-8EF3-D08D3EDAD274}"/>
              </a:ext>
            </a:extLst>
          </p:cNvPr>
          <p:cNvSpPr txBox="1"/>
          <p:nvPr/>
        </p:nvSpPr>
        <p:spPr>
          <a:xfrm>
            <a:off x="245249" y="1447800"/>
            <a:ext cx="5257800" cy="47705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В рамках Соглашения: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600" i="1" dirty="0" smtClean="0"/>
              <a:t>ФЗО предоставляет  страховой медицинской организации списки участников СВО;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600" i="1" dirty="0" smtClean="0"/>
              <a:t>Определены координаторы по взаимодействию со стороны СМО,ФЗО, медицинских организаций ЛО (с указанием ФИО, должности, номера телефона);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600" i="1" dirty="0" smtClean="0"/>
              <a:t>Назначен представитель СМО, выделен телефон </a:t>
            </a:r>
            <a:r>
              <a:rPr lang="ru-RU" sz="1600" i="1" dirty="0"/>
              <a:t>для </a:t>
            </a:r>
            <a:r>
              <a:rPr lang="ru-RU" sz="1600" i="1" dirty="0">
                <a:solidFill>
                  <a:srgbClr val="C00000"/>
                </a:solidFill>
              </a:rPr>
              <a:t>прямого личного </a:t>
            </a:r>
            <a:r>
              <a:rPr lang="ru-RU" sz="1600" i="1" dirty="0" smtClean="0">
                <a:solidFill>
                  <a:srgbClr val="C00000"/>
                </a:solidFill>
              </a:rPr>
              <a:t>контакта представителя </a:t>
            </a:r>
            <a:r>
              <a:rPr lang="ru-RU" sz="1600" i="1" dirty="0">
                <a:solidFill>
                  <a:srgbClr val="C00000"/>
                </a:solidFill>
              </a:rPr>
              <a:t>Филиала с ветераном </a:t>
            </a:r>
            <a:r>
              <a:rPr lang="ru-RU" sz="1600" i="1" dirty="0" smtClean="0">
                <a:solidFill>
                  <a:srgbClr val="C00000"/>
                </a:solidFill>
              </a:rPr>
              <a:t>СВО, разработаны визитки, которые предоставляются каждому участнику СВО при обращении к представителям страховой медицинской организации и   на ПВП;</a:t>
            </a:r>
            <a:endParaRPr lang="ru-RU" sz="1600" i="1" dirty="0" smtClean="0"/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600" i="1" dirty="0" smtClean="0"/>
              <a:t>Филиал участвует  в Заседаниях Координационного совета по организации защиты прав застрахованных лиц ТФОМС ЛО, где рассматриваются вопросы  сопровождения </a:t>
            </a:r>
            <a:r>
              <a:rPr lang="ru-RU" sz="1600" i="1" dirty="0"/>
              <a:t>участников СВО и членов их </a:t>
            </a:r>
            <a:r>
              <a:rPr lang="ru-RU" sz="1600" i="1" dirty="0" smtClean="0"/>
              <a:t>семей;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600" i="1" dirty="0" smtClean="0"/>
              <a:t>В ноябре 2024 года Филиал принял </a:t>
            </a:r>
            <a:r>
              <a:rPr lang="ru-RU" sz="1600" i="1" dirty="0"/>
              <a:t>участие в «круглом столе</a:t>
            </a:r>
            <a:r>
              <a:rPr lang="ru-RU" sz="1600" i="1" dirty="0" smtClean="0"/>
              <a:t>», организованном ФЗО по </a:t>
            </a:r>
            <a:r>
              <a:rPr lang="ru-RU" sz="1600" i="1" dirty="0"/>
              <a:t>Ленинградской </a:t>
            </a:r>
            <a:r>
              <a:rPr lang="ru-RU" sz="1600" i="1" dirty="0" smtClean="0"/>
              <a:t>области.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2"/>
          <a:stretch>
            <a:fillRect/>
          </a:stretch>
        </p:blipFill>
        <p:spPr>
          <a:xfrm>
            <a:off x="5870710" y="1600200"/>
            <a:ext cx="2971800" cy="207349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9" name="Рисунок 8"/>
          <p:cNvPicPr/>
          <p:nvPr/>
        </p:nvPicPr>
        <p:blipFill>
          <a:blip r:embed="rId3"/>
          <a:stretch/>
        </p:blipFill>
        <p:spPr>
          <a:xfrm>
            <a:off x="5946085" y="3962400"/>
            <a:ext cx="2896425" cy="19050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284188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000" dirty="0"/>
              <a:t>4</a:t>
            </a: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155575" y="6505976"/>
            <a:ext cx="1216025" cy="27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/>
              <a:t>ООО «Капитал МС»</a:t>
            </a:r>
          </a:p>
          <a:p>
            <a:pPr algn="l"/>
            <a:r>
              <a:rPr lang="ru-RU" sz="800" dirty="0"/>
              <a:t> </a:t>
            </a:r>
            <a:r>
              <a:rPr lang="ru-RU" sz="800" dirty="0" smtClean="0"/>
              <a:t>2026 </a:t>
            </a:r>
            <a:r>
              <a:rPr lang="ru-RU" sz="800" dirty="0"/>
              <a:t>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200" y="1227610"/>
            <a:ext cx="8991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Порядок </a:t>
            </a:r>
            <a:r>
              <a:rPr lang="ru-RU" sz="1200" b="1" dirty="0"/>
              <a:t>оказания медицинской помощи отдельным категориям ветеранов боевых </a:t>
            </a:r>
            <a:r>
              <a:rPr lang="ru-RU" sz="1200" b="1" dirty="0" smtClean="0"/>
              <a:t>действий</a:t>
            </a:r>
          </a:p>
          <a:p>
            <a:r>
              <a:rPr lang="ru-RU" sz="1200" i="1" dirty="0" smtClean="0"/>
              <a:t> </a:t>
            </a:r>
            <a:r>
              <a:rPr lang="ru-RU" sz="1200" i="1" dirty="0"/>
              <a:t>• оказание всей МП в рамках ПГГ во внеочередном </a:t>
            </a:r>
            <a:r>
              <a:rPr lang="ru-RU" sz="1200" i="1" dirty="0" smtClean="0"/>
              <a:t>порядке;</a:t>
            </a:r>
          </a:p>
          <a:p>
            <a:r>
              <a:rPr lang="ru-RU" sz="1200" i="1" dirty="0" smtClean="0"/>
              <a:t>• </a:t>
            </a:r>
            <a:r>
              <a:rPr lang="ru-RU" sz="1200" i="1" dirty="0" err="1"/>
              <a:t>инфообмен</a:t>
            </a:r>
            <a:r>
              <a:rPr lang="ru-RU" sz="1200" i="1" dirty="0"/>
              <a:t> ФЗО – ТФОМС – МО (место нахождения, контакты, ограничения и др. сведения о здоровье) </a:t>
            </a:r>
            <a:r>
              <a:rPr lang="ru-RU" sz="1200" i="1" dirty="0" smtClean="0"/>
              <a:t>;</a:t>
            </a:r>
          </a:p>
          <a:p>
            <a:r>
              <a:rPr lang="ru-RU" sz="1200" i="1" dirty="0" smtClean="0"/>
              <a:t>• </a:t>
            </a:r>
            <a:r>
              <a:rPr lang="ru-RU" sz="1200" i="1" dirty="0"/>
              <a:t>МО определяет порядок оказания ПСМП, выделяет работника – координатора </a:t>
            </a:r>
            <a:r>
              <a:rPr lang="ru-RU" sz="1200" i="1" dirty="0" smtClean="0"/>
              <a:t>МП; </a:t>
            </a:r>
          </a:p>
          <a:p>
            <a:r>
              <a:rPr lang="ru-RU" sz="1200" i="1" dirty="0" smtClean="0"/>
              <a:t>• </a:t>
            </a:r>
            <a:r>
              <a:rPr lang="ru-RU" sz="1200" i="1" dirty="0"/>
              <a:t>МО может выделить фиксированные даты / время (Д и ДН), организовать </a:t>
            </a:r>
            <a:r>
              <a:rPr lang="ru-RU" sz="1200" i="1" dirty="0" err="1"/>
              <a:t>доезд</a:t>
            </a:r>
            <a:r>
              <a:rPr lang="ru-RU" sz="1200" i="1" dirty="0"/>
              <a:t> ветерана до </a:t>
            </a:r>
            <a:r>
              <a:rPr lang="ru-RU" sz="1200" i="1" dirty="0" smtClean="0"/>
              <a:t>МО;</a:t>
            </a:r>
          </a:p>
          <a:p>
            <a:r>
              <a:rPr lang="ru-RU" sz="1200" i="1" dirty="0" smtClean="0"/>
              <a:t>• </a:t>
            </a:r>
            <a:r>
              <a:rPr lang="ru-RU" sz="1200" i="1" dirty="0"/>
              <a:t>МО организует выезд медицинской бригады (для маломобильных</a:t>
            </a:r>
            <a:r>
              <a:rPr lang="ru-RU" sz="1200" i="1" dirty="0" smtClean="0"/>
              <a:t>);</a:t>
            </a:r>
          </a:p>
          <a:p>
            <a:r>
              <a:rPr lang="ru-RU" sz="1200" i="1" dirty="0" smtClean="0"/>
              <a:t> </a:t>
            </a:r>
            <a:r>
              <a:rPr lang="ru-RU" sz="1200" i="1" dirty="0"/>
              <a:t>• проведение диспансеризации в течение 1 </a:t>
            </a:r>
            <a:r>
              <a:rPr lang="ru-RU" sz="1200" i="1" dirty="0" err="1"/>
              <a:t>мес</a:t>
            </a:r>
            <a:r>
              <a:rPr lang="ru-RU" sz="1200" i="1" dirty="0"/>
              <a:t> после прибытия в регион </a:t>
            </a:r>
            <a:r>
              <a:rPr lang="ru-RU" sz="1200" i="1" dirty="0" smtClean="0"/>
              <a:t>;</a:t>
            </a:r>
          </a:p>
          <a:p>
            <a:r>
              <a:rPr lang="ru-RU" sz="1200" i="1" dirty="0" smtClean="0"/>
              <a:t>• </a:t>
            </a:r>
            <a:r>
              <a:rPr lang="ru-RU" sz="1200" i="1" dirty="0" err="1"/>
              <a:t>доп.обследования</a:t>
            </a:r>
            <a:r>
              <a:rPr lang="ru-RU" sz="1200" i="1" dirty="0"/>
              <a:t> в день 1-го этапа Д или 3/10 раб. дней (город/село</a:t>
            </a:r>
            <a:r>
              <a:rPr lang="ru-RU" sz="1200" i="1" dirty="0" smtClean="0"/>
              <a:t>);</a:t>
            </a:r>
          </a:p>
          <a:p>
            <a:r>
              <a:rPr lang="ru-RU" sz="1200" i="1" dirty="0" smtClean="0"/>
              <a:t> </a:t>
            </a:r>
            <a:r>
              <a:rPr lang="ru-RU" sz="1200" i="1" dirty="0"/>
              <a:t>• постоянное наблюдение в отдаленной местности – </a:t>
            </a:r>
            <a:r>
              <a:rPr lang="ru-RU" sz="1200" i="1" dirty="0" smtClean="0"/>
              <a:t>телемедицина;</a:t>
            </a:r>
          </a:p>
          <a:p>
            <a:r>
              <a:rPr lang="ru-RU" sz="1200" i="1" dirty="0"/>
              <a:t>• </a:t>
            </a:r>
            <a:r>
              <a:rPr lang="ru-RU" sz="1200" i="1" dirty="0" err="1"/>
              <a:t>инфообмен</a:t>
            </a:r>
            <a:r>
              <a:rPr lang="ru-RU" sz="1200" i="1" dirty="0"/>
              <a:t> МО – орган </a:t>
            </a:r>
            <a:r>
              <a:rPr lang="ru-RU" sz="1200" i="1" dirty="0" err="1"/>
              <a:t>соц.защиты</a:t>
            </a:r>
            <a:r>
              <a:rPr lang="ru-RU" sz="1200" i="1" dirty="0"/>
              <a:t> о необходимости </a:t>
            </a:r>
            <a:r>
              <a:rPr lang="ru-RU" sz="1200" i="1" dirty="0" err="1"/>
              <a:t>соц.услуг</a:t>
            </a:r>
            <a:r>
              <a:rPr lang="ru-RU" sz="1200" i="1" dirty="0"/>
              <a:t> и медицинской </a:t>
            </a:r>
            <a:r>
              <a:rPr lang="ru-RU" sz="1200" i="1" dirty="0" smtClean="0"/>
              <a:t>помощи;</a:t>
            </a:r>
            <a:endParaRPr lang="ru-RU" sz="1200" i="1" dirty="0"/>
          </a:p>
          <a:p>
            <a:r>
              <a:rPr lang="ru-RU" sz="1200" i="1" dirty="0"/>
              <a:t> • преимущественное право на пребывание 1-, 2-м палатах (СМП, в </a:t>
            </a:r>
            <a:r>
              <a:rPr lang="ru-RU" sz="1200" i="1" dirty="0" err="1"/>
              <a:t>т.ч</a:t>
            </a:r>
            <a:r>
              <a:rPr lang="ru-RU" sz="1200" i="1" dirty="0"/>
              <a:t>. ВМП</a:t>
            </a:r>
            <a:r>
              <a:rPr lang="ru-RU" sz="1200" i="1" dirty="0" smtClean="0"/>
              <a:t>); </a:t>
            </a:r>
            <a:endParaRPr lang="ru-RU" sz="1200" i="1" dirty="0"/>
          </a:p>
          <a:p>
            <a:r>
              <a:rPr lang="ru-RU" sz="1200" i="1" dirty="0"/>
              <a:t>• по показаниям – продолжительная медицинская реабилитация (&gt;30 суток</a:t>
            </a:r>
            <a:r>
              <a:rPr lang="ru-RU" sz="1200" i="1" dirty="0" smtClean="0"/>
              <a:t>); </a:t>
            </a:r>
            <a:endParaRPr lang="ru-RU" sz="1200" i="1" dirty="0"/>
          </a:p>
          <a:p>
            <a:r>
              <a:rPr lang="ru-RU" sz="1200" i="1" dirty="0"/>
              <a:t>• обеспечение </a:t>
            </a:r>
            <a:r>
              <a:rPr lang="ru-RU" sz="1200" i="1" dirty="0" err="1"/>
              <a:t>мед.изделиями</a:t>
            </a:r>
            <a:r>
              <a:rPr lang="ru-RU" sz="1200" i="1" dirty="0"/>
              <a:t> и лекарственными препаратами, лечебным питанием </a:t>
            </a:r>
            <a:r>
              <a:rPr lang="ru-RU" sz="1200" i="1" dirty="0" smtClean="0"/>
              <a:t>;</a:t>
            </a:r>
            <a:endParaRPr lang="ru-RU" sz="1200" i="1" dirty="0"/>
          </a:p>
          <a:p>
            <a:r>
              <a:rPr lang="ru-RU" sz="1200" i="1" dirty="0"/>
              <a:t>• санаторно-курортное лечение в приоритетном порядке вне зависимости от инвалидности </a:t>
            </a:r>
            <a:r>
              <a:rPr lang="ru-RU" sz="1200" i="1" dirty="0" smtClean="0"/>
              <a:t>;</a:t>
            </a:r>
            <a:endParaRPr lang="ru-RU" sz="1200" i="1" dirty="0"/>
          </a:p>
          <a:p>
            <a:r>
              <a:rPr lang="ru-RU" sz="1200" i="1" dirty="0"/>
              <a:t>• выезд к паллиативным пациентам на дом осуществляется с частотой, определяемой лечащим врачом с учетом медицинских показаний (в 2025 году - не реже 1 раза в неделю</a:t>
            </a:r>
            <a:r>
              <a:rPr lang="ru-RU" sz="1200" i="1" dirty="0" smtClean="0"/>
              <a:t>);</a:t>
            </a:r>
            <a:endParaRPr lang="ru-RU" sz="1200" i="1" dirty="0"/>
          </a:p>
          <a:p>
            <a:r>
              <a:rPr lang="ru-RU" sz="1200" i="1" dirty="0"/>
              <a:t>• ФОМС ведет отдельный учет случаев оказания МП участникам СВО в разрезе условий и форм ее оказания, а также учет, получивших медицинскую </a:t>
            </a:r>
            <a:r>
              <a:rPr lang="ru-RU" sz="1200" i="1" dirty="0" smtClean="0"/>
              <a:t>реабилитацию;</a:t>
            </a:r>
            <a:endParaRPr lang="ru-RU" sz="1200" i="1" dirty="0"/>
          </a:p>
          <a:p>
            <a:r>
              <a:rPr lang="ru-RU" sz="1200" i="1" dirty="0"/>
              <a:t>• на всех этапах оказания МП участник СВО, супруг (супруга) участника СВО, а также супруг (супруга) участника СВО, пропавшего без вести, имеет право на консультирование медицинским психологом как при самостоятельном обращении, так и по направлению лечащего </a:t>
            </a:r>
            <a:r>
              <a:rPr lang="ru-RU" sz="1200" i="1" dirty="0" smtClean="0"/>
              <a:t>врача;</a:t>
            </a:r>
            <a:endParaRPr lang="ru-RU" sz="1200" i="1" dirty="0"/>
          </a:p>
          <a:p>
            <a:r>
              <a:rPr lang="ru-RU" sz="1200" i="1" dirty="0"/>
              <a:t> • Минздравом России организуется предоставление МП участникам СВО, супругу (супруге) участника СВО, а также супругу (супруге) участника СВО, пропавшего без вести, нуждающемуся (нуждающейся) в медико-психологической, психотерапевтической, психиатрической и (или) наркологической медицинской помощи, в том числе на базе профильной ФМО, включая предоставление этой профильной ФМО консультаций профильным МО регионов очно и с использованием телемедицинских </a:t>
            </a:r>
            <a:r>
              <a:rPr lang="ru-RU" sz="1200" i="1" dirty="0" smtClean="0"/>
              <a:t>технологий</a:t>
            </a:r>
            <a:r>
              <a:rPr lang="ru-RU" sz="1200" i="1" dirty="0"/>
              <a:t>;</a:t>
            </a:r>
          </a:p>
          <a:p>
            <a:r>
              <a:rPr lang="ru-RU" sz="1200" i="1" dirty="0"/>
              <a:t>• В ТПГГ устанавливаются положения, определяющие порядок зубного протезирования для участников СВО (вне зависимости от наличия инвалидности) и получения участниками СВО, постоянно проживающими в конкретном субъекте Российской Федерации, лекарственных препаратов во внеочередном порядке за счет бюджета региона.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71600" y="76200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Постановление Правительства РФ от 29 декабря 2025 г. № 2188 «О Программе государственных гарантий бесплатного оказания гражданам медицинской помощи на 2026 год и на плановый период 2027 и 2028 годов»</a:t>
            </a:r>
          </a:p>
        </p:txBody>
      </p:sp>
      <p:pic>
        <p:nvPicPr>
          <p:cNvPr id="6" name="Picture 6" descr="Восклицательный Знак 3d Синий Восклицательный Знак Изолированных Вырезать —  стоковые фотографии и другие картинки Без людей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676400"/>
            <a:ext cx="1288765" cy="128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74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19A8-93E6-43E7-82E1-1C8096ACB5F6}" type="slidenum">
              <a:rPr lang="ru-RU" sz="1000" smtClean="0"/>
              <a:t>5</a:t>
            </a:fld>
            <a:endParaRPr lang="ru-RU" sz="1000" dirty="0"/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155575" y="6505976"/>
            <a:ext cx="1216025" cy="27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/>
              <a:t>ООО «Капитал МС»</a:t>
            </a:r>
          </a:p>
          <a:p>
            <a:pPr algn="l"/>
            <a:r>
              <a:rPr lang="ru-RU" sz="800" dirty="0"/>
              <a:t> </a:t>
            </a:r>
            <a:r>
              <a:rPr lang="ru-RU" sz="800" dirty="0" smtClean="0"/>
              <a:t>2026 </a:t>
            </a:r>
            <a:r>
              <a:rPr lang="ru-RU" sz="800" dirty="0"/>
              <a:t>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143000"/>
            <a:ext cx="777081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     Порядок </a:t>
            </a:r>
            <a:r>
              <a:rPr lang="ru-RU" sz="1200" b="1" dirty="0"/>
              <a:t>оказания медицинской помощи инвалидам, </a:t>
            </a:r>
            <a:r>
              <a:rPr lang="ru-RU" sz="1200" i="1" dirty="0"/>
              <a:t>включая порядок наблюдения врачом за состоянием их здоровья, меры по обеспечению доступности для инвалидов медицинской инфраструктуры, возможность записи к врачу, а также порядок доведения до отдельных групп инвалидов информации о состоянии их </a:t>
            </a:r>
            <a:r>
              <a:rPr lang="ru-RU" sz="1200" i="1" dirty="0" smtClean="0"/>
              <a:t>здоровья.</a:t>
            </a:r>
          </a:p>
          <a:p>
            <a:endParaRPr lang="ru-RU" sz="1200" i="1" dirty="0"/>
          </a:p>
          <a:p>
            <a:r>
              <a:rPr lang="ru-RU" sz="1200" i="1" dirty="0" smtClean="0"/>
              <a:t>      </a:t>
            </a:r>
            <a:r>
              <a:rPr lang="ru-RU" sz="1200" dirty="0" smtClean="0"/>
              <a:t>Органами </a:t>
            </a:r>
            <a:r>
              <a:rPr lang="ru-RU" sz="1200" dirty="0"/>
              <a:t>субъектов Российской Федерации в сфере охраны здоровья обеспечивается доступная медицинская помощь, в том числе на дому, инвалидам, нуждающимся в постороннем уходе и помощи; доставка в МО и обратно по месту жительства с использованием транспортных средств (за исключением скорой медицинской помощи) соответствующих МО и организаций социального обслуживания. </a:t>
            </a:r>
            <a:endParaRPr lang="ru-RU" sz="1200" dirty="0" smtClean="0"/>
          </a:p>
          <a:p>
            <a:r>
              <a:rPr lang="ru-RU" sz="1200" dirty="0" smtClean="0"/>
              <a:t>       Порядок </a:t>
            </a:r>
            <a:r>
              <a:rPr lang="ru-RU" sz="1200" dirty="0"/>
              <a:t>обеспечения доступности для инвалидов услуг в сфере охраны здоровья, оказания медицинской помощи, включая особенности записи отдельных групп инвалидов с нарушением слуха и зрения на прием к врачу (фельдшеру) и на медицинские вмешательства, устанавливается Минздравом России. Инвалиды I группы в условиях к/с стационара имеют право на получение ухода ближайшим родственником, законным представителем или иным лицом. Правила осуществления ухода, включая порядок круглосуточного доступа родственника / иного лица, устанавливаются МО и размещаются на сайте МО, а также в иных доступных местах на территории МО. </a:t>
            </a:r>
            <a:r>
              <a:rPr lang="ru-RU" sz="1200" dirty="0" smtClean="0"/>
              <a:t>    </a:t>
            </a:r>
          </a:p>
          <a:p>
            <a:r>
              <a:rPr lang="ru-RU" sz="1200" dirty="0"/>
              <a:t> </a:t>
            </a:r>
            <a:r>
              <a:rPr lang="ru-RU" sz="1200" dirty="0" smtClean="0"/>
              <a:t>        Исполнительные </a:t>
            </a:r>
            <a:r>
              <a:rPr lang="ru-RU" sz="1200" dirty="0"/>
              <a:t>органы субъектов РФ в сфере охраны здоровья, а также СМО, в которых застрахованы указанные лица, и ТФОМС осуществляют контроль доступности оказания медицинской помощи инвалидам медицинскими организациями.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2106" y="4572000"/>
            <a:ext cx="7848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 </a:t>
            </a:r>
            <a:r>
              <a:rPr lang="ru-RU" sz="1200" dirty="0"/>
              <a:t>И</a:t>
            </a:r>
            <a:r>
              <a:rPr lang="ru-RU" sz="1200" dirty="0" smtClean="0"/>
              <a:t>сполнительными </a:t>
            </a:r>
            <a:r>
              <a:rPr lang="ru-RU" sz="1200" dirty="0"/>
              <a:t>органами субъектов РФ в сфере охраны здоровья устанавливается перечень подведомственных санаторно-курортных организаций, в которые могут быть направлены ветераны боевых действий, с учетом состояния их здоровья, а также состояния материально-технической базы санаторно-курортной организации и наличия обученных медицинских работников. Территориальная программа государственных гарантий в части определения порядка и условий предоставления медицинской помощи </a:t>
            </a:r>
            <a:r>
              <a:rPr lang="ru-RU" sz="1200" dirty="0" smtClean="0"/>
              <a:t>включает: </a:t>
            </a:r>
            <a:endParaRPr lang="ru-RU" sz="1200" dirty="0" smtClean="0"/>
          </a:p>
          <a:p>
            <a:r>
              <a:rPr lang="ru-RU" sz="1200" dirty="0" smtClean="0"/>
              <a:t>• </a:t>
            </a:r>
            <a:r>
              <a:rPr lang="ru-RU" sz="1200" dirty="0"/>
              <a:t>порядок реализации установленного законодательством РФ права внеочередного оказания медицинской помощи отдельным категориям граждан в медицинских организациях, находящихся на территории субъекта РФ, в том числе ветеранам боевых действий; </a:t>
            </a:r>
            <a:endParaRPr lang="ru-RU" sz="1200" dirty="0" smtClean="0"/>
          </a:p>
          <a:p>
            <a:r>
              <a:rPr lang="ru-RU" sz="1200" dirty="0" smtClean="0"/>
              <a:t>• </a:t>
            </a:r>
            <a:r>
              <a:rPr lang="ru-RU" sz="1200" dirty="0"/>
              <a:t>порядок предоставления медицинской помощи по всем видам ее оказания ветеранам боевых действий, принимавшим участие (содействовавшим выполнению задач) в специальной военной операции, уволенным с военной службы (службы, работы);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76200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Постановление Правительства РФ от 29 декабря 2025 г. № 2188 «О Программе государственных гарантий бесплатного оказания гражданам медицинской помощи на 2026 год и на плановый период 2027 и 2028 годов»</a:t>
            </a:r>
          </a:p>
        </p:txBody>
      </p:sp>
    </p:spTree>
    <p:extLst>
      <p:ext uri="{BB962C8B-B14F-4D97-AF65-F5344CB8AC3E}">
        <p14:creationId xmlns:p14="http://schemas.microsoft.com/office/powerpoint/2010/main" val="1198124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19A8-93E6-43E7-82E1-1C8096ACB5F6}" type="slidenum">
              <a:rPr lang="ru-RU" sz="1000" smtClean="0"/>
              <a:t>6</a:t>
            </a:fld>
            <a:endParaRPr lang="ru-RU" sz="1000" dirty="0"/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155575" y="6505976"/>
            <a:ext cx="1216025" cy="27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/>
              <a:t>ООО «Капитал МС»</a:t>
            </a:r>
          </a:p>
          <a:p>
            <a:pPr algn="l"/>
            <a:r>
              <a:rPr lang="ru-RU" sz="800" dirty="0"/>
              <a:t> </a:t>
            </a:r>
            <a:r>
              <a:rPr lang="ru-RU" sz="800" dirty="0" smtClean="0"/>
              <a:t>2026 </a:t>
            </a:r>
            <a:r>
              <a:rPr lang="ru-RU" sz="800" dirty="0"/>
              <a:t>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219200"/>
            <a:ext cx="838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2.4</a:t>
            </a:r>
            <a:r>
              <a:rPr lang="ru-RU" sz="1200" dirty="0"/>
              <a:t>. организовать индивидуальное информирование и сопровождение ветеранов боевых действий на всех этапах оказания им медицинской помощи, в том числе при проведении профилактических мероприятий, диспансерного наблюдения, медицинской реабилитации, страховыми медицинскими организациями при взаимодействии с филиалами Фонда «Защитники Отечества» в первоочередном порядке, а также обеспечить координацию действий страховых представителей и социальных координаторов Фонда «Защитники Отечества» при содействии в получении застрахованными лицами медицинской помощи в рамках программ обязательного медицинского страхования; </a:t>
            </a:r>
            <a:endParaRPr lang="ru-RU" sz="1200" dirty="0" smtClean="0"/>
          </a:p>
          <a:p>
            <a:pPr algn="just"/>
            <a:r>
              <a:rPr lang="ru-RU" sz="1200" dirty="0" smtClean="0"/>
              <a:t>2.5</a:t>
            </a:r>
            <a:r>
              <a:rPr lang="ru-RU" sz="1200" dirty="0"/>
              <a:t>. обеспечивать особый контроль за соблюдением прав ветеранов боевых действий на оказание медицинской помощи, в том числе своевременности проведения диагностических исследований и лечебных мероприятий, согласно Порядку проведения контроля объемов, сроков, качества и условий предоставления медицинской помощи по обязательному медицинскому страхованию застрахованным лицам, утвержденному Министерством здравоохранения Российской Федерации;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39624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Письмо ФОМС от 30.05.2025 № 00-10-30-3-04/8037 Об организации сопровождения и проведении </a:t>
            </a:r>
            <a:r>
              <a:rPr lang="ru-RU" b="1" dirty="0" smtClean="0">
                <a:solidFill>
                  <a:schemeClr val="tx2"/>
                </a:solidFill>
              </a:rPr>
              <a:t>опросов, письмо ВСС от 10.06.2025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4822901"/>
            <a:ext cx="7848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Письмо ФОМС от 30.05.2025 № 00-10-30-3-04/8037 </a:t>
            </a:r>
            <a:r>
              <a:rPr lang="ru-RU" sz="1200" dirty="0" smtClean="0"/>
              <a:t>«Об </a:t>
            </a:r>
            <a:r>
              <a:rPr lang="ru-RU" sz="1200" dirty="0"/>
              <a:t>организации сопровождения и проведении </a:t>
            </a:r>
            <a:r>
              <a:rPr lang="ru-RU" sz="1200" dirty="0" smtClean="0"/>
              <a:t>опросов»,  </a:t>
            </a:r>
            <a:r>
              <a:rPr lang="ru-RU" sz="1200" dirty="0"/>
              <a:t>Письмо ВСС от </a:t>
            </a:r>
            <a:r>
              <a:rPr lang="ru-RU" sz="1200" dirty="0" smtClean="0"/>
              <a:t>10.06.2025:</a:t>
            </a:r>
            <a:endParaRPr lang="ru-RU" sz="1200" dirty="0" smtClean="0"/>
          </a:p>
          <a:p>
            <a:pPr algn="just"/>
            <a:r>
              <a:rPr lang="ru-RU" sz="1200" dirty="0" smtClean="0"/>
              <a:t>• </a:t>
            </a:r>
            <a:r>
              <a:rPr lang="ru-RU" sz="1200" dirty="0"/>
              <a:t>Порядок работы страховых медицинских организаций с ветеранами боевых действий в части их информирования, сопровождения и содействия на всех этапах организации и оказания им медицинской помощи по программам обязательного медицинского страхования; </a:t>
            </a:r>
            <a:endParaRPr lang="ru-RU" sz="1200" dirty="0" smtClean="0"/>
          </a:p>
          <a:p>
            <a:pPr algn="just"/>
            <a:r>
              <a:rPr lang="ru-RU" sz="1200" dirty="0" smtClean="0"/>
              <a:t>• </a:t>
            </a:r>
            <a:r>
              <a:rPr lang="ru-RU" sz="1200" dirty="0"/>
              <a:t>анкета по проведению опросов; </a:t>
            </a:r>
            <a:endParaRPr lang="ru-RU" sz="1200" dirty="0" smtClean="0"/>
          </a:p>
          <a:p>
            <a:pPr algn="just"/>
            <a:r>
              <a:rPr lang="ru-RU" sz="1200" dirty="0" smtClean="0"/>
              <a:t>• </a:t>
            </a:r>
            <a:r>
              <a:rPr lang="ru-RU" sz="1200" dirty="0"/>
              <a:t>рекомендации по проведению опросов.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95400" y="609600"/>
            <a:ext cx="7181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Протокол заседания правления ФОМС от 20 декабря 2024 г. </a:t>
            </a:r>
          </a:p>
        </p:txBody>
      </p:sp>
    </p:spTree>
    <p:extLst>
      <p:ext uri="{BB962C8B-B14F-4D97-AF65-F5344CB8AC3E}">
        <p14:creationId xmlns:p14="http://schemas.microsoft.com/office/powerpoint/2010/main" val="27206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6" y="624111"/>
            <a:ext cx="8836024" cy="733837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Письма Федерального фонда ОМС  и Всероссийского союза страховщиков </a:t>
            </a:r>
            <a:br>
              <a:rPr lang="ru-RU" sz="18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«Об организации сопровождения застрахованных лиц»</a:t>
            </a:r>
            <a:endParaRPr lang="ru-RU" sz="18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6072" y="1378429"/>
            <a:ext cx="2394911" cy="456068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491" y="1378429"/>
            <a:ext cx="2379996" cy="456068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083" y="1378429"/>
            <a:ext cx="2531692" cy="456068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Номер слайда 1"/>
          <p:cNvSpPr txBox="1">
            <a:spLocks/>
          </p:cNvSpPr>
          <p:nvPr/>
        </p:nvSpPr>
        <p:spPr>
          <a:xfrm>
            <a:off x="155575" y="6505976"/>
            <a:ext cx="1216025" cy="27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/>
              <a:t>ООО «Капитал МС»</a:t>
            </a:r>
          </a:p>
          <a:p>
            <a:pPr algn="l"/>
            <a:r>
              <a:rPr lang="ru-RU" sz="800" dirty="0"/>
              <a:t> </a:t>
            </a:r>
            <a:r>
              <a:rPr lang="ru-RU" sz="800" dirty="0" smtClean="0"/>
              <a:t>2026 </a:t>
            </a:r>
            <a:r>
              <a:rPr lang="ru-RU" sz="800" dirty="0"/>
              <a:t>год</a:t>
            </a: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0C019A8-93E6-43E7-82E1-1C8096ACB5F6}" type="slidenum">
              <a:rPr lang="ru-RU" sz="1000" smtClean="0"/>
              <a:t>7</a:t>
            </a:fld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87910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1371600"/>
            <a:ext cx="8153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Порядок определяет: </a:t>
            </a:r>
            <a:endParaRPr lang="ru-RU" sz="1200" dirty="0" smtClean="0"/>
          </a:p>
          <a:p>
            <a:pPr marL="285750" indent="-285750" algn="just">
              <a:buAutoNum type="romanUcPeriod"/>
            </a:pPr>
            <a:r>
              <a:rPr lang="ru-RU" sz="1200" b="1" i="1" dirty="0" smtClean="0"/>
              <a:t>Организационные </a:t>
            </a:r>
            <a:r>
              <a:rPr lang="ru-RU" sz="1200" b="1" i="1" dirty="0"/>
              <a:t>мероприятия в целях индивидуального информирования и сопровождения ветеранов боевых действий на всех этапах оказания им медицинской помощи, в </a:t>
            </a:r>
            <a:r>
              <a:rPr lang="ru-RU" sz="1200" b="1" i="1" dirty="0" err="1"/>
              <a:t>т.ч</a:t>
            </a:r>
            <a:r>
              <a:rPr lang="ru-RU" sz="1200" b="1" i="1" dirty="0" smtClean="0"/>
              <a:t>.</a:t>
            </a:r>
          </a:p>
          <a:p>
            <a:pPr algn="just"/>
            <a:r>
              <a:rPr lang="ru-RU" sz="1200" dirty="0" smtClean="0"/>
              <a:t> </a:t>
            </a:r>
            <a:r>
              <a:rPr lang="ru-RU" sz="1200" dirty="0"/>
              <a:t>Из </a:t>
            </a:r>
            <a:r>
              <a:rPr lang="ru-RU" sz="1200" b="1" dirty="0">
                <a:solidFill>
                  <a:srgbClr val="BD0D18"/>
                </a:solidFill>
              </a:rPr>
              <a:t>п.1</a:t>
            </a:r>
            <a:r>
              <a:rPr lang="ru-RU" sz="1200" dirty="0"/>
              <a:t> Источники получения СМО сведений о ветеранах специальной военной операции: реестров счетов, от самого ветерана СВО, от Фонда «Защитники Отечества» (по согласованному графику с Фондом «Защитники Отечества») </a:t>
            </a:r>
            <a:endParaRPr lang="ru-RU" sz="1200" dirty="0" smtClean="0"/>
          </a:p>
          <a:p>
            <a:pPr algn="just"/>
            <a:r>
              <a:rPr lang="ru-RU" sz="1200" dirty="0" smtClean="0"/>
              <a:t>Из </a:t>
            </a:r>
            <a:r>
              <a:rPr lang="ru-RU" sz="1200" b="1" dirty="0">
                <a:solidFill>
                  <a:srgbClr val="BD0D18"/>
                </a:solidFill>
              </a:rPr>
              <a:t>п.2,3</a:t>
            </a:r>
            <a:r>
              <a:rPr lang="ru-RU" sz="1200" dirty="0"/>
              <a:t> СМО может организовать пост страхового представителя в Фонде «Защитники Отечества» (по согласованию с Фондом «Защитники Отечества») </a:t>
            </a:r>
            <a:endParaRPr lang="ru-RU" sz="1200" dirty="0" smtClean="0"/>
          </a:p>
          <a:p>
            <a:pPr algn="just"/>
            <a:r>
              <a:rPr lang="ru-RU" sz="1200" dirty="0" smtClean="0"/>
              <a:t>Из </a:t>
            </a:r>
            <a:r>
              <a:rPr lang="ru-RU" sz="1200" b="1" dirty="0">
                <a:solidFill>
                  <a:srgbClr val="BD0D18"/>
                </a:solidFill>
              </a:rPr>
              <a:t>п.4 </a:t>
            </a:r>
            <a:r>
              <a:rPr lang="ru-RU" sz="1200" dirty="0"/>
              <a:t>Определены функции и задачи страховых представителей по информированию на посту страхового представителя Из </a:t>
            </a:r>
            <a:r>
              <a:rPr lang="ru-RU" sz="1200" b="1" dirty="0">
                <a:solidFill>
                  <a:srgbClr val="BD0D18"/>
                </a:solidFill>
              </a:rPr>
              <a:t>п.5</a:t>
            </a:r>
            <a:r>
              <a:rPr lang="ru-RU" sz="1200" dirty="0"/>
              <a:t> Страховой представитель при личном контакте с ветераном СВО оформляет согласие на индивидуальное сопровождение на всех этапах оказания медицинской помощи </a:t>
            </a:r>
            <a:endParaRPr lang="ru-RU" sz="1200" dirty="0" smtClean="0"/>
          </a:p>
          <a:p>
            <a:pPr algn="just"/>
            <a:r>
              <a:rPr lang="ru-RU" sz="1200" dirty="0" smtClean="0"/>
              <a:t>Из</a:t>
            </a:r>
            <a:r>
              <a:rPr lang="ru-RU" sz="1200" b="1" dirty="0" smtClean="0">
                <a:solidFill>
                  <a:srgbClr val="BD0D18"/>
                </a:solidFill>
              </a:rPr>
              <a:t> </a:t>
            </a:r>
            <a:r>
              <a:rPr lang="ru-RU" sz="1200" b="1" dirty="0">
                <a:solidFill>
                  <a:srgbClr val="BD0D18"/>
                </a:solidFill>
              </a:rPr>
              <a:t>п.6 </a:t>
            </a:r>
            <a:r>
              <a:rPr lang="ru-RU" sz="1200" dirty="0"/>
              <a:t>СМО осуществляет отбор страховых представителей в целях их закрепления за ветеранами СВО. Количество страховых представителей второго и третьего уровней для индивидуальной работы с ветеранами СВО страховая медицинская организация определяет с учетом общей численности ветеранов СВО, подписавших согласие на индивидуальное сопровождение </a:t>
            </a:r>
            <a:endParaRPr lang="ru-RU" sz="1200" dirty="0" smtClean="0"/>
          </a:p>
          <a:p>
            <a:pPr algn="just"/>
            <a:r>
              <a:rPr lang="ru-RU" sz="1200" dirty="0" smtClean="0"/>
              <a:t>Из </a:t>
            </a:r>
            <a:r>
              <a:rPr lang="ru-RU" sz="1200" b="1" dirty="0">
                <a:solidFill>
                  <a:srgbClr val="BD0D18"/>
                </a:solidFill>
              </a:rPr>
              <a:t>п.10 </a:t>
            </a:r>
            <a:r>
              <a:rPr lang="ru-RU" sz="1200" dirty="0"/>
              <a:t>органы исполнительной власти субъекта Российской Федерации в сфере охраны здоровья совместно с территориальным фондом, Фондом «Защитники Отечества», страховыми медицинскими организациями и медицинскими организациями проводят совещания по вопросам: </a:t>
            </a:r>
            <a:endParaRPr lang="ru-RU" sz="1200" dirty="0" smtClean="0"/>
          </a:p>
          <a:p>
            <a:pPr marL="171450" indent="-171450" algn="just">
              <a:buFontTx/>
              <a:buChar char="-"/>
            </a:pPr>
            <a:r>
              <a:rPr lang="ru-RU" sz="1200" dirty="0" smtClean="0"/>
              <a:t>маршрутизации </a:t>
            </a:r>
            <a:r>
              <a:rPr lang="ru-RU" sz="1200" dirty="0"/>
              <a:t>ветеранов СВО при организации 1 и 2 этапа диспансеризации; </a:t>
            </a:r>
            <a:endParaRPr lang="ru-RU" sz="1200" dirty="0" smtClean="0"/>
          </a:p>
          <a:p>
            <a:pPr marL="171450" indent="-171450" algn="just">
              <a:buFontTx/>
              <a:buChar char="-"/>
            </a:pPr>
            <a:r>
              <a:rPr lang="ru-RU" sz="1200" dirty="0" smtClean="0"/>
              <a:t>маршрутизации </a:t>
            </a:r>
            <a:r>
              <a:rPr lang="ru-RU" sz="1200" dirty="0"/>
              <a:t>ветеранов СВО при оказании им стационарной медицинской помощи, в том числе при необходимости получения медицинской реабилитации (с заболеваниями центральной нервной системы, опорно-двигательного аппарата и периферической нервной системы, при других соматических заболеваниях, медицинская </a:t>
            </a:r>
            <a:r>
              <a:rPr lang="ru-RU" sz="1200" dirty="0" err="1"/>
              <a:t>кардиореабилитация</a:t>
            </a:r>
            <a:r>
              <a:rPr lang="ru-RU" sz="1200" dirty="0"/>
              <a:t>); </a:t>
            </a:r>
            <a:endParaRPr lang="ru-RU" sz="1200" dirty="0" smtClean="0"/>
          </a:p>
          <a:p>
            <a:pPr marL="171450" indent="-171450" algn="just">
              <a:buFontTx/>
              <a:buChar char="-"/>
            </a:pPr>
            <a:r>
              <a:rPr lang="ru-RU" sz="1200" dirty="0" smtClean="0"/>
              <a:t>допуска </a:t>
            </a:r>
            <a:r>
              <a:rPr lang="ru-RU" sz="1200" dirty="0"/>
              <a:t>страховых медицинских организаций к системам дистанционной записи к врачу.</a:t>
            </a: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6858000" y="63234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C019A8-93E6-43E7-82E1-1C8096ACB5F6}" type="slidenum">
              <a:rPr lang="ru-RU" sz="1000" smtClean="0"/>
              <a:pPr/>
              <a:t>8</a:t>
            </a:fld>
            <a:endParaRPr lang="ru-RU" sz="1000" dirty="0"/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155575" y="6505976"/>
            <a:ext cx="1216025" cy="27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/>
              <a:t>ООО «Капитал МС»</a:t>
            </a:r>
          </a:p>
          <a:p>
            <a:pPr algn="l"/>
            <a:r>
              <a:rPr lang="ru-RU" sz="800" dirty="0"/>
              <a:t> </a:t>
            </a:r>
            <a:r>
              <a:rPr lang="ru-RU" sz="800" dirty="0" smtClean="0"/>
              <a:t>2026 </a:t>
            </a:r>
            <a:r>
              <a:rPr lang="ru-RU" sz="800" dirty="0"/>
              <a:t>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9200" y="762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</a:rPr>
              <a:t>Порядок </a:t>
            </a:r>
            <a:r>
              <a:rPr lang="ru-RU" b="1" dirty="0">
                <a:solidFill>
                  <a:schemeClr val="tx2"/>
                </a:solidFill>
              </a:rPr>
              <a:t>работы страховых медицинских организаций с ветеранами боевых действий в части их информирования, сопровождения и содействия на всех этапах организации и оказания им медицинской помощи по программам обязательного медицинского </a:t>
            </a:r>
            <a:r>
              <a:rPr lang="ru-RU" b="1" dirty="0" smtClean="0">
                <a:solidFill>
                  <a:schemeClr val="tx2"/>
                </a:solidFill>
              </a:rPr>
              <a:t>страхования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70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2286000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II. Индивидуальное сопровождение ветеранов боевых действий на всех этапах оказания им медицинской помощи, в </a:t>
            </a:r>
            <a:r>
              <a:rPr lang="ru-RU" sz="1200" b="1" i="1" dirty="0" err="1"/>
              <a:t>т.ч</a:t>
            </a:r>
            <a:r>
              <a:rPr lang="ru-RU" sz="1200" b="1" i="1" dirty="0"/>
              <a:t>. </a:t>
            </a:r>
            <a:endParaRPr lang="ru-RU" sz="1200" b="1" i="1" dirty="0" smtClean="0"/>
          </a:p>
          <a:p>
            <a:r>
              <a:rPr lang="ru-RU" sz="1200" dirty="0" smtClean="0"/>
              <a:t>Из </a:t>
            </a:r>
            <a:r>
              <a:rPr lang="ru-RU" sz="1200" b="1" dirty="0">
                <a:solidFill>
                  <a:srgbClr val="BD0D18"/>
                </a:solidFill>
              </a:rPr>
              <a:t>п.13 </a:t>
            </a:r>
            <a:r>
              <a:rPr lang="ru-RU" sz="1200" dirty="0"/>
              <a:t>Страховая медицинская организация ведет индивидуальную историю страховых случаев ветерана СВО на основе представленных к оплате счетов и реестров счетов оказанной ему медицинской помощи в хронологической последовательности законченных случаев лечения и оказанных медицинских услуг, обращений ветеранов СВО, в том числе в целях выявления отклонений от порядков оказания медицинской помощи и незамедлительному реагированию путем оказания содействия застрахованному лицу. </a:t>
            </a:r>
            <a:endParaRPr lang="ru-RU" sz="1200" dirty="0" smtClean="0"/>
          </a:p>
          <a:p>
            <a:r>
              <a:rPr lang="ru-RU" sz="1200" dirty="0" smtClean="0"/>
              <a:t>Из </a:t>
            </a:r>
            <a:r>
              <a:rPr lang="ru-RU" sz="1200" b="1" dirty="0">
                <a:solidFill>
                  <a:srgbClr val="BD0D18"/>
                </a:solidFill>
              </a:rPr>
              <a:t>п.14-17</a:t>
            </a:r>
            <a:r>
              <a:rPr lang="ru-RU" sz="1200" dirty="0"/>
              <a:t> Страховой представитель страховой медицинской организации организует контроль и сопровождение прохождения ветераном СВО 1 и 2 этапа диспансеризации. </a:t>
            </a:r>
            <a:endParaRPr lang="ru-RU" sz="1200" dirty="0" smtClean="0"/>
          </a:p>
          <a:p>
            <a:r>
              <a:rPr lang="ru-RU" sz="1200" dirty="0" smtClean="0"/>
              <a:t>Из</a:t>
            </a:r>
            <a:r>
              <a:rPr lang="ru-RU" sz="1200" b="1" dirty="0" smtClean="0">
                <a:solidFill>
                  <a:srgbClr val="BD0D18"/>
                </a:solidFill>
              </a:rPr>
              <a:t> </a:t>
            </a:r>
            <a:r>
              <a:rPr lang="ru-RU" sz="1200" b="1" dirty="0">
                <a:solidFill>
                  <a:srgbClr val="BD0D18"/>
                </a:solidFill>
              </a:rPr>
              <a:t>п.21 </a:t>
            </a:r>
            <a:r>
              <a:rPr lang="ru-RU" sz="1200" dirty="0"/>
              <a:t>Страховой представитель страховой медицинской организации по обращению ветерана СВО оказывает содействие в записи на консультации и исследования, а также организует консультирование ветерана СВО с медицинским психологом (при необходимости). </a:t>
            </a:r>
            <a:endParaRPr lang="ru-RU" sz="1200" dirty="0" smtClean="0"/>
          </a:p>
          <a:p>
            <a:r>
              <a:rPr lang="ru-RU" sz="1200" dirty="0" smtClean="0"/>
              <a:t>Из</a:t>
            </a:r>
            <a:r>
              <a:rPr lang="ru-RU" sz="1200" b="1" dirty="0" smtClean="0">
                <a:solidFill>
                  <a:srgbClr val="BD0D18"/>
                </a:solidFill>
              </a:rPr>
              <a:t> </a:t>
            </a:r>
            <a:r>
              <a:rPr lang="ru-RU" sz="1200" b="1" dirty="0">
                <a:solidFill>
                  <a:srgbClr val="BD0D18"/>
                </a:solidFill>
              </a:rPr>
              <a:t>п.22 </a:t>
            </a:r>
            <a:r>
              <a:rPr lang="ru-RU" sz="1200" dirty="0"/>
              <a:t>При нарушении прав ветерана СВО в сфере охраны здоровья страховой представитель страховой медицинской организации принимает меры по досудебному урегулированию возникших вопросов, с учетом права на получение медицинской помощи во внеочередном порядке, в том числе медицинской реабилитации. </a:t>
            </a:r>
            <a:endParaRPr lang="ru-RU" sz="1200" dirty="0" smtClean="0"/>
          </a:p>
          <a:p>
            <a:r>
              <a:rPr lang="ru-RU" sz="1200" dirty="0" smtClean="0"/>
              <a:t>Из </a:t>
            </a:r>
            <a:r>
              <a:rPr lang="ru-RU" sz="1200" b="1" dirty="0">
                <a:solidFill>
                  <a:srgbClr val="BD0D18"/>
                </a:solidFill>
              </a:rPr>
              <a:t>п.23 </a:t>
            </a:r>
            <a:r>
              <a:rPr lang="ru-RU" sz="1200" dirty="0"/>
              <a:t>Страховая медицинская организация в случае обращения ветерана СВО, а также по поручению территориального фонда ОМС проводит тематические экспертные мероприятия по случаям оказания медицинской помощи данной категории застрахованных лиц, с последующим доведением результатов такой оценки до медицинской организации, территориального фонда, органа исполнительной власти субъекта Российской Федерации в сфере охраны здоровья. </a:t>
            </a:r>
            <a:endParaRPr lang="ru-RU" sz="1200" dirty="0" smtClean="0"/>
          </a:p>
          <a:p>
            <a:r>
              <a:rPr lang="ru-RU" sz="1200" dirty="0" smtClean="0"/>
              <a:t>Из </a:t>
            </a:r>
            <a:r>
              <a:rPr lang="ru-RU" sz="1200" b="1" dirty="0">
                <a:solidFill>
                  <a:srgbClr val="BD0D18"/>
                </a:solidFill>
              </a:rPr>
              <a:t>п. 24 </a:t>
            </a:r>
            <a:r>
              <a:rPr lang="ru-RU" sz="1200" dirty="0"/>
              <a:t>Страховой представитель страховой медицинской организации проводит анкетирование ветеранов СВО в целях оценки их удовлетворенности доступностью и качеством медицинской помощи.</a:t>
            </a: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155575" y="6505976"/>
            <a:ext cx="1216025" cy="27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/>
              <a:t>ООО «Капитал МС»</a:t>
            </a:r>
          </a:p>
          <a:p>
            <a:pPr algn="l"/>
            <a:r>
              <a:rPr lang="ru-RU" sz="800" dirty="0"/>
              <a:t> </a:t>
            </a:r>
            <a:r>
              <a:rPr lang="ru-RU" sz="800" dirty="0" smtClean="0"/>
              <a:t>2026 </a:t>
            </a:r>
            <a:r>
              <a:rPr lang="ru-RU" sz="800" dirty="0"/>
              <a:t>год</a:t>
            </a: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858000" y="63234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C019A8-93E6-43E7-82E1-1C8096ACB5F6}" type="slidenum">
              <a:rPr lang="ru-RU" sz="1000" smtClean="0"/>
              <a:pPr/>
              <a:t>9</a:t>
            </a:fld>
            <a:endParaRPr lang="ru-RU" sz="1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3000" y="5334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</a:rPr>
              <a:t>Порядок </a:t>
            </a:r>
            <a:r>
              <a:rPr lang="ru-RU" b="1" dirty="0">
                <a:solidFill>
                  <a:schemeClr val="tx2"/>
                </a:solidFill>
              </a:rPr>
              <a:t>работы страховых медицинских организаций с ветеранами боевых действий в части их информирования, сопровождения и содействия на всех этапах организации и оказания им медицинской помощи по программам обязательного медицинского </a:t>
            </a:r>
            <a:r>
              <a:rPr lang="ru-RU" b="1" dirty="0" smtClean="0">
                <a:solidFill>
                  <a:schemeClr val="tx2"/>
                </a:solidFill>
              </a:rPr>
              <a:t>страхования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003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17933</TotalTime>
  <Words>2949</Words>
  <Application>Microsoft Office PowerPoint</Application>
  <PresentationFormat>Экран (4:3)</PresentationFormat>
  <Paragraphs>242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Письма Федерального фонда ОМС  и Всероссийского союза страховщиков  «Об организации сопровождения застрахованных лиц»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Близнюк О. Н.</dc:creator>
  <cp:lastModifiedBy>Никитина Н.В.</cp:lastModifiedBy>
  <cp:revision>1192</cp:revision>
  <cp:lastPrinted>2025-08-13T05:28:47Z</cp:lastPrinted>
  <dcterms:created xsi:type="dcterms:W3CDTF">2018-08-15T11:19:16Z</dcterms:created>
  <dcterms:modified xsi:type="dcterms:W3CDTF">2026-06-25T05:30:54Z</dcterms:modified>
</cp:coreProperties>
</file>