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5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/>
      <c:doughnut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</c:spPr>
          <c:dPt>
            <c:idx val="0"/>
            <c:bubble3D val="0"/>
            <c:spPr>
              <a:solidFill>
                <a:srgbClr val="F4B183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1-3651-4DED-9509-ADB971635816}"/>
              </c:ext>
            </c:extLst>
          </c:dPt>
          <c:dPt>
            <c:idx val="1"/>
            <c:bubble3D val="0"/>
            <c:spPr>
              <a:solidFill>
                <a:srgbClr val="2E75B6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3-3651-4DED-9509-ADB971635816}"/>
              </c:ext>
            </c:extLst>
          </c:dPt>
          <c:dPt>
            <c:idx val="2"/>
            <c:bubble3D val="0"/>
            <c:spPr>
              <a:solidFill>
                <a:srgbClr val="A9D18E"/>
              </a:solidFill>
              <a:ln w="19080">
                <a:solidFill>
                  <a:srgbClr val="FFFFFF"/>
                </a:solidFill>
                <a:round/>
              </a:ln>
            </c:spPr>
            <c:extLst>
              <c:ext xmlns:c16="http://schemas.microsoft.com/office/drawing/2014/chart" uri="{C3380CC4-5D6E-409C-BE32-E72D297353CC}">
                <c16:uniqueId val="{00000005-3651-4DED-9509-ADB971635816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600" b="1" strike="noStrike" spc="-1">
                      <a:solidFill>
                        <a:srgbClr val="404040"/>
                      </a:solidFill>
                      <a:latin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1-3651-4DED-9509-ADB971635816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600" b="1" strike="noStrike" spc="-1">
                      <a:solidFill>
                        <a:srgbClr val="404040"/>
                      </a:solidFill>
                      <a:latin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3-3651-4DED-9509-ADB971635816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600" b="1" strike="noStrike" spc="-1">
                      <a:solidFill>
                        <a:srgbClr val="404040"/>
                      </a:solidFill>
                      <a:latin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5-3651-4DED-9509-ADB9716358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strike="noStrike" spc="-1">
                    <a:solidFill>
                      <a:srgbClr val="404040"/>
                    </a:solidFill>
                    <a:latin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3"/>
                <c:pt idx="0">
                  <c:v>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11</c:v>
                </c:pt>
                <c:pt idx="1">
                  <c:v>42</c:v>
                </c:pt>
                <c:pt idx="2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651-4DED-9509-ADB9716358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</c:spPr>
    </c:plotArea>
    <c:plotVisOnly val="1"/>
    <c:dispBlanksAs val="gap"/>
    <c:showDLblsOverMax val="1"/>
  </c:chart>
  <c:spPr>
    <a:noFill/>
    <a:ln w="9360">
      <a:noFill/>
    </a:ln>
  </c:spPr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91FE73FF-12CA-40AF-95E3-31EBBC64A8A8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1344613"/>
            <a:ext cx="6451600" cy="3629025"/>
          </a:xfrm>
          <a:prstGeom prst="rect">
            <a:avLst/>
          </a:prstGeom>
        </p:spPr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800" cy="390816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48" name="TextShape 3"/>
          <p:cNvSpPr txBox="1"/>
          <p:nvPr/>
        </p:nvSpPr>
        <p:spPr>
          <a:xfrm>
            <a:off x="3850560" y="9428760"/>
            <a:ext cx="2945160" cy="4975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74F77103-860C-4BD7-BC90-84A9F75FECB6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49" name="TextShape 4"/>
          <p:cNvSpPr txBox="1"/>
          <p:nvPr/>
        </p:nvSpPr>
        <p:spPr>
          <a:xfrm>
            <a:off x="0" y="0"/>
            <a:ext cx="2945160" cy="4975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r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1344613"/>
            <a:ext cx="6451600" cy="3629025"/>
          </a:xfrm>
          <a:prstGeom prst="rect">
            <a:avLst/>
          </a:prstGeom>
        </p:spPr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800" cy="390816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52" name="TextShape 3"/>
          <p:cNvSpPr txBox="1"/>
          <p:nvPr/>
        </p:nvSpPr>
        <p:spPr>
          <a:xfrm>
            <a:off x="3850560" y="9428760"/>
            <a:ext cx="2945160" cy="4975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911E9B44-05D0-4979-BFEC-030680661907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10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53" name="TextShape 4"/>
          <p:cNvSpPr txBox="1"/>
          <p:nvPr/>
        </p:nvSpPr>
        <p:spPr>
          <a:xfrm>
            <a:off x="0" y="0"/>
            <a:ext cx="2945160" cy="4975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r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91FE73FF-12CA-40AF-95E3-31EBBC64A8A8}" type="slidenum">
              <a:rPr lang="ru-RU" sz="1400" b="0" strike="noStrike" spc="-1" smtClean="0">
                <a:latin typeface="Times New Roman"/>
              </a:rPr>
              <a:t>11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90525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60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ru-RU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63012278-0DAA-40C0-88A5-18528E69F248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25.06.2026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782E65F-52DF-4B1F-B228-61AB0FB7D3E6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E3F941E7-532C-4108-86F7-C78379BAD7E3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25.06.2026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70B5AE0-D0BE-4D85-8E3B-4CF33D447135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3"/>
          <p:cNvSpPr txBox="1"/>
          <p:nvPr/>
        </p:nvSpPr>
        <p:spPr>
          <a:xfrm>
            <a:off x="0" y="2886120"/>
            <a:ext cx="6838950" cy="1378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ru-RU" sz="2000" b="1" strike="noStrike" spc="-1" dirty="0">
                <a:solidFill>
                  <a:srgbClr val="000000"/>
                </a:solidFill>
                <a:latin typeface="Arial Black"/>
              </a:rPr>
              <a:t>Улучшение качества и доступности медицинской помощи в</a:t>
            </a:r>
            <a:br>
              <a:rPr lang="en-US" sz="2000" b="1" strike="noStrike" spc="-1" dirty="0">
                <a:solidFill>
                  <a:srgbClr val="000000"/>
                </a:solidFill>
                <a:latin typeface="Arial Black"/>
              </a:rPr>
            </a:br>
            <a:r>
              <a:rPr lang="ru-RU" sz="2000" b="1" strike="noStrike" spc="-1" dirty="0">
                <a:solidFill>
                  <a:srgbClr val="000000"/>
                </a:solidFill>
                <a:latin typeface="Arial Black"/>
              </a:rPr>
              <a:t>ГБУЗ ЛО «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 Black"/>
              </a:rPr>
              <a:t>Токсовская</a:t>
            </a:r>
            <a:r>
              <a:rPr lang="ru-RU" sz="2000" b="1" strike="noStrike" spc="-1" dirty="0">
                <a:solidFill>
                  <a:srgbClr val="000000"/>
                </a:solidFill>
                <a:latin typeface="Arial Black"/>
              </a:rPr>
              <a:t> КМБ» 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88" name="CustomShape 1"/>
          <p:cNvSpPr/>
          <p:nvPr/>
        </p:nvSpPr>
        <p:spPr>
          <a:xfrm>
            <a:off x="575280" y="2883960"/>
            <a:ext cx="9507240" cy="138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" name="CustomShape 2"/>
          <p:cNvSpPr/>
          <p:nvPr/>
        </p:nvSpPr>
        <p:spPr>
          <a:xfrm>
            <a:off x="637920" y="5244840"/>
            <a:ext cx="8388000" cy="105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T Norms Regular"/>
              </a:rPr>
              <a:t>Заместитель главного врача по КЭР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T Norms ExtraBold"/>
              </a:rPr>
              <a:t>Корнеева Светлана Вячеславовна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78536C-ACA4-40CF-BFEA-78690ACBF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8" y="-4009"/>
            <a:ext cx="12078031" cy="68620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391320" y="242640"/>
            <a:ext cx="5111280" cy="29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i="1" strike="noStrike" spc="-1">
                <a:solidFill>
                  <a:srgbClr val="FFFFFF"/>
                </a:solidFill>
                <a:highlight>
                  <a:srgbClr val="1962E9"/>
                </a:highlight>
                <a:latin typeface="TT Norms Regular"/>
              </a:rPr>
              <a:t>Структура обоснованных обращений  граждан </a:t>
            </a:r>
            <a:endParaRPr lang="ru-RU" sz="1800" b="0" strike="noStrike" spc="-1">
              <a:latin typeface="Arial"/>
            </a:endParaRPr>
          </a:p>
        </p:txBody>
      </p:sp>
      <p:graphicFrame>
        <p:nvGraphicFramePr>
          <p:cNvPr id="131" name="Диаграмма 7"/>
          <p:cNvGraphicFramePr/>
          <p:nvPr/>
        </p:nvGraphicFramePr>
        <p:xfrm>
          <a:off x="-571680" y="462600"/>
          <a:ext cx="6073920" cy="3984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2" name="CustomShape 2"/>
          <p:cNvSpPr/>
          <p:nvPr/>
        </p:nvSpPr>
        <p:spPr>
          <a:xfrm>
            <a:off x="220760" y="6153660"/>
            <a:ext cx="1234280" cy="441000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Calibri"/>
              </a:rPr>
              <a:t>42-41,5%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133" name="CustomShape 3"/>
          <p:cNvSpPr/>
          <p:nvPr/>
        </p:nvSpPr>
        <p:spPr>
          <a:xfrm>
            <a:off x="220760" y="5379169"/>
            <a:ext cx="1234280" cy="44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Calibri"/>
              </a:rPr>
              <a:t>11-11%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134" name="CustomShape 4"/>
          <p:cNvSpPr/>
          <p:nvPr/>
        </p:nvSpPr>
        <p:spPr>
          <a:xfrm>
            <a:off x="220760" y="4615731"/>
            <a:ext cx="1234280" cy="44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Calibri"/>
              </a:rPr>
              <a:t>48-47,5%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135" name="CustomShape 5"/>
          <p:cNvSpPr/>
          <p:nvPr/>
        </p:nvSpPr>
        <p:spPr>
          <a:xfrm>
            <a:off x="1487976" y="4598640"/>
            <a:ext cx="461916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На недостоверные сведения об оказанной МП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136" name="CustomShape 6"/>
          <p:cNvSpPr/>
          <p:nvPr/>
        </p:nvSpPr>
        <p:spPr>
          <a:xfrm>
            <a:off x="1429920" y="5406480"/>
            <a:ext cx="49914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На о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рганизацию работы МО 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137" name="CustomShape 7"/>
          <p:cNvSpPr/>
          <p:nvPr/>
        </p:nvSpPr>
        <p:spPr>
          <a:xfrm>
            <a:off x="1513096" y="6044389"/>
            <a:ext cx="407232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На оказание медицинской помощи(КМП) 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138" name="CustomShape 8"/>
          <p:cNvSpPr/>
          <p:nvPr/>
        </p:nvSpPr>
        <p:spPr>
          <a:xfrm>
            <a:off x="6276539" y="242640"/>
            <a:ext cx="4956120" cy="21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i="1" strike="noStrike" spc="-1" dirty="0">
                <a:solidFill>
                  <a:srgbClr val="FFFFFF"/>
                </a:solidFill>
                <a:highlight>
                  <a:srgbClr val="1962E9"/>
                </a:highlight>
                <a:latin typeface="TT Norms Regular"/>
              </a:rPr>
              <a:t>Меры по повышению качества и доступности медицинской помощи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139" name="CustomShape 9"/>
          <p:cNvSpPr/>
          <p:nvPr/>
        </p:nvSpPr>
        <p:spPr>
          <a:xfrm>
            <a:off x="5502240" y="983111"/>
            <a:ext cx="6580080" cy="213588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Разработан и утвержден (18.05.2026г) стандарт учреждения «Порядок идентификации пациента </a:t>
            </a:r>
            <a:endParaRPr lang="ru-RU" sz="18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Обучение сотрудников Порядку идентификации пациентов</a:t>
            </a:r>
            <a:endParaRPr lang="ru-RU" sz="18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Постоянный мониторинг стабильности работы программного обеспечения и ЕМИС со стороны Ай-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Arial"/>
                <a:ea typeface="Microsoft YaHei"/>
              </a:rPr>
              <a:t>ти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отдела 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140" name="CustomShape 10"/>
          <p:cNvSpPr/>
          <p:nvPr/>
        </p:nvSpPr>
        <p:spPr>
          <a:xfrm>
            <a:off x="5502240" y="3186540"/>
            <a:ext cx="6580080" cy="1514520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Закупка нового оборудования</a:t>
            </a:r>
            <a:endParaRPr lang="ru-RU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Укомплектованность кадрами</a:t>
            </a:r>
            <a:endParaRPr lang="ru-RU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Работа с журналом отложенной записи </a:t>
            </a:r>
            <a:endParaRPr lang="ru-RU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Выделение дополнительных номерков для отдельных категорий пациентов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41" name="CustomShape 11"/>
          <p:cNvSpPr/>
          <p:nvPr/>
        </p:nvSpPr>
        <p:spPr>
          <a:xfrm>
            <a:off x="5502240" y="4824900"/>
            <a:ext cx="6580080" cy="1892520"/>
          </a:xfrm>
          <a:prstGeom prst="roundRect">
            <a:avLst>
              <a:gd name="adj" fmla="val 16667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Внутренний аудит</a:t>
            </a:r>
            <a:endParaRPr lang="ru-RU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Проведение врачебных конференций</a:t>
            </a:r>
            <a:endParaRPr lang="ru-RU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Разработка и размещение в легком для врачей доступе протоколов ведения пациентов</a:t>
            </a:r>
            <a:endParaRPr lang="ru-RU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Проведение тренингов по медицинской этике и бесконфликтной коммуникации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42" name="CustomShape 12"/>
          <p:cNvSpPr/>
          <p:nvPr/>
        </p:nvSpPr>
        <p:spPr>
          <a:xfrm>
            <a:off x="2095560" y="2218320"/>
            <a:ext cx="236196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Arial Black"/>
              </a:rPr>
              <a:t>101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4" name="Рисунок 143"/>
          <p:cNvPicPr/>
          <p:nvPr/>
        </p:nvPicPr>
        <p:blipFill>
          <a:blip r:embed="rId3"/>
          <a:stretch/>
        </p:blipFill>
        <p:spPr>
          <a:xfrm>
            <a:off x="2905125" y="0"/>
            <a:ext cx="6353175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78536C-ACA4-40CF-BFEA-78690ACBF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8" y="-4009"/>
            <a:ext cx="12078031" cy="6862009"/>
          </a:xfrm>
          <a:prstGeom prst="rect">
            <a:avLst/>
          </a:prstGeom>
        </p:spPr>
      </p:pic>
      <p:sp>
        <p:nvSpPr>
          <p:cNvPr id="90" name="TextShape 3"/>
          <p:cNvSpPr txBox="1"/>
          <p:nvPr/>
        </p:nvSpPr>
        <p:spPr>
          <a:xfrm>
            <a:off x="-66930" y="2726760"/>
            <a:ext cx="5239005" cy="47620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algn="ctr"/>
            <a:r>
              <a:rPr lang="ru-RU" sz="3600" b="1" strike="noStrike" spc="-1" dirty="0">
                <a:solidFill>
                  <a:srgbClr val="000000"/>
                </a:solidFill>
                <a:latin typeface="Arial Black"/>
              </a:rPr>
              <a:t>Спасибо за внимание!</a:t>
            </a:r>
            <a:endParaRPr lang="ru-RU" sz="3600" b="0" strike="noStrike" spc="-1" dirty="0">
              <a:latin typeface="Arial"/>
            </a:endParaRPr>
          </a:p>
        </p:txBody>
      </p:sp>
      <p:sp>
        <p:nvSpPr>
          <p:cNvPr id="88" name="CustomShape 1"/>
          <p:cNvSpPr/>
          <p:nvPr/>
        </p:nvSpPr>
        <p:spPr>
          <a:xfrm>
            <a:off x="575280" y="2883960"/>
            <a:ext cx="9507240" cy="138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" name="CustomShape 2"/>
          <p:cNvSpPr/>
          <p:nvPr/>
        </p:nvSpPr>
        <p:spPr>
          <a:xfrm>
            <a:off x="637920" y="5244840"/>
            <a:ext cx="8388000" cy="105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60840" rIns="122040" bIns="60840"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T Norms Regular"/>
              </a:rPr>
              <a:t>Заместитель главного врача по КЭР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T Norms ExtraBold"/>
              </a:rPr>
              <a:t>Корнеева Светлана Вячеславовна</a:t>
            </a:r>
            <a:endParaRPr lang="ru-RU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3540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220680" y="3154680"/>
            <a:ext cx="7581960" cy="2587680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CustomShape 2"/>
          <p:cNvSpPr/>
          <p:nvPr/>
        </p:nvSpPr>
        <p:spPr>
          <a:xfrm>
            <a:off x="6035040" y="964080"/>
            <a:ext cx="5964120" cy="4787280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3" name="CustomShape 3"/>
          <p:cNvSpPr/>
          <p:nvPr/>
        </p:nvSpPr>
        <p:spPr>
          <a:xfrm>
            <a:off x="6562440" y="1740960"/>
            <a:ext cx="5408280" cy="357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Код дефекта 2.12 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- отсутствие медицинской документации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Код дефекта 2.13 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- Отсутствие в документации информированного добровольного согласия (отказа) застрахованного лица на медицинское вмешательство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</a:rPr>
              <a:t>Код дефекта 2.16.3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 - Нарушения, связанные с несоответствием данных медицинской документации и реестра счетов, а именно с некорректным  отражением сведений в реестре счетов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ru-RU" sz="2000" b="0" strike="noStrike" spc="-1">
              <a:latin typeface="Arial"/>
            </a:endParaRPr>
          </a:p>
        </p:txBody>
      </p:sp>
      <p:sp>
        <p:nvSpPr>
          <p:cNvPr id="94" name="Line 4"/>
          <p:cNvSpPr/>
          <p:nvPr/>
        </p:nvSpPr>
        <p:spPr>
          <a:xfrm>
            <a:off x="0" y="6029640"/>
            <a:ext cx="12191760" cy="9000"/>
          </a:xfrm>
          <a:prstGeom prst="line">
            <a:avLst/>
          </a:prstGeom>
          <a:ln w="19080">
            <a:solidFill>
              <a:srgbClr val="1962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5" name="Line 5"/>
          <p:cNvSpPr/>
          <p:nvPr/>
        </p:nvSpPr>
        <p:spPr>
          <a:xfrm>
            <a:off x="4680" y="6029640"/>
            <a:ext cx="12192120" cy="9000"/>
          </a:xfrm>
          <a:prstGeom prst="line">
            <a:avLst/>
          </a:prstGeom>
          <a:ln w="19080">
            <a:solidFill>
              <a:srgbClr val="1962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6" name="CustomShape 6"/>
          <p:cNvSpPr/>
          <p:nvPr/>
        </p:nvSpPr>
        <p:spPr>
          <a:xfrm>
            <a:off x="445320" y="300600"/>
            <a:ext cx="4641480" cy="29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i="1" strike="noStrike" spc="-1" dirty="0">
                <a:solidFill>
                  <a:srgbClr val="FFFFFF"/>
                </a:solidFill>
                <a:highlight>
                  <a:srgbClr val="1962E9"/>
                </a:highlight>
                <a:latin typeface="TT Norms Regular"/>
              </a:rPr>
              <a:t>Динамика количества выявленных дефектов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97" name="CustomShape 7"/>
          <p:cNvSpPr/>
          <p:nvPr/>
        </p:nvSpPr>
        <p:spPr>
          <a:xfrm>
            <a:off x="9246240" y="6179760"/>
            <a:ext cx="2304000" cy="18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1962E9"/>
                </a:solidFill>
                <a:latin typeface="TT Norms Bold"/>
              </a:rPr>
              <a:t>ГБУЗ ЛО «Токсовская КМБ»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98" name="CustomShape 8"/>
          <p:cNvSpPr/>
          <p:nvPr/>
        </p:nvSpPr>
        <p:spPr>
          <a:xfrm>
            <a:off x="8931240" y="1562760"/>
            <a:ext cx="184320" cy="33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9" name="Рисунок 18"/>
          <p:cNvPicPr/>
          <p:nvPr/>
        </p:nvPicPr>
        <p:blipFill>
          <a:blip r:embed="rId3"/>
          <a:stretch/>
        </p:blipFill>
        <p:spPr>
          <a:xfrm>
            <a:off x="6261480" y="1765440"/>
            <a:ext cx="394560" cy="394560"/>
          </a:xfrm>
          <a:prstGeom prst="rect">
            <a:avLst/>
          </a:prstGeom>
          <a:ln>
            <a:noFill/>
          </a:ln>
        </p:spPr>
      </p:pic>
      <p:pic>
        <p:nvPicPr>
          <p:cNvPr id="100" name="Рисунок 45"/>
          <p:cNvPicPr/>
          <p:nvPr/>
        </p:nvPicPr>
        <p:blipFill>
          <a:blip r:embed="rId3"/>
          <a:stretch/>
        </p:blipFill>
        <p:spPr>
          <a:xfrm>
            <a:off x="6229440" y="2520000"/>
            <a:ext cx="394560" cy="394560"/>
          </a:xfrm>
          <a:prstGeom prst="rect">
            <a:avLst/>
          </a:prstGeom>
          <a:ln>
            <a:noFill/>
          </a:ln>
        </p:spPr>
      </p:pic>
      <p:sp>
        <p:nvSpPr>
          <p:cNvPr id="101" name="CustomShape 9"/>
          <p:cNvSpPr/>
          <p:nvPr/>
        </p:nvSpPr>
        <p:spPr>
          <a:xfrm>
            <a:off x="514800" y="947160"/>
            <a:ext cx="5151240" cy="2135880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2" name="Рисунок 55"/>
          <p:cNvPicPr/>
          <p:nvPr/>
        </p:nvPicPr>
        <p:blipFill>
          <a:blip r:embed="rId3"/>
          <a:stretch/>
        </p:blipFill>
        <p:spPr>
          <a:xfrm>
            <a:off x="6192000" y="3637440"/>
            <a:ext cx="394560" cy="394560"/>
          </a:xfrm>
          <a:prstGeom prst="rect">
            <a:avLst/>
          </a:prstGeom>
          <a:ln>
            <a:noFill/>
          </a:ln>
        </p:spPr>
      </p:pic>
      <p:sp>
        <p:nvSpPr>
          <p:cNvPr id="103" name="CustomShape 10"/>
          <p:cNvSpPr/>
          <p:nvPr/>
        </p:nvSpPr>
        <p:spPr>
          <a:xfrm>
            <a:off x="6790320" y="287280"/>
            <a:ext cx="4641480" cy="29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i="1" strike="noStrike" spc="-1">
                <a:solidFill>
                  <a:srgbClr val="FFFFFF"/>
                </a:solidFill>
                <a:highlight>
                  <a:srgbClr val="1962E9"/>
                </a:highlight>
                <a:latin typeface="TT Norms Regular"/>
              </a:rPr>
              <a:t>Коды дефектов медико-экономической экспертизы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04" name="CustomShape 11"/>
          <p:cNvSpPr/>
          <p:nvPr/>
        </p:nvSpPr>
        <p:spPr>
          <a:xfrm>
            <a:off x="1056960" y="1424880"/>
            <a:ext cx="2769120" cy="161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 fontScale="78000" lnSpcReduction="10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2.16.3 — 6,4%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2.13 —  0,5%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2.12  — 0,8%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3.2.1 — 2,3%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3.2.2 — 0,5%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ru-RU" sz="2000" b="0" strike="noStrike" spc="-1">
              <a:latin typeface="Arial"/>
            </a:endParaRPr>
          </a:p>
        </p:txBody>
      </p:sp>
      <p:sp>
        <p:nvSpPr>
          <p:cNvPr id="105" name="CustomShape 12"/>
          <p:cNvSpPr/>
          <p:nvPr/>
        </p:nvSpPr>
        <p:spPr>
          <a:xfrm>
            <a:off x="1155600" y="1018440"/>
            <a:ext cx="104760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2026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106" name="CustomShape 13"/>
          <p:cNvSpPr/>
          <p:nvPr/>
        </p:nvSpPr>
        <p:spPr>
          <a:xfrm>
            <a:off x="3828960" y="1000440"/>
            <a:ext cx="10476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2025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07" name="Рисунок 57"/>
          <p:cNvPicPr/>
          <p:nvPr/>
        </p:nvPicPr>
        <p:blipFill>
          <a:blip r:embed="rId4"/>
          <a:stretch/>
        </p:blipFill>
        <p:spPr>
          <a:xfrm rot="5400000">
            <a:off x="2800440" y="1350000"/>
            <a:ext cx="431640" cy="431640"/>
          </a:xfrm>
          <a:prstGeom prst="rect">
            <a:avLst/>
          </a:prstGeom>
          <a:ln>
            <a:noFill/>
          </a:ln>
        </p:spPr>
      </p:pic>
      <p:pic>
        <p:nvPicPr>
          <p:cNvPr id="108" name="Рисунок 60"/>
          <p:cNvPicPr/>
          <p:nvPr/>
        </p:nvPicPr>
        <p:blipFill>
          <a:blip r:embed="rId4"/>
          <a:stretch/>
        </p:blipFill>
        <p:spPr>
          <a:xfrm rot="5400000">
            <a:off x="2800440" y="1863360"/>
            <a:ext cx="431640" cy="431640"/>
          </a:xfrm>
          <a:prstGeom prst="rect">
            <a:avLst/>
          </a:prstGeom>
          <a:ln>
            <a:noFill/>
          </a:ln>
        </p:spPr>
      </p:pic>
      <p:pic>
        <p:nvPicPr>
          <p:cNvPr id="109" name="Рисунок 61"/>
          <p:cNvPicPr/>
          <p:nvPr/>
        </p:nvPicPr>
        <p:blipFill>
          <a:blip r:embed="rId4"/>
          <a:stretch/>
        </p:blipFill>
        <p:spPr>
          <a:xfrm rot="5400000">
            <a:off x="2800440" y="2373840"/>
            <a:ext cx="431640" cy="431640"/>
          </a:xfrm>
          <a:prstGeom prst="rect">
            <a:avLst/>
          </a:prstGeom>
          <a:ln>
            <a:noFill/>
          </a:ln>
        </p:spPr>
      </p:pic>
      <p:sp>
        <p:nvSpPr>
          <p:cNvPr id="110" name="CustomShape 14"/>
          <p:cNvSpPr/>
          <p:nvPr/>
        </p:nvSpPr>
        <p:spPr>
          <a:xfrm>
            <a:off x="846000" y="3204720"/>
            <a:ext cx="5408280" cy="24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Код дефекта 3.2.1 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- Невыполнение, несвоевременное  или ненадлежащее выполнение необходимых пациенту диагностических и лечебных мероприятий, </a:t>
            </a:r>
            <a:br>
              <a:rPr dirty="0"/>
            </a:b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не повлиявшее на состояние здоровья застрахованного лица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Код дефекта 3.2.2 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- Нарушение, которое привело к ухудшению состояния здоровья застрахованного лица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111" name="Рисунок 65"/>
          <p:cNvPicPr/>
          <p:nvPr/>
        </p:nvPicPr>
        <p:blipFill>
          <a:blip r:embed="rId3"/>
          <a:stretch/>
        </p:blipFill>
        <p:spPr>
          <a:xfrm>
            <a:off x="451440" y="3240000"/>
            <a:ext cx="394560" cy="394560"/>
          </a:xfrm>
          <a:prstGeom prst="rect">
            <a:avLst/>
          </a:prstGeom>
          <a:ln>
            <a:noFill/>
          </a:ln>
        </p:spPr>
      </p:pic>
      <p:pic>
        <p:nvPicPr>
          <p:cNvPr id="112" name="Рисунок 66"/>
          <p:cNvPicPr/>
          <p:nvPr/>
        </p:nvPicPr>
        <p:blipFill>
          <a:blip r:embed="rId3"/>
          <a:stretch/>
        </p:blipFill>
        <p:spPr>
          <a:xfrm>
            <a:off x="470160" y="4938840"/>
            <a:ext cx="394560" cy="394560"/>
          </a:xfrm>
          <a:prstGeom prst="rect">
            <a:avLst/>
          </a:prstGeom>
          <a:ln>
            <a:noFill/>
          </a:ln>
        </p:spPr>
      </p:pic>
      <p:sp>
        <p:nvSpPr>
          <p:cNvPr id="113" name="CustomShape 15"/>
          <p:cNvSpPr/>
          <p:nvPr/>
        </p:nvSpPr>
        <p:spPr>
          <a:xfrm>
            <a:off x="3492360" y="1404720"/>
            <a:ext cx="2769120" cy="1614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 fontScale="78000" lnSpcReduction="10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2.16.3 — 7,9%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2.13 —  0,8%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2.12  — 1,2%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3.2.1 — 2,6%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3.2.2 — 0,9%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3"/>
          <p:cNvSpPr/>
          <p:nvPr/>
        </p:nvSpPr>
        <p:spPr>
          <a:xfrm>
            <a:off x="1007999" y="1533283"/>
            <a:ext cx="4528466" cy="338472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endParaRPr lang="ru-RU" sz="1800" b="0" strike="noStrike" spc="-1" dirty="0">
              <a:latin typeface="Arial"/>
            </a:endParaRPr>
          </a:p>
          <a:p>
            <a:pPr algn="ctr"/>
            <a:endParaRPr lang="en-US" spc="-1" dirty="0">
              <a:latin typeface="Arial"/>
            </a:endParaRPr>
          </a:p>
          <a:p>
            <a:pPr algn="ctr"/>
            <a:r>
              <a:rPr lang="ru-RU" sz="1800" b="0" strike="noStrike" spc="-1" dirty="0">
                <a:latin typeface="Arial"/>
              </a:rPr>
              <a:t>Несоответствие клиническим рекомендациям и порядкам оказания медицинской помощи - 38%</a:t>
            </a:r>
          </a:p>
          <a:p>
            <a:pPr algn="ctr"/>
            <a:endParaRPr lang="ru-RU" sz="1800" b="0" strike="noStrike" spc="-1" dirty="0">
              <a:latin typeface="Arial"/>
            </a:endParaRPr>
          </a:p>
          <a:p>
            <a:pPr algn="ctr"/>
            <a:r>
              <a:rPr lang="ru-RU" sz="1800" b="0" strike="noStrike" spc="-1" dirty="0">
                <a:latin typeface="Arial"/>
              </a:rPr>
              <a:t>Нарушение сроков оказания медицинской помощи - 27%</a:t>
            </a:r>
          </a:p>
          <a:p>
            <a:pPr algn="ctr"/>
            <a:endParaRPr lang="ru-RU" sz="1800" b="0" strike="noStrike" spc="-1" dirty="0">
              <a:latin typeface="Arial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4A0B170E-28BF-4AFD-97BF-B51FB494DE4B}"/>
              </a:ext>
            </a:extLst>
          </p:cNvPr>
          <p:cNvSpPr/>
          <p:nvPr/>
        </p:nvSpPr>
        <p:spPr>
          <a:xfrm>
            <a:off x="1008000" y="1457325"/>
            <a:ext cx="4528465" cy="5524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CustomShape 4"/>
          <p:cNvSpPr/>
          <p:nvPr/>
        </p:nvSpPr>
        <p:spPr>
          <a:xfrm>
            <a:off x="6640199" y="1533283"/>
            <a:ext cx="4665975" cy="338472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endParaRPr lang="ru-RU" sz="1800" b="0" strike="noStrike" spc="-1" dirty="0">
              <a:latin typeface="Arial"/>
            </a:endParaRPr>
          </a:p>
          <a:p>
            <a:pPr algn="ctr"/>
            <a:r>
              <a:rPr lang="ru-RU" sz="1800" b="0" strike="noStrike" spc="-1" dirty="0">
                <a:latin typeface="Arial"/>
              </a:rPr>
              <a:t>Несвоевременная постановка на диспансерное наблюдение - 63%</a:t>
            </a:r>
          </a:p>
          <a:p>
            <a:pPr algn="ctr"/>
            <a:endParaRPr lang="ru-RU" sz="1800" b="0" strike="noStrike" spc="-1" dirty="0">
              <a:latin typeface="Arial"/>
            </a:endParaRPr>
          </a:p>
          <a:p>
            <a:pPr algn="ctr"/>
            <a:endParaRPr lang="ru-RU" sz="1800" b="0" strike="noStrike" spc="-1" dirty="0">
              <a:latin typeface="Arial"/>
            </a:endParaRPr>
          </a:p>
          <a:p>
            <a:pPr algn="ctr"/>
            <a:r>
              <a:rPr lang="ru-RU" sz="1800" b="0" strike="noStrike" spc="-1" dirty="0">
                <a:latin typeface="Arial"/>
              </a:rPr>
              <a:t>Отсутствие в документации (несоблюдение оформления) информированного добровольного согласия - 9%</a:t>
            </a:r>
          </a:p>
        </p:txBody>
      </p:sp>
      <p:sp>
        <p:nvSpPr>
          <p:cNvPr id="6" name="CustomShape 6">
            <a:extLst>
              <a:ext uri="{FF2B5EF4-FFF2-40B4-BE49-F238E27FC236}">
                <a16:creationId xmlns:a16="http://schemas.microsoft.com/office/drawing/2014/main" id="{0CFF3AD7-F722-4E0B-B158-8096D02E4195}"/>
              </a:ext>
            </a:extLst>
          </p:cNvPr>
          <p:cNvSpPr/>
          <p:nvPr/>
        </p:nvSpPr>
        <p:spPr>
          <a:xfrm>
            <a:off x="0" y="195825"/>
            <a:ext cx="4641480" cy="29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/>
            <a:r>
              <a:rPr lang="ru-RU" i="1" spc="-1" dirty="0">
                <a:solidFill>
                  <a:schemeClr val="bg1"/>
                </a:solidFill>
                <a:highlight>
                  <a:srgbClr val="1962E9"/>
                </a:highlight>
                <a:latin typeface="TT Norms Regular" panose="02000503030000020003"/>
              </a:rPr>
              <a:t>Структура нарушений </a:t>
            </a: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D3E32AB-CEAB-472B-9565-24A0E9EB744B}"/>
              </a:ext>
            </a:extLst>
          </p:cNvPr>
          <p:cNvSpPr/>
          <p:nvPr/>
        </p:nvSpPr>
        <p:spPr>
          <a:xfrm>
            <a:off x="1649059" y="1537373"/>
            <a:ext cx="34982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spc="-1" dirty="0"/>
              <a:t>Круглосуточный стационар — 75%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55A7DE3B-B7A5-47D0-8EF1-4644383FB7E1}"/>
              </a:ext>
            </a:extLst>
          </p:cNvPr>
          <p:cNvSpPr/>
          <p:nvPr/>
        </p:nvSpPr>
        <p:spPr>
          <a:xfrm>
            <a:off x="6611760" y="1457325"/>
            <a:ext cx="4694414" cy="5524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566508A-D4E0-47D4-A514-4A6F970308AD}"/>
              </a:ext>
            </a:extLst>
          </p:cNvPr>
          <p:cNvSpPr/>
          <p:nvPr/>
        </p:nvSpPr>
        <p:spPr>
          <a:xfrm>
            <a:off x="8305631" y="1572896"/>
            <a:ext cx="1335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pc="-1" dirty="0"/>
              <a:t>АПС - 25%</a:t>
            </a:r>
          </a:p>
        </p:txBody>
      </p:sp>
      <p:sp>
        <p:nvSpPr>
          <p:cNvPr id="11" name="Line 5">
            <a:extLst>
              <a:ext uri="{FF2B5EF4-FFF2-40B4-BE49-F238E27FC236}">
                <a16:creationId xmlns:a16="http://schemas.microsoft.com/office/drawing/2014/main" id="{FC5AFADA-3D7A-4DB9-A4A1-E4C6DF201CC3}"/>
              </a:ext>
            </a:extLst>
          </p:cNvPr>
          <p:cNvSpPr/>
          <p:nvPr/>
        </p:nvSpPr>
        <p:spPr>
          <a:xfrm>
            <a:off x="4680" y="6029640"/>
            <a:ext cx="12192120" cy="9000"/>
          </a:xfrm>
          <a:prstGeom prst="line">
            <a:avLst/>
          </a:prstGeom>
          <a:ln w="19080">
            <a:solidFill>
              <a:srgbClr val="1962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" name="CustomShape 7">
            <a:extLst>
              <a:ext uri="{FF2B5EF4-FFF2-40B4-BE49-F238E27FC236}">
                <a16:creationId xmlns:a16="http://schemas.microsoft.com/office/drawing/2014/main" id="{5FD3FE74-3FC8-4FA9-B364-00738186C494}"/>
              </a:ext>
            </a:extLst>
          </p:cNvPr>
          <p:cNvSpPr/>
          <p:nvPr/>
        </p:nvSpPr>
        <p:spPr>
          <a:xfrm>
            <a:off x="9246240" y="6179760"/>
            <a:ext cx="2304000" cy="18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1962E9"/>
                </a:solidFill>
                <a:latin typeface="TT Norms Bold"/>
              </a:rPr>
              <a:t>ГБУЗ ЛО «Токсовская КМБ»</a:t>
            </a:r>
            <a:endParaRPr lang="ru-RU" sz="1200" b="0" strike="noStrike" spc="-1">
              <a:latin typeface="Arial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D1B6D4C-0B01-47BD-9972-B10ABCB6B5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886" y="1389778"/>
            <a:ext cx="552450" cy="5524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E00447-EE5F-474B-A848-C895636AF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45" y="1491005"/>
            <a:ext cx="518770" cy="51877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F6643B8-CA0C-4D88-8969-49267E7075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45" y="3811456"/>
            <a:ext cx="518769" cy="51876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CB36259-6D1F-4412-B491-98DB66B136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69" y="2260033"/>
            <a:ext cx="554890" cy="5548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0F85EFE-82F1-42A7-8FF6-CB3C296ACF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886" y="2296154"/>
            <a:ext cx="518769" cy="51876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3D00623-6CE0-4777-A30A-5A7F7228AF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205" y="3435231"/>
            <a:ext cx="552790" cy="5527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" name="Table 2"/>
          <p:cNvGraphicFramePr/>
          <p:nvPr>
            <p:extLst>
              <p:ext uri="{D42A27DB-BD31-4B8C-83A1-F6EECF244321}">
                <p14:modId xmlns:p14="http://schemas.microsoft.com/office/powerpoint/2010/main" val="2789549140"/>
              </p:ext>
            </p:extLst>
          </p:nvPr>
        </p:nvGraphicFramePr>
        <p:xfrm>
          <a:off x="343126" y="983044"/>
          <a:ext cx="11505747" cy="5786326"/>
        </p:xfrm>
        <a:graphic>
          <a:graphicData uri="http://schemas.openxmlformats.org/drawingml/2006/table">
            <a:tbl>
              <a:tblPr/>
              <a:tblGrid>
                <a:gridCol w="3588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7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38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1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latin typeface="Arial"/>
                          <a:ea typeface="Microsoft YaHei"/>
                        </a:rPr>
                        <a:t>Мероприятие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latin typeface="Arial"/>
                          <a:ea typeface="Microsoft YaHei"/>
                        </a:rPr>
                        <a:t>Кто отвечает</a:t>
                      </a:r>
                      <a:endParaRPr lang="ru-RU" sz="1600" b="0" strike="noStrike" spc="-1">
                        <a:latin typeface="Times New Roman"/>
                      </a:endParaRPr>
                    </a:p>
                  </a:txBody>
                  <a:tcP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latin typeface="Arial"/>
                          <a:ea typeface="Microsoft YaHei"/>
                        </a:rPr>
                        <a:t>Периодичность</a:t>
                      </a:r>
                      <a:endParaRPr lang="ru-RU" sz="1600" b="0" strike="noStrike" spc="-1">
                        <a:latin typeface="Times New Roman"/>
                      </a:endParaRPr>
                    </a:p>
                  </a:txBody>
                  <a:tcP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latin typeface="Arial"/>
                          <a:ea typeface="Microsoft YaHei"/>
                        </a:rPr>
                        <a:t>Цель </a:t>
                      </a:r>
                      <a:endParaRPr lang="ru-RU" sz="1600" b="0" strike="noStrike" spc="-1">
                        <a:latin typeface="Times New Roman"/>
                      </a:endParaRPr>
                    </a:p>
                  </a:txBody>
                  <a:tcPr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latin typeface="Arial"/>
                          <a:ea typeface="Microsoft YaHei"/>
                        </a:rPr>
                        <a:t>Внутренний аудит 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 anchor="ctr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latin typeface="Times New Roman"/>
                        </a:rPr>
                        <a:t>Х</a:t>
                      </a:r>
                    </a:p>
                  </a:txBody>
                  <a:tcPr anchor="ctr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latin typeface="Arial"/>
                          <a:ea typeface="Microsoft YaHei"/>
                        </a:rPr>
                        <a:t>Ежемесячно 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latin typeface="Arial"/>
                          <a:ea typeface="Microsoft YaHei"/>
                        </a:rPr>
                        <a:t> 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 anchor="ctr">
                    <a:solidFill>
                      <a:srgbClr val="E2F0D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latin typeface="Arial"/>
                          <a:ea typeface="Microsoft YaHei"/>
                        </a:rPr>
                        <a:t>Снижение нарушений </a:t>
                      </a:r>
                      <a:endParaRPr lang="ru-RU" sz="1600" b="0" strike="noStrike" spc="-1">
                        <a:latin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latin typeface="Arial"/>
                          <a:ea typeface="Microsoft YaHei"/>
                        </a:rPr>
                        <a:t>в оказании медицинской помощи</a:t>
                      </a:r>
                      <a:endParaRPr lang="ru-RU" sz="1600" b="0" strike="noStrike" spc="-1">
                        <a:latin typeface="Times New Roman"/>
                      </a:endParaRPr>
                    </a:p>
                  </a:txBody>
                  <a:tcPr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latin typeface="+mn-lt"/>
                          <a:ea typeface="Microsoft YaHei"/>
                        </a:rPr>
                        <a:t>Зав. Отделением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latin typeface="+mn-lt"/>
                          <a:ea typeface="Microsoft YaHei"/>
                        </a:rPr>
                        <a:t>стационара 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 anchor="ctr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strike="noStrike" spc="-1" dirty="0">
                          <a:latin typeface="+mn-lt"/>
                          <a:ea typeface="Microsoft YaHei"/>
                        </a:rPr>
                        <a:t>30%</a:t>
                      </a:r>
                      <a:endParaRPr lang="ru-RU" dirty="0"/>
                    </a:p>
                  </a:txBody>
                  <a:tcPr anchor="ctr">
                    <a:solidFill>
                      <a:srgbClr val="E2F0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261073"/>
                  </a:ext>
                </a:extLst>
              </a:tr>
              <a:tr h="5123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strike="noStrike" spc="-1" dirty="0">
                          <a:latin typeface="+mn-lt"/>
                          <a:ea typeface="Microsoft YaHei"/>
                        </a:rPr>
                        <a:t>Заместитель главного врача 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 anchor="ctr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strike="noStrike" spc="-1" dirty="0">
                          <a:latin typeface="+mn-lt"/>
                          <a:ea typeface="Microsoft YaHei"/>
                        </a:rPr>
                        <a:t>20%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 anchor="ctr">
                    <a:solidFill>
                      <a:srgbClr val="E2F0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423917"/>
                  </a:ext>
                </a:extLst>
              </a:tr>
              <a:tr h="2281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latin typeface="+mn-lt"/>
                          <a:ea typeface="Microsoft YaHei"/>
                        </a:rPr>
                        <a:t>Подкомиссии ВК 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 anchor="ctr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strike="noStrike" spc="-1" dirty="0">
                          <a:latin typeface="+mn-lt"/>
                          <a:ea typeface="Microsoft YaHei"/>
                        </a:rPr>
                        <a:t>10%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 anchor="ctr">
                    <a:solidFill>
                      <a:srgbClr val="E2F0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1629328"/>
                  </a:ext>
                </a:extLst>
              </a:tr>
              <a:tr h="9705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latin typeface="Arial"/>
                          <a:ea typeface="Microsoft YaHei"/>
                        </a:rPr>
                        <a:t>Проведение врачебных конференций 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 anchor="ctr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latin typeface="Arial"/>
                          <a:ea typeface="Microsoft YaHei"/>
                        </a:rPr>
                        <a:t>Заместитель главного врача по медицинской части, АПР 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 anchor="ctr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latin typeface="Arial"/>
                          <a:ea typeface="Microsoft YaHei"/>
                        </a:rPr>
                        <a:t>2 раза в месяц </a:t>
                      </a:r>
                      <a:endParaRPr lang="ru-RU" sz="1600" b="0" strike="noStrike" spc="-1">
                        <a:latin typeface="Times New Roman"/>
                      </a:endParaRPr>
                    </a:p>
                  </a:txBody>
                  <a:tcPr anchor="ctr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latin typeface="Arial"/>
                          <a:ea typeface="Microsoft YaHei"/>
                        </a:rPr>
                        <a:t>Разбор выявленных случаев нарушения в оказании медицинской помощи</a:t>
                      </a:r>
                      <a:endParaRPr lang="ru-RU" sz="1600" b="0" strike="noStrike" spc="-1">
                        <a:latin typeface="Times New Roman"/>
                      </a:endParaRPr>
                    </a:p>
                  </a:txBody>
                  <a:tcPr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45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latin typeface="Arial"/>
                          <a:ea typeface="Microsoft YaHei"/>
                        </a:rPr>
                        <a:t>Разрабатываются на основании клинических рекомендаций внутренние протоколы ведения пациентов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 anchor="ctr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latin typeface="Arial"/>
                          <a:ea typeface="Microsoft YaHei"/>
                        </a:rPr>
                        <a:t>Заместители главного врача по КЭР, АПР, медицинской части 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 anchor="ctr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latin typeface="Arial"/>
                          <a:ea typeface="Microsoft YaHei"/>
                        </a:rPr>
                        <a:t>Постоянный контроль и при необходимости внесение изменений 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 anchor="ctr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strike="noStrike" spc="-1">
                          <a:latin typeface="Arial"/>
                          <a:ea typeface="Microsoft YaHei"/>
                        </a:rPr>
                        <a:t>Снижение нарушений 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algn="ctr"/>
                      <a:r>
                        <a:rPr lang="ru-RU" sz="1600" b="0" strike="noStrike" spc="-1">
                          <a:latin typeface="Arial"/>
                          <a:ea typeface="Microsoft YaHei"/>
                        </a:rPr>
                        <a:t>в оказании медицинской помощи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4501">
                <a:tc>
                  <a:txBody>
                    <a:bodyPr/>
                    <a:lstStyle/>
                    <a:p>
                      <a:pPr algn="ctr"/>
                      <a:r>
                        <a:rPr lang="ru-RU" sz="1600" b="0" strike="noStrike" spc="-1">
                          <a:latin typeface="Arial"/>
                        </a:rPr>
                        <a:t>По мере разработки и утверждения,  размещение протоколов ведения пациентов на корпоративном портале для врачей </a:t>
                      </a:r>
                      <a:endParaRPr lang="ru-RU" sz="1600" b="0" strike="noStrike" spc="-1">
                        <a:latin typeface="Times New Roman"/>
                      </a:endParaRPr>
                    </a:p>
                  </a:txBody>
                  <a:tcPr anchor="ctr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latin typeface="Arial"/>
                          <a:ea typeface="Microsoft YaHei"/>
                        </a:rPr>
                        <a:t>Ведущий специалист отдела КК и БОМП</a:t>
                      </a:r>
                      <a:endParaRPr lang="ru-RU" sz="1600" b="0" strike="noStrike" spc="-1">
                        <a:latin typeface="Times New Roman"/>
                      </a:endParaRPr>
                    </a:p>
                  </a:txBody>
                  <a:tcPr anchor="ctr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latin typeface="Arial"/>
                          <a:ea typeface="Microsoft YaHei"/>
                        </a:rPr>
                        <a:t>По мере разработки и утверждения 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 anchor="ctr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latin typeface="Arial"/>
                          <a:ea typeface="Microsoft YaHei"/>
                        </a:rPr>
                        <a:t>Размещение информации для врачей в легкой и доступной форме </a:t>
                      </a:r>
                      <a:endParaRPr lang="ru-RU" sz="1600" b="0" strike="noStrike" spc="-1" dirty="0">
                        <a:latin typeface="Times New Roman"/>
                      </a:endParaRPr>
                    </a:p>
                  </a:txBody>
                  <a:tcPr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CustomShape 6">
            <a:extLst>
              <a:ext uri="{FF2B5EF4-FFF2-40B4-BE49-F238E27FC236}">
                <a16:creationId xmlns:a16="http://schemas.microsoft.com/office/drawing/2014/main" id="{FF8E966A-90B0-44A2-B4F9-9B808ED9C1A7}"/>
              </a:ext>
            </a:extLst>
          </p:cNvPr>
          <p:cNvSpPr/>
          <p:nvPr/>
        </p:nvSpPr>
        <p:spPr>
          <a:xfrm>
            <a:off x="578259" y="284541"/>
            <a:ext cx="11035480" cy="51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/>
            <a:r>
              <a:rPr lang="ru-RU" sz="2400" i="1" dirty="0">
                <a:solidFill>
                  <a:schemeClr val="bg1"/>
                </a:solidFill>
                <a:highlight>
                  <a:srgbClr val="1962E9"/>
                </a:highlight>
                <a:latin typeface="TT Norms Regular"/>
              </a:rPr>
              <a:t>План мероприятий по устранению нарушений в круглосуточном стационаре</a:t>
            </a:r>
          </a:p>
          <a:p>
            <a:pPr algn="ctr">
              <a:lnSpc>
                <a:spcPct val="100000"/>
              </a:lnSpc>
            </a:pPr>
            <a:endParaRPr lang="ru-RU" sz="2400" b="0" strike="noStrike" spc="-1" dirty="0">
              <a:latin typeface="TT Norms Regula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AEEEB57-19F5-43A8-9212-F06D32962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94" y="87632"/>
            <a:ext cx="12193994" cy="66827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2C6210A-3898-42E2-BA6D-F4AC0F85A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5C4900-B097-49B7-984F-C30A1C89A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06" y="1516842"/>
            <a:ext cx="11355387" cy="247050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27" name="Table 2"/>
          <p:cNvGraphicFramePr/>
          <p:nvPr>
            <p:extLst>
              <p:ext uri="{D42A27DB-BD31-4B8C-83A1-F6EECF244321}">
                <p14:modId xmlns:p14="http://schemas.microsoft.com/office/powerpoint/2010/main" val="120975051"/>
              </p:ext>
            </p:extLst>
          </p:nvPr>
        </p:nvGraphicFramePr>
        <p:xfrm>
          <a:off x="326640" y="877240"/>
          <a:ext cx="11538720" cy="5791285"/>
        </p:xfrm>
        <a:graphic>
          <a:graphicData uri="http://schemas.openxmlformats.org/drawingml/2006/table">
            <a:tbl>
              <a:tblPr/>
              <a:tblGrid>
                <a:gridCol w="4129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0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0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07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11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latin typeface="Arial"/>
                          <a:ea typeface="Microsoft YaHei"/>
                        </a:rPr>
                        <a:t>Мероприятие</a:t>
                      </a:r>
                      <a:endParaRPr lang="ru-RU" sz="1800" b="0" strike="noStrike" spc="-1">
                        <a:latin typeface="Times New Roman"/>
                      </a:endParaRPr>
                    </a:p>
                  </a:txBody>
                  <a:tcP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latin typeface="Arial"/>
                          <a:ea typeface="Microsoft YaHei"/>
                        </a:rPr>
                        <a:t>Кто отвечает</a:t>
                      </a:r>
                      <a:endParaRPr lang="ru-RU" sz="1800" b="0" strike="noStrike" spc="-1">
                        <a:latin typeface="Times New Roman"/>
                      </a:endParaRPr>
                    </a:p>
                  </a:txBody>
                  <a:tcP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latin typeface="Arial"/>
                          <a:ea typeface="Microsoft YaHei"/>
                        </a:rPr>
                        <a:t>Периодичность</a:t>
                      </a:r>
                      <a:endParaRPr lang="ru-RU" sz="1800" b="0" strike="noStrike" spc="-1">
                        <a:latin typeface="Times New Roman"/>
                      </a:endParaRPr>
                    </a:p>
                  </a:txBody>
                  <a:tcP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latin typeface="Arial"/>
                          <a:ea typeface="Microsoft YaHei"/>
                        </a:rPr>
                        <a:t>Цель </a:t>
                      </a:r>
                      <a:endParaRPr lang="ru-RU" sz="1800" b="0" strike="noStrike" spc="-1">
                        <a:latin typeface="Times New Roman"/>
                      </a:endParaRPr>
                    </a:p>
                  </a:txBody>
                  <a:tcPr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27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latin typeface="Arial"/>
                          <a:ea typeface="Microsoft YaHei"/>
                        </a:rPr>
                        <a:t>В ЕМИС разработана «полуавтоматическая»</a:t>
                      </a:r>
                      <a:endParaRPr lang="ru-RU" sz="1800" b="0" strike="noStrike" spc="-1">
                        <a:latin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latin typeface="Arial"/>
                          <a:ea typeface="Microsoft YaHei"/>
                        </a:rPr>
                        <a:t>постановка на диспансерное наблюдение пациентов с  впервые выявленным заболеванием  </a:t>
                      </a:r>
                      <a:endParaRPr lang="ru-RU" sz="1800" b="0" strike="noStrike" spc="-1">
                        <a:latin typeface="Times New Roman"/>
                      </a:endParaRPr>
                    </a:p>
                  </a:txBody>
                  <a:tcP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2400" b="0" strike="noStrike" spc="-1" dirty="0">
                        <a:latin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latin typeface="Arial"/>
                          <a:ea typeface="Microsoft YaHei"/>
                        </a:rPr>
                        <a:t>Ай-</a:t>
                      </a:r>
                      <a:r>
                        <a:rPr lang="ru-RU" sz="1800" b="0" strike="noStrike" spc="-1" dirty="0" err="1">
                          <a:latin typeface="Arial"/>
                          <a:ea typeface="Microsoft YaHei"/>
                        </a:rPr>
                        <a:t>Ти</a:t>
                      </a:r>
                      <a:r>
                        <a:rPr lang="ru-RU" sz="1800" b="0" strike="noStrike" spc="-1" dirty="0">
                          <a:latin typeface="Arial"/>
                          <a:ea typeface="Microsoft YaHei"/>
                        </a:rPr>
                        <a:t> отдел </a:t>
                      </a:r>
                      <a:endParaRPr lang="ru-RU" sz="1800" b="0" strike="noStrike" spc="-1" dirty="0">
                        <a:latin typeface="Times New Roman"/>
                      </a:endParaRPr>
                    </a:p>
                  </a:txBody>
                  <a:tcP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latin typeface="Arial"/>
                          <a:ea typeface="Microsoft YaHei"/>
                        </a:rPr>
                        <a:t>Снижение случаев несвоевременной постановки на диспансерное   наблюдение </a:t>
                      </a:r>
                      <a:endParaRPr lang="ru-RU" sz="1800" b="0" strike="noStrike" spc="-1">
                        <a:latin typeface="Times New Roman"/>
                      </a:endParaRPr>
                    </a:p>
                  </a:txBody>
                  <a:tcPr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27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latin typeface="Arial"/>
                          <a:ea typeface="Microsoft YaHei"/>
                        </a:rPr>
                        <a:t>Согласовать доработку ЕМИС в части «автоматической» постановки пациентов на диспансерное наблюдение с впервые выявленным заболеванием </a:t>
                      </a:r>
                      <a:endParaRPr lang="ru-RU" sz="1800" b="0" strike="noStrike" spc="-1">
                        <a:latin typeface="Times New Roman"/>
                      </a:endParaRPr>
                    </a:p>
                  </a:txBody>
                  <a:tcP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latin typeface="Arial"/>
                          <a:ea typeface="Microsoft YaHei"/>
                        </a:rPr>
                        <a:t>АЙ-Ти отдел </a:t>
                      </a:r>
                      <a:endParaRPr lang="ru-RU" sz="1800" b="0" strike="noStrike" spc="-1">
                        <a:latin typeface="Times New Roman"/>
                      </a:endParaRPr>
                    </a:p>
                  </a:txBody>
                  <a:tcP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strike="noStrike" spc="-1">
                          <a:latin typeface="Arial"/>
                          <a:ea typeface="Microsoft YaHei"/>
                        </a:rPr>
                        <a:t>Полное исключение случаев несвоевременной постановки на диспансерное   наблюдение 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0041">
                <a:tc>
                  <a:txBody>
                    <a:bodyPr/>
                    <a:lstStyle/>
                    <a:p>
                      <a:pPr algn="l"/>
                      <a:r>
                        <a:rPr lang="ru-RU" sz="1800" b="0" strike="noStrike" spc="-1" dirty="0">
                          <a:latin typeface="Arial"/>
                          <a:ea typeface="Microsoft YaHei"/>
                        </a:rPr>
                        <a:t>Проведение первичных и периодических инструктажей лечащих врачей по изучению  нормативных документов в части диспансерного наблюдения 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anchor="ctr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latin typeface="Arial"/>
                          <a:ea typeface="Microsoft YaHei"/>
                        </a:rPr>
                        <a:t>Заведующие АПП</a:t>
                      </a:r>
                      <a:endParaRPr lang="ru-RU" sz="1800" b="0" strike="noStrike" spc="-1">
                        <a:latin typeface="Times New Roman"/>
                      </a:endParaRPr>
                    </a:p>
                  </a:txBody>
                  <a:tcP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50" b="0" strike="noStrike" spc="-1" dirty="0">
                          <a:latin typeface="Arial"/>
                          <a:ea typeface="Microsoft YaHei"/>
                        </a:rPr>
                        <a:t>Первичный- при устройстве на работу </a:t>
                      </a:r>
                      <a:endParaRPr lang="ru-RU" sz="1750" b="0" strike="noStrike" spc="-1" dirty="0">
                        <a:latin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50" b="0" strike="noStrike" spc="-1" dirty="0">
                          <a:latin typeface="Arial"/>
                          <a:ea typeface="Microsoft YaHei"/>
                        </a:rPr>
                        <a:t>Повторный — 1 раз в квартал </a:t>
                      </a:r>
                      <a:endParaRPr lang="ru-RU" sz="1750" b="0" strike="noStrike" spc="-1" dirty="0">
                        <a:latin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50" b="0" strike="noStrike" spc="-1" dirty="0">
                          <a:latin typeface="Arial"/>
                          <a:ea typeface="Microsoft YaHei"/>
                        </a:rPr>
                        <a:t>При изменении нормативных документов-незамедлительно </a:t>
                      </a:r>
                      <a:endParaRPr lang="ru-RU" sz="1750" b="0" strike="noStrike" spc="-1" dirty="0">
                        <a:latin typeface="Times New Roman"/>
                      </a:endParaRPr>
                    </a:p>
                  </a:txBody>
                  <a:tcP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strike="noStrike" spc="-1" dirty="0">
                          <a:latin typeface="Arial"/>
                          <a:ea typeface="Microsoft YaHei"/>
                        </a:rPr>
                        <a:t>Повышение качества  диспансерного наблюдения</a:t>
                      </a:r>
                      <a:endParaRPr lang="ru-RU" sz="1800" b="0" strike="noStrike" spc="-1" dirty="0">
                        <a:latin typeface="Times New Roman"/>
                      </a:endParaRPr>
                    </a:p>
                  </a:txBody>
                  <a:tcPr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CustomShape 6">
            <a:extLst>
              <a:ext uri="{FF2B5EF4-FFF2-40B4-BE49-F238E27FC236}">
                <a16:creationId xmlns:a16="http://schemas.microsoft.com/office/drawing/2014/main" id="{1B35834C-B14C-48E9-8A8A-7C459F3CB516}"/>
              </a:ext>
            </a:extLst>
          </p:cNvPr>
          <p:cNvSpPr/>
          <p:nvPr/>
        </p:nvSpPr>
        <p:spPr>
          <a:xfrm>
            <a:off x="578259" y="284541"/>
            <a:ext cx="11035480" cy="51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/>
            <a:r>
              <a:rPr lang="ru-RU" sz="2400" i="1" dirty="0">
                <a:solidFill>
                  <a:schemeClr val="bg1"/>
                </a:solidFill>
                <a:highlight>
                  <a:srgbClr val="1962E9"/>
                </a:highlight>
                <a:latin typeface="TT Norms Regular"/>
              </a:rPr>
              <a:t>План мероприятий по устранению нарушений в АПС</a:t>
            </a:r>
          </a:p>
          <a:p>
            <a:pPr algn="ctr">
              <a:lnSpc>
                <a:spcPct val="100000"/>
              </a:lnSpc>
            </a:pPr>
            <a:endParaRPr lang="ru-RU" sz="2400" b="0" strike="noStrike" spc="-1" dirty="0">
              <a:latin typeface="TT Norms Regula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9" name="Рисунок 128"/>
          <p:cNvPicPr/>
          <p:nvPr/>
        </p:nvPicPr>
        <p:blipFill>
          <a:blip r:embed="rId2"/>
          <a:stretch/>
        </p:blipFill>
        <p:spPr>
          <a:xfrm>
            <a:off x="160920" y="18360"/>
            <a:ext cx="1194264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8043</TotalTime>
  <Words>579</Words>
  <Application>Microsoft Office PowerPoint</Application>
  <PresentationFormat>Широкоэкранный</PresentationFormat>
  <Paragraphs>118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Symbol</vt:lpstr>
      <vt:lpstr>Times New Roman</vt:lpstr>
      <vt:lpstr>TT Norms Bold</vt:lpstr>
      <vt:lpstr>TT Norms ExtraBold</vt:lpstr>
      <vt:lpstr>TT Norms Regular</vt:lpstr>
      <vt:lpstr>Wingdings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Данил Александрович Чегаев</dc:creator>
  <dc:description/>
  <cp:lastModifiedBy>Храмеев Александр Григорьевич</cp:lastModifiedBy>
  <cp:revision>719</cp:revision>
  <cp:lastPrinted>2025-03-13T11:55:07Z</cp:lastPrinted>
  <dcterms:created xsi:type="dcterms:W3CDTF">2024-03-28T01:16:47Z</dcterms:created>
  <dcterms:modified xsi:type="dcterms:W3CDTF">2026-06-25T12:43:38Z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5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6</vt:i4>
  </property>
</Properties>
</file>