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9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</p:sldIdLst>
  <p:sldSz cx="9144000" cy="5143500" type="screen16x9"/>
  <p:notesSz cx="5143500" cy="9144000"/>
  <p:embeddedFontLst>
    <p:embeddedFont>
      <p:font typeface="Lora Bold" charset="-52"/>
      <p:regular r:id="rId17"/>
    </p:embeddedFon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Lora" charset="-52"/>
      <p:regular r:id="rId22"/>
    </p:embeddedFont>
    <p:embeddedFont>
      <p:font typeface="Source Sans 3" charset="0"/>
      <p:regular r:id="rId23"/>
    </p:embeddedFont>
    <p:embeddedFont>
      <p:font typeface="Franklin Gothic Medium" pitchFamily="34" charset="0"/>
      <p:regular r:id="rId24"/>
      <p:italic r:id="rId25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55" d="100"/>
          <a:sy n="155" d="100"/>
        </p:scale>
        <p:origin x="-354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openxmlformats.org/officeDocument/2006/relationships/image" Target="../media/image-12-2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-12-4.svg"/><Relationship Id="rId5" Type="http://schemas.openxmlformats.org/officeDocument/2006/relationships/image" Target="../media/image24.png"/><Relationship Id="rId4" Type="http://schemas.openxmlformats.org/officeDocument/2006/relationships/image" Target="../media/image-12-2.svg"/><Relationship Id="rId9" Type="http://schemas.openxmlformats.org/officeDocument/2006/relationships/image" Target="../media/image-12-8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-6-6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-6-4.svg"/><Relationship Id="rId5" Type="http://schemas.openxmlformats.org/officeDocument/2006/relationships/image" Target="../media/image11.png"/><Relationship Id="rId4" Type="http://schemas.openxmlformats.org/officeDocument/2006/relationships/image" Target="../media/image-6-2.sv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-7-2.svg"/><Relationship Id="rId4" Type="http://schemas.openxmlformats.org/officeDocument/2006/relationships/image" Target="../media/image-7-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577" y="500509"/>
            <a:ext cx="4667845" cy="28873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550" b="1" dirty="0">
                <a:solidFill>
                  <a:srgbClr val="38512F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Информация о проведенных мероприятиях для улучшения качества и доступности медицинской помощи </a:t>
            </a:r>
            <a:endParaRPr lang="en-US" sz="2550" dirty="0"/>
          </a:p>
          <a:p>
            <a:pPr marL="0" indent="0" algn="l">
              <a:lnSpc>
                <a:spcPct val="104000"/>
              </a:lnSpc>
              <a:buNone/>
            </a:pPr>
            <a:r>
              <a:rPr lang="en-US" sz="2550" b="1" dirty="0">
                <a:solidFill>
                  <a:srgbClr val="38512F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ГБУЗ ЛО «Гатчинская КМБ»</a:t>
            </a:r>
            <a:endParaRPr lang="en-US" sz="2550" dirty="0"/>
          </a:p>
        </p:txBody>
      </p:sp>
      <p:sp>
        <p:nvSpPr>
          <p:cNvPr id="4" name="Text 1"/>
          <p:cNvSpPr/>
          <p:nvPr/>
        </p:nvSpPr>
        <p:spPr>
          <a:xfrm>
            <a:off x="523577" y="3585046"/>
            <a:ext cx="4993508" cy="124470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29000"/>
              </a:lnSpc>
              <a:buNone/>
            </a:pPr>
            <a:r>
              <a:rPr lang="en-US" sz="1100" dirty="0" err="1" smtClean="0">
                <a:solidFill>
                  <a:srgbClr val="3A3630"/>
                </a:solidFill>
                <a:latin typeface="Lora" charset="-52"/>
                <a:ea typeface="Source Sans 3" pitchFamily="34" charset="-122"/>
                <a:cs typeface="Source Sans 3" pitchFamily="34" charset="-120"/>
              </a:rPr>
              <a:t>Снижение</a:t>
            </a:r>
            <a:r>
              <a:rPr lang="en-US" sz="1100" dirty="0" smtClean="0">
                <a:solidFill>
                  <a:srgbClr val="3A3630"/>
                </a:solidFill>
                <a:latin typeface="Lora" charset="-52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100" dirty="0" err="1" smtClean="0">
                <a:solidFill>
                  <a:srgbClr val="3A3630"/>
                </a:solidFill>
                <a:latin typeface="Lora" charset="-52"/>
                <a:ea typeface="Source Sans 3" pitchFamily="34" charset="-122"/>
                <a:cs typeface="Source Sans 3" pitchFamily="34" charset="-120"/>
              </a:rPr>
              <a:t>количества</a:t>
            </a:r>
            <a:r>
              <a:rPr lang="en-US" sz="1100" dirty="0" smtClean="0">
                <a:solidFill>
                  <a:srgbClr val="3A3630"/>
                </a:solidFill>
                <a:latin typeface="Lora" charset="-52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100" dirty="0" err="1" smtClean="0">
                <a:solidFill>
                  <a:srgbClr val="3A3630"/>
                </a:solidFill>
                <a:latin typeface="Lora" charset="-52"/>
                <a:ea typeface="Source Sans 3" pitchFamily="34" charset="-122"/>
                <a:cs typeface="Source Sans 3" pitchFamily="34" charset="-120"/>
              </a:rPr>
              <a:t>обращений</a:t>
            </a:r>
            <a:r>
              <a:rPr lang="en-US" sz="1100" dirty="0" smtClean="0">
                <a:solidFill>
                  <a:srgbClr val="3A3630"/>
                </a:solidFill>
                <a:latin typeface="Lora" charset="-52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100" dirty="0" err="1" smtClean="0">
                <a:solidFill>
                  <a:srgbClr val="3A3630"/>
                </a:solidFill>
                <a:latin typeface="Lora" charset="-52"/>
                <a:ea typeface="Source Sans 3" pitchFamily="34" charset="-122"/>
                <a:cs typeface="Source Sans 3" pitchFamily="34" charset="-120"/>
              </a:rPr>
              <a:t>пациентов</a:t>
            </a:r>
            <a:r>
              <a:rPr lang="en-US" sz="1100" dirty="0" smtClean="0">
                <a:solidFill>
                  <a:srgbClr val="3A3630"/>
                </a:solidFill>
                <a:latin typeface="Lora" charset="-52"/>
                <a:ea typeface="Source Sans 3" pitchFamily="34" charset="-122"/>
                <a:cs typeface="Source Sans 3" pitchFamily="34" charset="-120"/>
              </a:rPr>
              <a:t> — </a:t>
            </a:r>
            <a:r>
              <a:rPr lang="en-US" sz="1100" dirty="0" err="1" smtClean="0">
                <a:solidFill>
                  <a:srgbClr val="3A3630"/>
                </a:solidFill>
                <a:latin typeface="Lora" charset="-52"/>
                <a:ea typeface="Source Sans 3" pitchFamily="34" charset="-122"/>
                <a:cs typeface="Source Sans 3" pitchFamily="34" charset="-120"/>
              </a:rPr>
              <a:t>системный</a:t>
            </a:r>
            <a:r>
              <a:rPr lang="en-US" sz="1100" dirty="0" smtClean="0">
                <a:solidFill>
                  <a:srgbClr val="3A3630"/>
                </a:solidFill>
                <a:latin typeface="Lora" charset="-52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100" dirty="0" err="1" smtClean="0">
                <a:solidFill>
                  <a:srgbClr val="3A3630"/>
                </a:solidFill>
                <a:latin typeface="Lora" charset="-52"/>
                <a:ea typeface="Source Sans 3" pitchFamily="34" charset="-122"/>
                <a:cs typeface="Source Sans 3" pitchFamily="34" charset="-120"/>
              </a:rPr>
              <a:t>подход</a:t>
            </a:r>
            <a:r>
              <a:rPr lang="en-US" sz="1100" dirty="0" smtClean="0">
                <a:solidFill>
                  <a:srgbClr val="3A3630"/>
                </a:solidFill>
                <a:latin typeface="Lora" charset="-52"/>
                <a:ea typeface="Source Sans 3" pitchFamily="34" charset="-122"/>
                <a:cs typeface="Source Sans 3" pitchFamily="34" charset="-120"/>
              </a:rPr>
              <a:t> к </a:t>
            </a:r>
            <a:r>
              <a:rPr lang="en-US" sz="1100" dirty="0" err="1" smtClean="0">
                <a:solidFill>
                  <a:srgbClr val="3A3630"/>
                </a:solidFill>
                <a:latin typeface="Lora" charset="-52"/>
                <a:ea typeface="Source Sans 3" pitchFamily="34" charset="-122"/>
                <a:cs typeface="Source Sans 3" pitchFamily="34" charset="-120"/>
              </a:rPr>
              <a:t>улучшению</a:t>
            </a:r>
            <a:r>
              <a:rPr lang="en-US" sz="1100" dirty="0" smtClean="0">
                <a:solidFill>
                  <a:srgbClr val="3A3630"/>
                </a:solidFill>
                <a:latin typeface="Lora" charset="-52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100" dirty="0" err="1" smtClean="0">
                <a:solidFill>
                  <a:srgbClr val="3A3630"/>
                </a:solidFill>
                <a:latin typeface="Lora" charset="-52"/>
                <a:ea typeface="Source Sans 3" pitchFamily="34" charset="-122"/>
                <a:cs typeface="Source Sans 3" pitchFamily="34" charset="-120"/>
              </a:rPr>
              <a:t>качества</a:t>
            </a:r>
            <a:r>
              <a:rPr lang="en-US" sz="1100" dirty="0" smtClean="0">
                <a:solidFill>
                  <a:srgbClr val="3A3630"/>
                </a:solidFill>
                <a:latin typeface="Lora" charset="-52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100" dirty="0" err="1" smtClean="0">
                <a:solidFill>
                  <a:srgbClr val="3A3630"/>
                </a:solidFill>
                <a:latin typeface="Lora" charset="-52"/>
                <a:ea typeface="Source Sans 3" pitchFamily="34" charset="-122"/>
                <a:cs typeface="Source Sans 3" pitchFamily="34" charset="-120"/>
              </a:rPr>
              <a:t>взаимодействия</a:t>
            </a:r>
            <a:r>
              <a:rPr lang="en-US" sz="1100" dirty="0" smtClean="0">
                <a:solidFill>
                  <a:srgbClr val="3A3630"/>
                </a:solidFill>
                <a:latin typeface="Lora" charset="-52"/>
                <a:ea typeface="Source Sans 3" pitchFamily="34" charset="-122"/>
                <a:cs typeface="Source Sans 3" pitchFamily="34" charset="-120"/>
              </a:rPr>
              <a:t> «</a:t>
            </a:r>
            <a:r>
              <a:rPr lang="en-US" sz="1100" dirty="0" err="1" smtClean="0">
                <a:solidFill>
                  <a:srgbClr val="3A3630"/>
                </a:solidFill>
                <a:latin typeface="Lora" charset="-52"/>
                <a:ea typeface="Source Sans 3" pitchFamily="34" charset="-122"/>
                <a:cs typeface="Source Sans 3" pitchFamily="34" charset="-120"/>
              </a:rPr>
              <a:t>пациент–медицинская</a:t>
            </a:r>
            <a:r>
              <a:rPr lang="en-US" sz="1100" dirty="0" smtClean="0">
                <a:solidFill>
                  <a:srgbClr val="3A3630"/>
                </a:solidFill>
                <a:latin typeface="Lora" charset="-52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100" dirty="0" err="1" smtClean="0">
                <a:solidFill>
                  <a:srgbClr val="3A3630"/>
                </a:solidFill>
                <a:latin typeface="Lora" charset="-52"/>
                <a:ea typeface="Source Sans 3" pitchFamily="34" charset="-122"/>
                <a:cs typeface="Source Sans 3" pitchFamily="34" charset="-120"/>
              </a:rPr>
              <a:t>организация</a:t>
            </a:r>
            <a:r>
              <a:rPr lang="en-US" sz="1100" dirty="0" smtClean="0">
                <a:solidFill>
                  <a:srgbClr val="3A3630"/>
                </a:solidFill>
                <a:latin typeface="Lora" charset="-52"/>
                <a:ea typeface="Source Sans 3" pitchFamily="34" charset="-122"/>
                <a:cs typeface="Source Sans 3" pitchFamily="34" charset="-120"/>
              </a:rPr>
              <a:t>»</a:t>
            </a:r>
            <a:r>
              <a:rPr lang="ru-RU" sz="1100" dirty="0" smtClean="0">
                <a:solidFill>
                  <a:srgbClr val="3A3630"/>
                </a:solidFill>
                <a:latin typeface="Lora" charset="-52"/>
                <a:ea typeface="Source Sans 3" pitchFamily="34" charset="-122"/>
                <a:cs typeface="Source Sans 3" pitchFamily="34" charset="-120"/>
              </a:rPr>
              <a:t> </a:t>
            </a:r>
          </a:p>
          <a:p>
            <a:pPr marL="0" indent="0" algn="l">
              <a:lnSpc>
                <a:spcPct val="129000"/>
              </a:lnSpc>
              <a:buNone/>
            </a:pPr>
            <a:endParaRPr lang="ru-RU" sz="1100" dirty="0" smtClean="0">
              <a:solidFill>
                <a:srgbClr val="3A3630"/>
              </a:solidFill>
              <a:latin typeface="Lora" charset="-52"/>
              <a:ea typeface="Source Sans 3" pitchFamily="34" charset="-122"/>
              <a:cs typeface="Source Sans 3" pitchFamily="34" charset="-12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spc="-10" dirty="0" smtClean="0">
                <a:latin typeface="Lora" charset="-52"/>
                <a:cs typeface="Arial"/>
              </a:rPr>
              <a:t>Заместитель</a:t>
            </a:r>
            <a:r>
              <a:rPr lang="ru-RU" sz="1100" spc="-50" dirty="0" smtClean="0">
                <a:latin typeface="Lora" charset="-52"/>
                <a:cs typeface="Arial"/>
              </a:rPr>
              <a:t> </a:t>
            </a:r>
            <a:r>
              <a:rPr lang="ru-RU" sz="1100" spc="-10" dirty="0" smtClean="0">
                <a:latin typeface="Lora" charset="-52"/>
                <a:cs typeface="Arial"/>
              </a:rPr>
              <a:t>главного</a:t>
            </a:r>
            <a:r>
              <a:rPr lang="ru-RU" sz="1100" spc="-90" dirty="0" smtClean="0">
                <a:latin typeface="Lora" charset="-52"/>
                <a:cs typeface="Arial"/>
              </a:rPr>
              <a:t> </a:t>
            </a:r>
            <a:r>
              <a:rPr lang="ru-RU" sz="1100" dirty="0" smtClean="0">
                <a:latin typeface="Lora" charset="-52"/>
                <a:cs typeface="Arial"/>
              </a:rPr>
              <a:t>врача по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100" dirty="0" smtClean="0">
                <a:latin typeface="Lora" charset="-52"/>
                <a:cs typeface="Arial"/>
              </a:rPr>
              <a:t>амбулаторно-поликлинической работе Мамай В.А.</a:t>
            </a:r>
          </a:p>
          <a:p>
            <a:pPr marL="0" indent="0" algn="l">
              <a:lnSpc>
                <a:spcPct val="129000"/>
              </a:lnSpc>
              <a:buNone/>
            </a:pPr>
            <a:endParaRPr lang="ru-RU" sz="1100" dirty="0" smtClean="0">
              <a:solidFill>
                <a:srgbClr val="3A3630"/>
              </a:solidFill>
              <a:latin typeface="Lora" charset="-52"/>
              <a:ea typeface="Source Sans 3" pitchFamily="34" charset="-122"/>
              <a:cs typeface="Source Sans 3" pitchFamily="34" charset="-120"/>
            </a:endParaRPr>
          </a:p>
          <a:p>
            <a:pPr marL="0" indent="0" algn="l">
              <a:lnSpc>
                <a:spcPct val="129000"/>
              </a:lnSpc>
              <a:buNone/>
            </a:pPr>
            <a:endParaRPr lang="ru-RU" sz="1100" dirty="0" smtClean="0">
              <a:solidFill>
                <a:srgbClr val="3A3630"/>
              </a:solidFill>
              <a:latin typeface="Source Sans 3" pitchFamily="34" charset="0"/>
            </a:endParaRPr>
          </a:p>
          <a:p>
            <a:pPr marL="0" indent="0" algn="l">
              <a:lnSpc>
                <a:spcPct val="129000"/>
              </a:lnSpc>
              <a:buNone/>
            </a:pPr>
            <a:endParaRPr lang="en-US" sz="1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577" y="712440"/>
            <a:ext cx="8096845" cy="88002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38512F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Сформирован отдел для записи на диагностические исследования</a:t>
            </a:r>
            <a:endParaRPr lang="en-US" sz="2750" dirty="0"/>
          </a:p>
        </p:txBody>
      </p:sp>
      <p:sp>
        <p:nvSpPr>
          <p:cNvPr id="5" name="Text 1"/>
          <p:cNvSpPr/>
          <p:nvPr/>
        </p:nvSpPr>
        <p:spPr>
          <a:xfrm>
            <a:off x="5351487" y="3649414"/>
            <a:ext cx="3730823" cy="2393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endParaRPr lang="en-US" sz="1150" dirty="0"/>
          </a:p>
        </p:txBody>
      </p:sp>
      <p:sp>
        <p:nvSpPr>
          <p:cNvPr id="6" name="Text 2"/>
          <p:cNvSpPr/>
          <p:nvPr/>
        </p:nvSpPr>
        <p:spPr>
          <a:xfrm>
            <a:off x="523577" y="4191670"/>
            <a:ext cx="8554045" cy="2393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endParaRPr lang="en-US" sz="1150" dirty="0"/>
          </a:p>
        </p:txBody>
      </p:sp>
      <p:sp>
        <p:nvSpPr>
          <p:cNvPr id="7" name="object 20"/>
          <p:cNvSpPr txBox="1">
            <a:spLocks/>
          </p:cNvSpPr>
          <p:nvPr/>
        </p:nvSpPr>
        <p:spPr>
          <a:xfrm>
            <a:off x="360680" y="1853514"/>
            <a:ext cx="4260748" cy="27340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1470" marR="0" lvl="0" indent="-286385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331470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Функциональная</a:t>
            </a:r>
            <a:r>
              <a:rPr kumimoji="0" lang="ru-RU" sz="1100" b="0" i="0" u="none" strike="noStrike" kern="1200" cap="none" spc="-10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100" b="0" i="0" u="none" strike="noStrike" kern="1200" cap="none" spc="-1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диагностика</a:t>
            </a:r>
          </a:p>
          <a:p>
            <a:pPr marL="331470" marR="0" lvl="0" indent="-286385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331470" algn="l"/>
              </a:tabLst>
              <a:defRPr/>
            </a:pPr>
            <a:r>
              <a:rPr kumimoji="0" lang="ru-RU" sz="1100" b="0" i="0" u="none" strike="noStrike" kern="1200" cap="none" spc="-1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Рентгенология</a:t>
            </a:r>
          </a:p>
          <a:p>
            <a:pPr marL="331470" marR="0" lvl="0" indent="-286385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331470" algn="l"/>
              </a:tabLst>
              <a:defRPr/>
            </a:pPr>
            <a:r>
              <a:rPr kumimoji="0" lang="ru-RU" sz="1100" b="0" i="0" u="none" strike="noStrike" kern="1200" cap="none" spc="-2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Ультразвуковая</a:t>
            </a:r>
            <a:r>
              <a:rPr kumimoji="0" lang="ru-RU" sz="1100" b="0" i="0" u="none" strike="noStrike" kern="1200" cap="none" spc="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100" b="0" i="0" u="none" strike="noStrike" kern="1200" cap="none" spc="-1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диагностика</a:t>
            </a:r>
          </a:p>
          <a:p>
            <a:pPr marL="331470" marR="0" lvl="0" indent="-286385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331470" algn="l"/>
              </a:tabLst>
              <a:defRPr/>
            </a:pPr>
            <a:r>
              <a:rPr kumimoji="0" lang="ru-RU" sz="1100" b="0" i="0" u="none" strike="noStrike" kern="1200" cap="none" spc="-1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Эндоскопия</a:t>
            </a:r>
          </a:p>
          <a:p>
            <a:pPr marL="331470" marR="0" lvl="0" indent="-286385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331470" algn="l"/>
              </a:tabLst>
              <a:defRPr/>
            </a:pPr>
            <a:r>
              <a:rPr kumimoji="0" lang="ru-RU" sz="1100" b="0" i="0" u="none" strike="noStrike" kern="1200" cap="none" spc="-1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Предоперационное</a:t>
            </a:r>
            <a:r>
              <a:rPr kumimoji="0" lang="ru-RU" sz="1100" b="0" i="0" u="none" strike="noStrike" kern="1200" cap="none" spc="-2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100" b="0" i="0" u="none" strike="noStrike" kern="1200" cap="none" spc="-1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обследование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99085" marR="0" lvl="0" indent="-286385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99085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Запись</a:t>
            </a:r>
            <a:r>
              <a:rPr kumimoji="0" lang="ru-RU" sz="1100" b="0" i="0" u="none" strike="noStrike" kern="1200" cap="none" spc="-4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</a:t>
            </a:r>
            <a:r>
              <a:rPr kumimoji="0" lang="ru-RU" sz="1100" b="0" i="0" u="none" strike="noStrike" kern="1200" cap="none" spc="-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всем</a:t>
            </a:r>
            <a:r>
              <a:rPr kumimoji="0" lang="ru-RU" sz="1100" b="0" i="0" u="none" strike="noStrike" kern="1200" cap="none" spc="-4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врачам</a:t>
            </a:r>
            <a:r>
              <a:rPr kumimoji="0" lang="ru-RU" sz="1100" b="0" i="0" u="none" strike="noStrike" kern="1200" cap="none" spc="-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100" b="0" i="0" u="none" strike="noStrike" kern="1200" cap="none" spc="-1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амбулаторного</a:t>
            </a:r>
            <a:r>
              <a:rPr kumimoji="0" lang="ru-RU" sz="1100" b="0" i="0" u="none" strike="noStrike" kern="1200" cap="none" spc="-1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звена,</a:t>
            </a:r>
            <a:r>
              <a:rPr kumimoji="0" lang="ru-RU" sz="1100" b="0" i="0" u="none" strike="noStrike" kern="1200" cap="none" spc="-4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</a:t>
            </a:r>
            <a:r>
              <a:rPr kumimoji="0" lang="ru-RU" sz="1100" b="0" i="0" u="none" strike="noStrike" kern="1200" cap="none" spc="-3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т.</a:t>
            </a:r>
            <a:r>
              <a:rPr kumimoji="0" lang="ru-RU" sz="1100" b="0" i="0" u="none" strike="noStrike" kern="1200" cap="none" spc="-4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ч.</a:t>
            </a:r>
            <a:r>
              <a:rPr kumimoji="0" lang="ru-RU" sz="1100" b="0" i="0" u="none" strike="noStrike" kern="1200" cap="none" spc="-3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r>
              <a:rPr kumimoji="0" lang="ru-RU" sz="1100" b="0" i="0" u="none" strike="noStrike" kern="1200" cap="none" spc="-1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узкопрофильные</a:t>
            </a:r>
            <a:r>
              <a:rPr kumimoji="0" lang="ru-RU" sz="1100" b="0" i="0" u="none" strike="noStrike" kern="1200" cap="none" spc="-3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100" b="0" i="0" u="none" strike="noStrike" kern="1200" cap="none" spc="-1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специалисты</a:t>
            </a:r>
          </a:p>
          <a:p>
            <a:pPr marL="299085" marR="0" lvl="0" indent="-286385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99085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Запись</a:t>
            </a:r>
            <a:r>
              <a:rPr kumimoji="0" lang="ru-RU" sz="1100" b="0" i="0" u="none" strike="noStrike" kern="1200" cap="none" spc="-1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</a:t>
            </a:r>
            <a:r>
              <a:rPr kumimoji="0" lang="ru-RU" sz="1100" b="0" i="0" u="none" strike="noStrike" kern="1200" cap="none" spc="-3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ГБУЗ</a:t>
            </a:r>
            <a:r>
              <a:rPr kumimoji="0" lang="ru-RU" sz="1100" b="0" i="0" u="none" strike="noStrike" kern="1200" cap="none" spc="-3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100" b="0" i="0" u="none" strike="noStrike" kern="1200" cap="none" spc="-2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ЛОКБ</a:t>
            </a:r>
          </a:p>
          <a:p>
            <a:pPr marL="299085" marR="0" lvl="0" indent="-286385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99085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Отборочные</a:t>
            </a:r>
            <a:r>
              <a:rPr kumimoji="0" lang="ru-RU" sz="1100" b="0" i="0" u="none" strike="noStrike" kern="1200" cap="none" spc="-8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100" b="0" i="0" u="none" strike="noStrike" kern="1200" cap="none" spc="-1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комиссии</a:t>
            </a:r>
          </a:p>
          <a:p>
            <a:pPr marL="299085" marR="0" lvl="0" indent="-286385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99085" algn="l"/>
              </a:tabLst>
              <a:defRPr/>
            </a:pPr>
            <a:r>
              <a:rPr kumimoji="0" lang="ru-RU" sz="1100" b="0" i="0" u="none" strike="noStrike" kern="1200" cap="none" spc="-1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Школы</a:t>
            </a:r>
            <a:r>
              <a:rPr kumimoji="0" lang="ru-RU" sz="1100" b="0" i="0" u="none" strike="noStrike" kern="1200" cap="none" spc="-7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100" b="0" i="0" u="none" strike="noStrike" kern="1200" cap="none" spc="-1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здоровья</a:t>
            </a:r>
          </a:p>
          <a:p>
            <a:pPr marL="299085" marR="0" lvl="0" indent="-286385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99085" algn="l"/>
              </a:tabLst>
              <a:defRPr/>
            </a:pPr>
            <a:r>
              <a:rPr kumimoji="0" lang="ru-RU" sz="1100" b="0" i="0" u="none" strike="noStrike" kern="1200" cap="none" spc="-1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Диспансеризация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 typeface="Arial MT"/>
              <a:buChar char="•"/>
              <a:tabLst/>
              <a:defRPr/>
            </a:pP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07975" marR="0" lvl="0" indent="-2870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307975" algn="l"/>
              </a:tabLst>
              <a:defRPr/>
            </a:pPr>
            <a:r>
              <a:rPr kumimoji="0" lang="ru-RU" sz="1100" b="0" i="0" u="none" strike="noStrike" kern="1200" cap="none" spc="-3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Голосовой</a:t>
            </a:r>
            <a:r>
              <a:rPr kumimoji="0" lang="ru-RU" sz="1100" b="0" i="0" u="none" strike="noStrike" kern="1200" cap="none" spc="-4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канал</a:t>
            </a:r>
            <a:r>
              <a:rPr kumimoji="0" lang="ru-RU" sz="1100" b="0" i="0" u="none" strike="noStrike" kern="1200" cap="none" spc="-6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</a:t>
            </a:r>
            <a:r>
              <a:rPr kumimoji="0" lang="ru-RU" sz="1100" b="0" i="0" u="none" strike="noStrike" kern="1200" cap="none" spc="-4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обслуживает</a:t>
            </a:r>
            <a:r>
              <a:rPr kumimoji="0" lang="ru-RU" sz="1100" b="0" i="0" u="none" strike="noStrike" kern="1200" cap="none" spc="-4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100" b="0" i="0" u="none" strike="noStrike" kern="1200" cap="none" spc="-1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робот</a:t>
            </a:r>
          </a:p>
          <a:p>
            <a:pPr marL="307975" marR="0" lvl="0" indent="-2870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307975" algn="l"/>
              </a:tabLst>
              <a:defRPr/>
            </a:pPr>
            <a:r>
              <a:rPr kumimoji="0" lang="ru-RU" sz="1100" b="0" i="0" u="none" strike="noStrike" kern="1200" cap="none" spc="-2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Текстовый</a:t>
            </a:r>
            <a:r>
              <a:rPr kumimoji="0" lang="ru-RU" sz="1100" b="0" i="0" u="none" strike="noStrike" kern="1200" cap="none" spc="-3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канал</a:t>
            </a:r>
            <a:r>
              <a:rPr kumimoji="0" lang="ru-RU" sz="1100" b="0" i="0" u="none" strike="noStrike" kern="1200" cap="none" spc="-4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</a:t>
            </a:r>
            <a:r>
              <a:rPr kumimoji="0" lang="ru-RU" sz="1100" b="0" i="0" u="none" strike="noStrike" kern="1200" cap="none" spc="-2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заявка</a:t>
            </a:r>
            <a:r>
              <a:rPr kumimoji="0" lang="ru-RU" sz="1100" b="0" i="0" u="none" strike="noStrike" kern="1200" cap="none" spc="-4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через</a:t>
            </a:r>
            <a:r>
              <a:rPr kumimoji="0" lang="ru-RU" sz="1100" b="0" i="0" u="none" strike="noStrike" kern="1200" cap="none" spc="-2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100" b="0" i="0" u="none" strike="noStrike" kern="1200" cap="none" spc="-2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сайт</a:t>
            </a:r>
            <a:endParaRPr kumimoji="0" lang="ru-RU" sz="1100" b="0" i="0" u="none" strike="noStrike" kern="1200" cap="none" spc="-2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object 4"/>
          <p:cNvSpPr txBox="1"/>
          <p:nvPr/>
        </p:nvSpPr>
        <p:spPr>
          <a:xfrm>
            <a:off x="5512308" y="2303221"/>
            <a:ext cx="274955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9545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Диагностика</a:t>
            </a:r>
            <a:endParaRPr sz="1200" dirty="0">
              <a:latin typeface="Franklin Gothic Medium"/>
              <a:cs typeface="Franklin Gothic Medium"/>
            </a:endParaRPr>
          </a:p>
        </p:txBody>
      </p:sp>
      <p:sp>
        <p:nvSpPr>
          <p:cNvPr id="14" name="object 8"/>
          <p:cNvSpPr txBox="1"/>
          <p:nvPr/>
        </p:nvSpPr>
        <p:spPr>
          <a:xfrm>
            <a:off x="5512308" y="3031235"/>
            <a:ext cx="2749550" cy="1051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10"/>
              </a:spcBef>
            </a:pPr>
            <a:endParaRPr sz="1200">
              <a:latin typeface="Times New Roman"/>
              <a:cs typeface="Times New Roman"/>
            </a:endParaRPr>
          </a:p>
          <a:p>
            <a:pPr marL="169545">
              <a:lnSpc>
                <a:spcPct val="100000"/>
              </a:lnSpc>
            </a:pPr>
            <a:r>
              <a:rPr sz="1200" spc="-5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Амбулаторный</a:t>
            </a:r>
            <a:r>
              <a:rPr sz="12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прием</a:t>
            </a:r>
            <a:endParaRPr sz="1200">
              <a:latin typeface="Franklin Gothic Medium"/>
              <a:cs typeface="Franklin Gothic Medium"/>
            </a:endParaRPr>
          </a:p>
        </p:txBody>
      </p:sp>
      <p:pic>
        <p:nvPicPr>
          <p:cNvPr id="2050" name="Picture 2" descr="C:\Users\MamayVA\Downloads\2b61b27a-c382-47c2-af30-47b1a6a215f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1487" y="1668444"/>
            <a:ext cx="3726134" cy="34174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577" y="449387"/>
            <a:ext cx="4820096" cy="378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3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Обратная связь с пациентами</a:t>
            </a:r>
            <a:endParaRPr lang="en-US" sz="23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77" y="1383581"/>
            <a:ext cx="5153174" cy="292008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995095" y="1103635"/>
            <a:ext cx="2630016" cy="37817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Система оценки удовлетворённости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5995095" y="1592238"/>
            <a:ext cx="2630016" cy="239434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4000"/>
              </a:lnSpc>
              <a:spcAft>
                <a:spcPts val="750"/>
              </a:spcAft>
              <a:buNone/>
            </a:pPr>
            <a:r>
              <a:rPr lang="en-US" sz="10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Создание системы обратной связи с пациентами для оценки удовлетворённости оказанными услугами на местах. Цель — выявление слабых мест в работе медицинской организации и оперативное внесение корректив в подходы к обслуживанию.</a:t>
            </a:r>
            <a:endParaRPr lang="en-US" sz="1000" dirty="0"/>
          </a:p>
          <a:p>
            <a:pPr marL="0" indent="0" algn="l">
              <a:lnSpc>
                <a:spcPct val="124000"/>
              </a:lnSpc>
              <a:buNone/>
            </a:pPr>
            <a:r>
              <a:rPr lang="en-US" sz="10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Регулярный анализ обратной связи, полученной на местах, поможет более точно настраивать процессы и форматы взаимодействия с пациентами до публикации обращения на внешнем ресурсе.</a:t>
            </a:r>
            <a:endParaRPr lang="en-US" sz="1000" dirty="0"/>
          </a:p>
        </p:txBody>
      </p:sp>
      <p:sp>
        <p:nvSpPr>
          <p:cNvPr id="6" name="Shape 3"/>
          <p:cNvSpPr/>
          <p:nvPr/>
        </p:nvSpPr>
        <p:spPr>
          <a:xfrm>
            <a:off x="5995095" y="4110856"/>
            <a:ext cx="2630016" cy="458986"/>
          </a:xfrm>
          <a:prstGeom prst="roundRect">
            <a:avLst>
              <a:gd name="adj" fmla="val 4202"/>
            </a:avLst>
          </a:prstGeom>
          <a:solidFill>
            <a:srgbClr val="E2ECDF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3608" y="4292278"/>
            <a:ext cx="160660" cy="12851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412781" y="4242346"/>
            <a:ext cx="2541017" cy="196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4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✅ Реализовано</a:t>
            </a:r>
            <a:endParaRPr lang="en-US" sz="1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577" y="455786"/>
            <a:ext cx="8096845" cy="8387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6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Рейтинги, мониторинги и еженедельные совещания</a:t>
            </a:r>
            <a:endParaRPr lang="en-US" sz="26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3577" y="1566342"/>
            <a:ext cx="3980483" cy="3121372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406848" y="1692250"/>
            <a:ext cx="213866" cy="21386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85205" y="2149004"/>
            <a:ext cx="1677591" cy="209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Участие в рейтингах</a:t>
            </a:r>
            <a:endParaRPr lang="en-US" sz="1300" dirty="0"/>
          </a:p>
        </p:txBody>
      </p:sp>
      <p:sp>
        <p:nvSpPr>
          <p:cNvPr id="6" name="Text 2"/>
          <p:cNvSpPr/>
          <p:nvPr/>
        </p:nvSpPr>
        <p:spPr>
          <a:xfrm>
            <a:off x="685205" y="2440112"/>
            <a:ext cx="3657228" cy="20859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spcAft>
                <a:spcPts val="600"/>
              </a:spcAft>
              <a:buNone/>
            </a:pPr>
            <a:r>
              <a:rPr lang="en-US" sz="11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Участие в рейтингах и мониторингах качества предоставляемых услуг на региональном и национальном уровнях. Цель — повышение прозрачности работы медорганизации и развитие конкурентоспособности. Анализ внешних показателей позволит определить сильные и слабые стороны работы, а также эффективные подходы, используемые другими организациями для снижения обращений.</a:t>
            </a:r>
            <a:endParaRPr lang="en-US" sz="1100" dirty="0"/>
          </a:p>
          <a:p>
            <a:pPr marL="0" indent="0" algn="l">
              <a:lnSpc>
                <a:spcPct val="130000"/>
              </a:lnSpc>
              <a:buNone/>
            </a:pPr>
            <a:r>
              <a:rPr lang="en-US" sz="11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Старт проекта СТИМУЛ (ЦНИИОИЗ) реализован.</a:t>
            </a:r>
            <a:endParaRPr lang="en-US" sz="11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639940" y="1566342"/>
            <a:ext cx="3980483" cy="3121372"/>
          </a:xfrm>
          <a:prstGeom prst="rect">
            <a:avLst/>
          </a:prstGeom>
        </p:spPr>
      </p:pic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523211" y="1692250"/>
            <a:ext cx="213866" cy="213866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4801567" y="2149004"/>
            <a:ext cx="2151311" cy="209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Еженедельные совещания</a:t>
            </a:r>
            <a:endParaRPr lang="en-US" sz="1300" dirty="0"/>
          </a:p>
        </p:txBody>
      </p:sp>
      <p:sp>
        <p:nvSpPr>
          <p:cNvPr id="10" name="Text 4"/>
          <p:cNvSpPr/>
          <p:nvPr/>
        </p:nvSpPr>
        <p:spPr>
          <a:xfrm>
            <a:off x="4801567" y="2440112"/>
            <a:ext cx="3657228" cy="6681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1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На еженедельных совещаниях с главным врачом и заместителями происходит обсуждение всех поступивших обращений за предыдущую неделю.</a:t>
            </a:r>
            <a:endParaRPr lang="en-US" sz="11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577" y="538311"/>
            <a:ext cx="4724698" cy="405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5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Итоги и статус реализации</a:t>
            </a:r>
            <a:endParaRPr lang="en-US" sz="2550" dirty="0"/>
          </a:p>
        </p:txBody>
      </p:sp>
      <p:sp>
        <p:nvSpPr>
          <p:cNvPr id="3" name="Text 1"/>
          <p:cNvSpPr/>
          <p:nvPr/>
        </p:nvSpPr>
        <p:spPr>
          <a:xfrm>
            <a:off x="523577" y="1267123"/>
            <a:ext cx="2593032" cy="4551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5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11</a:t>
            </a:r>
            <a:endParaRPr lang="en-US" sz="3550" dirty="0"/>
          </a:p>
        </p:txBody>
      </p:sp>
      <p:sp>
        <p:nvSpPr>
          <p:cNvPr id="4" name="Text 2"/>
          <p:cNvSpPr/>
          <p:nvPr/>
        </p:nvSpPr>
        <p:spPr>
          <a:xfrm>
            <a:off x="1008757" y="1886471"/>
            <a:ext cx="1622599" cy="202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2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Реализовано</a:t>
            </a:r>
            <a:endParaRPr lang="en-US" sz="1250" dirty="0"/>
          </a:p>
        </p:txBody>
      </p:sp>
      <p:sp>
        <p:nvSpPr>
          <p:cNvPr id="5" name="Text 3"/>
          <p:cNvSpPr/>
          <p:nvPr/>
        </p:nvSpPr>
        <p:spPr>
          <a:xfrm>
            <a:off x="523577" y="2165598"/>
            <a:ext cx="2593032" cy="42386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28000"/>
              </a:lnSpc>
              <a:buNone/>
            </a:pPr>
            <a:r>
              <a:rPr lang="en-US" sz="10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Мероприятий уже завершены и внедрены в работу</a:t>
            </a:r>
            <a:endParaRPr lang="en-US" sz="1050" dirty="0"/>
          </a:p>
        </p:txBody>
      </p:sp>
      <p:sp>
        <p:nvSpPr>
          <p:cNvPr id="6" name="Text 4"/>
          <p:cNvSpPr/>
          <p:nvPr/>
        </p:nvSpPr>
        <p:spPr>
          <a:xfrm>
            <a:off x="3275484" y="1267123"/>
            <a:ext cx="2593032" cy="4551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5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</a:t>
            </a:r>
            <a:endParaRPr lang="en-US" sz="3550" dirty="0"/>
          </a:p>
        </p:txBody>
      </p:sp>
      <p:sp>
        <p:nvSpPr>
          <p:cNvPr id="7" name="Text 5"/>
          <p:cNvSpPr/>
          <p:nvPr/>
        </p:nvSpPr>
        <p:spPr>
          <a:xfrm>
            <a:off x="3760663" y="1886471"/>
            <a:ext cx="1622599" cy="202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2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 процессе</a:t>
            </a:r>
            <a:endParaRPr lang="en-US" sz="1250" dirty="0"/>
          </a:p>
        </p:txBody>
      </p:sp>
      <p:sp>
        <p:nvSpPr>
          <p:cNvPr id="8" name="Text 6"/>
          <p:cNvSpPr/>
          <p:nvPr/>
        </p:nvSpPr>
        <p:spPr>
          <a:xfrm>
            <a:off x="3275484" y="2165598"/>
            <a:ext cx="2593032" cy="42386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28000"/>
              </a:lnSpc>
              <a:buNone/>
            </a:pPr>
            <a:r>
              <a:rPr lang="en-US" sz="10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Дайджест и управление расписанием — 3 кв 2026 г.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6027390" y="1267123"/>
            <a:ext cx="2593032" cy="4551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5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12</a:t>
            </a:r>
            <a:endParaRPr lang="en-US" sz="3550" dirty="0"/>
          </a:p>
        </p:txBody>
      </p:sp>
      <p:sp>
        <p:nvSpPr>
          <p:cNvPr id="10" name="Text 8"/>
          <p:cNvSpPr/>
          <p:nvPr/>
        </p:nvSpPr>
        <p:spPr>
          <a:xfrm>
            <a:off x="6512570" y="1886471"/>
            <a:ext cx="1622599" cy="202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2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Всего мер</a:t>
            </a:r>
            <a:endParaRPr lang="en-US" sz="1250" dirty="0"/>
          </a:p>
        </p:txBody>
      </p:sp>
      <p:sp>
        <p:nvSpPr>
          <p:cNvPr id="11" name="Text 9"/>
          <p:cNvSpPr/>
          <p:nvPr/>
        </p:nvSpPr>
        <p:spPr>
          <a:xfrm>
            <a:off x="6027390" y="2165598"/>
            <a:ext cx="2593032" cy="2119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28000"/>
              </a:lnSpc>
              <a:buNone/>
            </a:pPr>
            <a:r>
              <a:rPr lang="en-US" sz="10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Комплексный план снижения обращений</a:t>
            </a:r>
            <a:endParaRPr lang="en-US" sz="1050" dirty="0"/>
          </a:p>
        </p:txBody>
      </p:sp>
      <p:sp>
        <p:nvSpPr>
          <p:cNvPr id="12" name="Shape 10"/>
          <p:cNvSpPr/>
          <p:nvPr/>
        </p:nvSpPr>
        <p:spPr>
          <a:xfrm>
            <a:off x="523577" y="2732484"/>
            <a:ext cx="3984873" cy="978768"/>
          </a:xfrm>
          <a:prstGeom prst="roundRect">
            <a:avLst>
              <a:gd name="adj" fmla="val 2114"/>
            </a:avLst>
          </a:prstGeom>
          <a:solidFill>
            <a:srgbClr val="F3E7D4"/>
          </a:solidFill>
          <a:ln/>
        </p:spPr>
      </p:sp>
      <p:sp>
        <p:nvSpPr>
          <p:cNvPr id="13" name="Text 11"/>
          <p:cNvSpPr/>
          <p:nvPr/>
        </p:nvSpPr>
        <p:spPr>
          <a:xfrm>
            <a:off x="661467" y="2870374"/>
            <a:ext cx="1622599" cy="202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Единое окно</a:t>
            </a:r>
            <a:endParaRPr lang="en-US" sz="1250" dirty="0"/>
          </a:p>
        </p:txBody>
      </p:sp>
      <p:sp>
        <p:nvSpPr>
          <p:cNvPr id="14" name="Text 12"/>
          <p:cNvSpPr/>
          <p:nvPr/>
        </p:nvSpPr>
        <p:spPr>
          <a:xfrm>
            <a:off x="661467" y="3149501"/>
            <a:ext cx="3709095" cy="42386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10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Консолидация обработки обращений и управления расписанием</a:t>
            </a:r>
            <a:endParaRPr lang="en-US" sz="1050" dirty="0"/>
          </a:p>
        </p:txBody>
      </p:sp>
      <p:sp>
        <p:nvSpPr>
          <p:cNvPr id="15" name="Shape 13"/>
          <p:cNvSpPr/>
          <p:nvPr/>
        </p:nvSpPr>
        <p:spPr>
          <a:xfrm>
            <a:off x="4635550" y="2732484"/>
            <a:ext cx="3984873" cy="978768"/>
          </a:xfrm>
          <a:prstGeom prst="roundRect">
            <a:avLst>
              <a:gd name="adj" fmla="val 2114"/>
            </a:avLst>
          </a:prstGeom>
          <a:solidFill>
            <a:srgbClr val="F3E7D4"/>
          </a:solidFill>
          <a:ln/>
        </p:spPr>
      </p:sp>
      <p:sp>
        <p:nvSpPr>
          <p:cNvPr id="16" name="Text 14"/>
          <p:cNvSpPr/>
          <p:nvPr/>
        </p:nvSpPr>
        <p:spPr>
          <a:xfrm>
            <a:off x="4773439" y="2870374"/>
            <a:ext cx="1622599" cy="202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Обучение</a:t>
            </a:r>
            <a:endParaRPr lang="en-US" sz="1250" dirty="0"/>
          </a:p>
        </p:txBody>
      </p:sp>
      <p:sp>
        <p:nvSpPr>
          <p:cNvPr id="17" name="Text 15"/>
          <p:cNvSpPr/>
          <p:nvPr/>
        </p:nvSpPr>
        <p:spPr>
          <a:xfrm>
            <a:off x="4773439" y="3149501"/>
            <a:ext cx="3709095" cy="2119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10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Коммуникативные стандарты и тренинги по конфликтам</a:t>
            </a:r>
            <a:endParaRPr lang="en-US" sz="1050" dirty="0"/>
          </a:p>
        </p:txBody>
      </p:sp>
      <p:sp>
        <p:nvSpPr>
          <p:cNvPr id="18" name="Shape 16"/>
          <p:cNvSpPr/>
          <p:nvPr/>
        </p:nvSpPr>
        <p:spPr>
          <a:xfrm>
            <a:off x="523577" y="3838352"/>
            <a:ext cx="3984873" cy="766837"/>
          </a:xfrm>
          <a:prstGeom prst="roundRect">
            <a:avLst>
              <a:gd name="adj" fmla="val 2698"/>
            </a:avLst>
          </a:prstGeom>
          <a:solidFill>
            <a:srgbClr val="F3E7D4"/>
          </a:solidFill>
          <a:ln/>
        </p:spPr>
      </p:sp>
      <p:sp>
        <p:nvSpPr>
          <p:cNvPr id="19" name="Text 17"/>
          <p:cNvSpPr/>
          <p:nvPr/>
        </p:nvSpPr>
        <p:spPr>
          <a:xfrm>
            <a:off x="661467" y="3976241"/>
            <a:ext cx="1622599" cy="202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Технологии</a:t>
            </a:r>
            <a:endParaRPr lang="en-US" sz="1250" dirty="0"/>
          </a:p>
        </p:txBody>
      </p:sp>
      <p:sp>
        <p:nvSpPr>
          <p:cNvPr id="20" name="Text 18"/>
          <p:cNvSpPr/>
          <p:nvPr/>
        </p:nvSpPr>
        <p:spPr>
          <a:xfrm>
            <a:off x="661467" y="4255368"/>
            <a:ext cx="3709095" cy="2119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10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МИС «АРИАДНА», мобильные приложения, онлайн-каналы</a:t>
            </a:r>
            <a:endParaRPr lang="en-US" sz="1050" dirty="0"/>
          </a:p>
        </p:txBody>
      </p:sp>
      <p:sp>
        <p:nvSpPr>
          <p:cNvPr id="21" name="Shape 19"/>
          <p:cNvSpPr/>
          <p:nvPr/>
        </p:nvSpPr>
        <p:spPr>
          <a:xfrm>
            <a:off x="4635550" y="3838352"/>
            <a:ext cx="3984873" cy="766837"/>
          </a:xfrm>
          <a:prstGeom prst="roundRect">
            <a:avLst>
              <a:gd name="adj" fmla="val 2698"/>
            </a:avLst>
          </a:prstGeom>
          <a:solidFill>
            <a:srgbClr val="F3E7D4"/>
          </a:solidFill>
          <a:ln/>
        </p:spPr>
      </p:sp>
      <p:sp>
        <p:nvSpPr>
          <p:cNvPr id="22" name="Text 20"/>
          <p:cNvSpPr/>
          <p:nvPr/>
        </p:nvSpPr>
        <p:spPr>
          <a:xfrm>
            <a:off x="4773439" y="3976241"/>
            <a:ext cx="1622599" cy="202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Обратная связь</a:t>
            </a:r>
            <a:endParaRPr lang="en-US" sz="1250" dirty="0"/>
          </a:p>
        </p:txBody>
      </p:sp>
      <p:sp>
        <p:nvSpPr>
          <p:cNvPr id="23" name="Text 21"/>
          <p:cNvSpPr/>
          <p:nvPr/>
        </p:nvSpPr>
        <p:spPr>
          <a:xfrm>
            <a:off x="4773439" y="4255368"/>
            <a:ext cx="3709095" cy="2119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10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Дайджесты, рейтинги, оценка удовлетворённости на местах</a:t>
            </a:r>
            <a:endParaRPr lang="en-US" sz="10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577" y="538311"/>
            <a:ext cx="6018372" cy="405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4000"/>
              </a:lnSpc>
            </a:pPr>
            <a:endParaRPr lang="ru-RU" sz="2800" spc="-20" dirty="0" smtClean="0">
              <a:latin typeface="Lora" charset="-52"/>
            </a:endParaRPr>
          </a:p>
          <a:p>
            <a:pPr>
              <a:lnSpc>
                <a:spcPct val="104000"/>
              </a:lnSpc>
            </a:pPr>
            <a:endParaRPr lang="ru-RU" sz="2800" spc="-20" dirty="0" smtClean="0">
              <a:latin typeface="Lora" charset="-52"/>
            </a:endParaRPr>
          </a:p>
          <a:p>
            <a:pPr>
              <a:lnSpc>
                <a:spcPct val="104000"/>
              </a:lnSpc>
            </a:pPr>
            <a:endParaRPr lang="ru-RU" sz="2800" spc="-20" dirty="0" smtClean="0">
              <a:latin typeface="Lora" charset="-52"/>
            </a:endParaRPr>
          </a:p>
          <a:p>
            <a:pPr>
              <a:lnSpc>
                <a:spcPct val="104000"/>
              </a:lnSpc>
            </a:pPr>
            <a:endParaRPr lang="ru-RU" sz="2800" spc="-20" dirty="0" smtClean="0">
              <a:latin typeface="Lora" charset="-52"/>
            </a:endParaRPr>
          </a:p>
          <a:p>
            <a:pPr algn="ctr">
              <a:lnSpc>
                <a:spcPct val="104000"/>
              </a:lnSpc>
            </a:pPr>
            <a:r>
              <a:rPr lang="ru-RU" sz="2800" spc="-20" dirty="0" smtClean="0">
                <a:latin typeface="Lora" charset="-52"/>
              </a:rPr>
              <a:t>                     БЛАГОДАРИМ</a:t>
            </a:r>
            <a:r>
              <a:rPr lang="ru-RU" sz="2800" spc="-65" dirty="0" smtClean="0">
                <a:latin typeface="Lora" charset="-52"/>
              </a:rPr>
              <a:t> </a:t>
            </a:r>
            <a:r>
              <a:rPr lang="ru-RU" sz="2800" dirty="0" smtClean="0">
                <a:latin typeface="Lora" charset="-52"/>
              </a:rPr>
              <a:t>ЗА</a:t>
            </a:r>
            <a:r>
              <a:rPr lang="ru-RU" sz="2800" spc="-100" dirty="0" smtClean="0">
                <a:latin typeface="Lora" charset="-52"/>
              </a:rPr>
              <a:t> </a:t>
            </a:r>
            <a:r>
              <a:rPr lang="ru-RU" sz="2800" spc="-10" dirty="0" smtClean="0">
                <a:latin typeface="Lora" charset="-52"/>
              </a:rPr>
              <a:t>ВНИМАНИЕ!</a:t>
            </a:r>
            <a:endParaRPr lang="en-US" sz="2550" dirty="0">
              <a:latin typeface="Lora" charset="-5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122" y="1040681"/>
            <a:ext cx="4881339" cy="283904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743771" y="3640336"/>
            <a:ext cx="5338539" cy="2393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endParaRPr lang="en-US" sz="1150" dirty="0"/>
          </a:p>
        </p:txBody>
      </p:sp>
      <p:sp>
        <p:nvSpPr>
          <p:cNvPr id="5" name="Text 1"/>
          <p:cNvSpPr/>
          <p:nvPr/>
        </p:nvSpPr>
        <p:spPr>
          <a:xfrm>
            <a:off x="523577" y="4238699"/>
            <a:ext cx="3977506" cy="440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endParaRPr lang="en-US" sz="2750" dirty="0"/>
          </a:p>
        </p:txBody>
      </p:sp>
      <p:pic>
        <p:nvPicPr>
          <p:cNvPr id="7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3652" y="233203"/>
            <a:ext cx="3480119" cy="461064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mayVA\Desktop\мониторинг доступност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93580" y="1014793"/>
            <a:ext cx="3950420" cy="2430108"/>
          </a:xfrm>
          <a:prstGeom prst="rect">
            <a:avLst/>
          </a:prstGeom>
          <a:noFill/>
        </p:spPr>
      </p:pic>
      <p:sp>
        <p:nvSpPr>
          <p:cNvPr id="3" name="object 4"/>
          <p:cNvSpPr txBox="1"/>
          <p:nvPr/>
        </p:nvSpPr>
        <p:spPr>
          <a:xfrm>
            <a:off x="360858" y="1650830"/>
            <a:ext cx="3500399" cy="27212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440" indent="-88900">
              <a:lnSpc>
                <a:spcPct val="100000"/>
              </a:lnSpc>
              <a:spcBef>
                <a:spcPts val="100"/>
              </a:spcBef>
              <a:buSzPct val="94444"/>
              <a:buFont typeface="Arial MT"/>
              <a:buChar char="•"/>
              <a:tabLst>
                <a:tab pos="91440" algn="l"/>
              </a:tabLst>
            </a:pPr>
            <a:r>
              <a:rPr sz="1600" dirty="0">
                <a:latin typeface="Times New Roman" pitchFamily="18" charset="0"/>
                <a:cs typeface="Times New Roman" pitchFamily="18" charset="0"/>
              </a:rPr>
              <a:t>По</a:t>
            </a:r>
            <a:r>
              <a:rPr sz="1600" spc="-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профилю</a:t>
            </a:r>
            <a:r>
              <a:rPr sz="1600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-10" dirty="0">
                <a:solidFill>
                  <a:srgbClr val="385622"/>
                </a:solidFill>
                <a:latin typeface="Times New Roman" pitchFamily="18" charset="0"/>
                <a:cs typeface="Times New Roman" pitchFamily="18" charset="0"/>
              </a:rPr>
              <a:t>«Педиатрия»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Times New Roman" pitchFamily="18" charset="0"/>
                <a:cs typeface="Times New Roman" pitchFamily="18" charset="0"/>
              </a:rPr>
              <a:t>обслуживается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dirty="0">
                <a:solidFill>
                  <a:srgbClr val="385622"/>
                </a:solidFill>
                <a:latin typeface="Times New Roman" pitchFamily="18" charset="0"/>
                <a:cs typeface="Times New Roman" pitchFamily="18" charset="0"/>
              </a:rPr>
              <a:t>24</a:t>
            </a:r>
            <a:r>
              <a:rPr sz="1600" b="1" spc="-25" dirty="0">
                <a:solidFill>
                  <a:srgbClr val="3856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dirty="0">
                <a:solidFill>
                  <a:srgbClr val="385622"/>
                </a:solidFill>
                <a:latin typeface="Times New Roman" pitchFamily="18" charset="0"/>
                <a:cs typeface="Times New Roman" pitchFamily="18" charset="0"/>
              </a:rPr>
              <a:t>участка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sz="16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прием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ct val="100000"/>
              </a:lnSpc>
            </a:pPr>
            <a:r>
              <a:rPr sz="1600" dirty="0">
                <a:latin typeface="Times New Roman" pitchFamily="18" charset="0"/>
                <a:cs typeface="Times New Roman" pitchFamily="18" charset="0"/>
              </a:rPr>
              <a:t>ведет</a:t>
            </a:r>
            <a:r>
              <a:rPr sz="1600" spc="-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24</a:t>
            </a:r>
            <a:r>
              <a:rPr sz="16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педиатра</a:t>
            </a:r>
            <a:r>
              <a:rPr sz="1600" spc="-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(из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них</a:t>
            </a:r>
            <a:r>
              <a:rPr sz="1600"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sz="16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1600" spc="-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детской поликлинике).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sz="1600" spc="-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вакантные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ставки.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  <a:p>
            <a:pPr marL="91440" indent="-88900">
              <a:lnSpc>
                <a:spcPct val="100000"/>
              </a:lnSpc>
              <a:buSzPct val="94444"/>
              <a:buFont typeface="Arial MT"/>
              <a:buChar char="•"/>
              <a:tabLst>
                <a:tab pos="91440" algn="l"/>
              </a:tabLst>
            </a:pPr>
            <a:r>
              <a:rPr sz="1600" dirty="0">
                <a:latin typeface="Times New Roman" pitchFamily="18" charset="0"/>
                <a:cs typeface="Times New Roman" pitchFamily="18" charset="0"/>
              </a:rPr>
              <a:t>По</a:t>
            </a:r>
            <a:r>
              <a:rPr sz="1600" spc="-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профилю</a:t>
            </a:r>
            <a:r>
              <a:rPr sz="1600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spc="-10" dirty="0">
                <a:solidFill>
                  <a:srgbClr val="385622"/>
                </a:solidFill>
                <a:latin typeface="Times New Roman" pitchFamily="18" charset="0"/>
                <a:cs typeface="Times New Roman" pitchFamily="18" charset="0"/>
              </a:rPr>
              <a:t>«Терапия»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  <a:p>
            <a:pPr marL="12700" marR="289560">
              <a:lnSpc>
                <a:spcPct val="100000"/>
              </a:lnSpc>
            </a:pPr>
            <a:r>
              <a:rPr sz="1600" spc="-10" dirty="0">
                <a:latin typeface="Times New Roman" pitchFamily="18" charset="0"/>
                <a:cs typeface="Times New Roman" pitchFamily="18" charset="0"/>
              </a:rPr>
              <a:t>обслуживается</a:t>
            </a:r>
            <a:r>
              <a:rPr sz="16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dirty="0">
                <a:solidFill>
                  <a:srgbClr val="385622"/>
                </a:solidFill>
                <a:latin typeface="Times New Roman" pitchFamily="18" charset="0"/>
                <a:cs typeface="Times New Roman" pitchFamily="18" charset="0"/>
              </a:rPr>
              <a:t>99</a:t>
            </a:r>
            <a:r>
              <a:rPr sz="1600" b="1" spc="-30" dirty="0">
                <a:solidFill>
                  <a:srgbClr val="3856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b="1" dirty="0">
                <a:solidFill>
                  <a:srgbClr val="385622"/>
                </a:solidFill>
                <a:latin typeface="Times New Roman" pitchFamily="18" charset="0"/>
                <a:cs typeface="Times New Roman" pitchFamily="18" charset="0"/>
              </a:rPr>
              <a:t>участков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sz="1600" spc="-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прием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ведут</a:t>
            </a:r>
            <a:r>
              <a:rPr sz="1600" spc="-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38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терапевтов,</a:t>
            </a:r>
            <a:r>
              <a:rPr sz="16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22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ВОП,</a:t>
            </a:r>
            <a:r>
              <a:rPr sz="16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25" dirty="0" smtClean="0">
                <a:latin typeface="Times New Roman" pitchFamily="18" charset="0"/>
                <a:cs typeface="Times New Roman" pitchFamily="18" charset="0"/>
              </a:rPr>
              <a:t>39</a:t>
            </a:r>
            <a:r>
              <a:rPr lang="ru-RU" sz="16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dirty="0" err="1" smtClean="0">
                <a:latin typeface="Times New Roman" pitchFamily="18" charset="0"/>
                <a:cs typeface="Times New Roman" pitchFamily="18" charset="0"/>
              </a:rPr>
              <a:t>участков</a:t>
            </a:r>
            <a:r>
              <a:rPr sz="1600" spc="-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 err="1">
                <a:latin typeface="Times New Roman" pitchFamily="18" charset="0"/>
                <a:cs typeface="Times New Roman" pitchFamily="18" charset="0"/>
              </a:rPr>
              <a:t>разделены</a:t>
            </a:r>
            <a:r>
              <a:rPr sz="1600" spc="-7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20" dirty="0" err="1" smtClean="0">
                <a:latin typeface="Times New Roman" pitchFamily="18" charset="0"/>
                <a:cs typeface="Times New Roman" pitchFamily="18" charset="0"/>
              </a:rPr>
              <a:t>между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10" dirty="0" err="1" smtClean="0">
                <a:latin typeface="Times New Roman" pitchFamily="18" charset="0"/>
                <a:cs typeface="Times New Roman" pitchFamily="18" charset="0"/>
              </a:rPr>
              <a:t>фельдшерами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sz="1600" spc="-45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spc="-45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289560">
              <a:lnSpc>
                <a:spcPct val="100000"/>
              </a:lnSpc>
            </a:pPr>
            <a:r>
              <a:rPr sz="1600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sz="1600" spc="-2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ставок</a:t>
            </a:r>
            <a:r>
              <a:rPr sz="1600" spc="-10" dirty="0">
                <a:latin typeface="Times New Roman" pitchFamily="18" charset="0"/>
                <a:cs typeface="Times New Roman" pitchFamily="18" charset="0"/>
              </a:rPr>
              <a:t> вакантны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16314" y="441858"/>
            <a:ext cx="6233898" cy="474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4000"/>
              </a:lnSpc>
            </a:pPr>
            <a:r>
              <a:rPr lang="ru-RU" sz="2500" dirty="0" smtClean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Мониторинг доступности</a:t>
            </a:r>
            <a:endParaRPr lang="en-US" sz="2500" dirty="0"/>
          </a:p>
        </p:txBody>
      </p:sp>
      <p:pic>
        <p:nvPicPr>
          <p:cNvPr id="3074" name="Picture 2" descr="C:\Users\MamayVA\Downloads\bc65b2e2-988b-4af3-982a-4b3bc8e0414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3580" y="3393714"/>
            <a:ext cx="3950420" cy="16609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577" y="442838"/>
            <a:ext cx="4667845" cy="79742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5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Единое окно — клиентский сервис</a:t>
            </a:r>
            <a:endParaRPr lang="en-US" sz="2500" dirty="0"/>
          </a:p>
        </p:txBody>
      </p:sp>
      <p:sp>
        <p:nvSpPr>
          <p:cNvPr id="4" name="Shape 1"/>
          <p:cNvSpPr/>
          <p:nvPr/>
        </p:nvSpPr>
        <p:spPr>
          <a:xfrm>
            <a:off x="523577" y="1424508"/>
            <a:ext cx="2272457" cy="2397472"/>
          </a:xfrm>
          <a:prstGeom prst="roundRect">
            <a:avLst>
              <a:gd name="adj" fmla="val 895"/>
            </a:avLst>
          </a:prstGeom>
          <a:solidFill>
            <a:srgbClr val="F3E7D4"/>
          </a:solidFill>
          <a:ln/>
        </p:spPr>
      </p:sp>
      <p:sp>
        <p:nvSpPr>
          <p:cNvPr id="5" name="Text 2"/>
          <p:cNvSpPr/>
          <p:nvPr/>
        </p:nvSpPr>
        <p:spPr>
          <a:xfrm>
            <a:off x="659160" y="1560091"/>
            <a:ext cx="2001292" cy="3988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Консолидация обращений</a:t>
            </a:r>
            <a:endParaRPr lang="en-US" sz="1250" dirty="0"/>
          </a:p>
        </p:txBody>
      </p:sp>
      <p:sp>
        <p:nvSpPr>
          <p:cNvPr id="6" name="Text 3"/>
          <p:cNvSpPr/>
          <p:nvPr/>
        </p:nvSpPr>
        <p:spPr>
          <a:xfrm>
            <a:off x="659160" y="2032620"/>
            <a:ext cx="2001292" cy="165377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0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Обработка обращений всех типов сосредоточена в «едином окне» — клиентском сервисе под руководством заместителя главного врача по координации деятельности контактного центра и интеграции с информационными системами.</a:t>
            </a:r>
            <a:endParaRPr lang="en-US" sz="1050" dirty="0"/>
          </a:p>
        </p:txBody>
      </p:sp>
      <p:sp>
        <p:nvSpPr>
          <p:cNvPr id="7" name="Shape 4"/>
          <p:cNvSpPr/>
          <p:nvPr/>
        </p:nvSpPr>
        <p:spPr>
          <a:xfrm>
            <a:off x="2918892" y="1424508"/>
            <a:ext cx="2272531" cy="2397472"/>
          </a:xfrm>
          <a:prstGeom prst="roundRect">
            <a:avLst>
              <a:gd name="adj" fmla="val 895"/>
            </a:avLst>
          </a:prstGeom>
          <a:solidFill>
            <a:srgbClr val="F3E7D4"/>
          </a:solidFill>
          <a:ln/>
        </p:spPr>
      </p:sp>
      <p:sp>
        <p:nvSpPr>
          <p:cNvPr id="8" name="Text 5"/>
          <p:cNvSpPr/>
          <p:nvPr/>
        </p:nvSpPr>
        <p:spPr>
          <a:xfrm>
            <a:off x="3054474" y="1560091"/>
            <a:ext cx="1595065" cy="1994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Цель</a:t>
            </a:r>
            <a:endParaRPr lang="en-US" sz="1250" dirty="0"/>
          </a:p>
        </p:txBody>
      </p:sp>
      <p:sp>
        <p:nvSpPr>
          <p:cNvPr id="9" name="Text 6"/>
          <p:cNvSpPr/>
          <p:nvPr/>
        </p:nvSpPr>
        <p:spPr>
          <a:xfrm>
            <a:off x="3054474" y="1833190"/>
            <a:ext cx="2001366" cy="12403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0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Изменение общей тональности ответов медорганизации; более глубокое погружение в проблематику для устранения причины возникновения обращения.</a:t>
            </a:r>
            <a:endParaRPr lang="en-US" sz="1050" dirty="0"/>
          </a:p>
        </p:txBody>
      </p:sp>
      <p:sp>
        <p:nvSpPr>
          <p:cNvPr id="10" name="Shape 7"/>
          <p:cNvSpPr/>
          <p:nvPr/>
        </p:nvSpPr>
        <p:spPr>
          <a:xfrm>
            <a:off x="523577" y="3944838"/>
            <a:ext cx="4667845" cy="755749"/>
          </a:xfrm>
          <a:prstGeom prst="roundRect">
            <a:avLst>
              <a:gd name="adj" fmla="val 2691"/>
            </a:avLst>
          </a:prstGeom>
          <a:solidFill>
            <a:srgbClr val="F3E7D4"/>
          </a:solidFill>
          <a:ln/>
        </p:spPr>
      </p:sp>
      <p:sp>
        <p:nvSpPr>
          <p:cNvPr id="11" name="Text 8"/>
          <p:cNvSpPr/>
          <p:nvPr/>
        </p:nvSpPr>
        <p:spPr>
          <a:xfrm>
            <a:off x="659160" y="4080421"/>
            <a:ext cx="1595065" cy="1994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Статус</a:t>
            </a:r>
            <a:endParaRPr lang="en-US" sz="1250" dirty="0"/>
          </a:p>
        </p:txBody>
      </p:sp>
      <p:sp>
        <p:nvSpPr>
          <p:cNvPr id="12" name="Text 9"/>
          <p:cNvSpPr/>
          <p:nvPr/>
        </p:nvSpPr>
        <p:spPr>
          <a:xfrm>
            <a:off x="659160" y="4353520"/>
            <a:ext cx="4396680" cy="211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✅</a:t>
            </a:r>
            <a:r>
              <a:rPr lang="en-US" sz="10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Реализовано</a:t>
            </a:r>
            <a:endParaRPr lang="en-US" sz="10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577" y="467097"/>
            <a:ext cx="5299918" cy="3231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0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Аналитика и управление расписанием</a:t>
            </a:r>
            <a:endParaRPr lang="en-US" sz="2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77" y="1329258"/>
            <a:ext cx="5169098" cy="292908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965478" y="991865"/>
            <a:ext cx="2794025" cy="161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Еженедельная аналитика обращений</a:t>
            </a:r>
            <a:endParaRPr lang="en-US" sz="1000" dirty="0"/>
          </a:p>
        </p:txBody>
      </p:sp>
      <p:sp>
        <p:nvSpPr>
          <p:cNvPr id="5" name="Text 2"/>
          <p:cNvSpPr/>
          <p:nvPr/>
        </p:nvSpPr>
        <p:spPr>
          <a:xfrm>
            <a:off x="5965478" y="1234083"/>
            <a:ext cx="2659633" cy="761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Подробное заполнение реестра обращений с классификацией на основании сути содержания для оперативного выявления системных проблем и постановки задач смежным подразделениям на устранение причин.</a:t>
            </a:r>
            <a:endParaRPr lang="en-US" sz="850" dirty="0"/>
          </a:p>
        </p:txBody>
      </p:sp>
      <p:sp>
        <p:nvSpPr>
          <p:cNvPr id="6" name="Shape 3"/>
          <p:cNvSpPr/>
          <p:nvPr/>
        </p:nvSpPr>
        <p:spPr>
          <a:xfrm>
            <a:off x="5965478" y="2086421"/>
            <a:ext cx="2659633" cy="352351"/>
          </a:xfrm>
          <a:prstGeom prst="roundRect">
            <a:avLst>
              <a:gd name="adj" fmla="val 4677"/>
            </a:avLst>
          </a:prstGeom>
          <a:solidFill>
            <a:srgbClr val="E2ECDF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5313" y="2237110"/>
            <a:ext cx="137294" cy="10983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322442" y="2186434"/>
            <a:ext cx="2650034" cy="1523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✅ Реализовано</a:t>
            </a:r>
            <a:endParaRPr lang="en-US" sz="850" dirty="0"/>
          </a:p>
        </p:txBody>
      </p:sp>
      <p:sp>
        <p:nvSpPr>
          <p:cNvPr id="9" name="Text 5"/>
          <p:cNvSpPr/>
          <p:nvPr/>
        </p:nvSpPr>
        <p:spPr>
          <a:xfrm>
            <a:off x="5965478" y="2529483"/>
            <a:ext cx="2828106" cy="161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Управление расписанием и талонами</a:t>
            </a:r>
            <a:endParaRPr lang="en-US" sz="1000" dirty="0"/>
          </a:p>
        </p:txBody>
      </p:sp>
      <p:sp>
        <p:nvSpPr>
          <p:cNvPr id="10" name="Text 6"/>
          <p:cNvSpPr/>
          <p:nvPr/>
        </p:nvSpPr>
        <p:spPr>
          <a:xfrm>
            <a:off x="5965478" y="2771701"/>
            <a:ext cx="2659633" cy="13709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Аккумуляция процесса управления расписанием и открытия талонов для записи в «едином окне» — клиентском сервисе. Приведение расписания к рекомендациям Минздрава (инцидент 38), стандартизация процесса, увеличение количества специальностей, открытых на портале самозаписи, с целью повышения доступности записи и снижения обращений по факту невозможности записаться к нужному специалисту.</a:t>
            </a:r>
            <a:endParaRPr lang="en-US" sz="850" dirty="0"/>
          </a:p>
        </p:txBody>
      </p:sp>
      <p:sp>
        <p:nvSpPr>
          <p:cNvPr id="11" name="Shape 7"/>
          <p:cNvSpPr/>
          <p:nvPr/>
        </p:nvSpPr>
        <p:spPr>
          <a:xfrm>
            <a:off x="5965478" y="4233342"/>
            <a:ext cx="2659633" cy="352351"/>
          </a:xfrm>
          <a:prstGeom prst="roundRect">
            <a:avLst>
              <a:gd name="adj" fmla="val 4677"/>
            </a:avLst>
          </a:prstGeom>
          <a:solidFill>
            <a:srgbClr val="E2ECDF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5313" y="4384030"/>
            <a:ext cx="137294" cy="109835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6322442" y="4333354"/>
            <a:ext cx="2650034" cy="1523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✅ Реализовано</a:t>
            </a:r>
            <a:endParaRPr lang="en-US" sz="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577" y="433239"/>
            <a:ext cx="7390507" cy="440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Дополнительные каналы коммуникации</a:t>
            </a:r>
            <a:endParaRPr lang="en-US" sz="2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3577" y="1172468"/>
            <a:ext cx="374005" cy="37400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23577" y="1733476"/>
            <a:ext cx="2293590" cy="219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Личная электронная почта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523577" y="2043187"/>
            <a:ext cx="2574280" cy="16757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Ориентирование в ответе заявителю на адрес личной электронной почты заместителя главного врача по координации деятельности контактного центра и интеграции с информационными системами для решения дополнительных вопросов.</a:t>
            </a:r>
            <a:endParaRPr lang="en-US" sz="11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284860" y="1172468"/>
            <a:ext cx="374005" cy="37400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284860" y="1733476"/>
            <a:ext cx="1760116" cy="219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Контактный центр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3284860" y="2043187"/>
            <a:ext cx="2574280" cy="14363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Организация процесса приёма и регистрации обращений через контактный центр. Переориентирование обращений в другой канал для снижения входящих обращений на ЕПГУ.</a:t>
            </a:r>
            <a:endParaRPr lang="en-US" sz="11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046143" y="1172468"/>
            <a:ext cx="374005" cy="37400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046143" y="1733476"/>
            <a:ext cx="2574280" cy="4399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Технологичные каналы записи</a:t>
            </a:r>
            <a:endParaRPr lang="en-US" sz="1350" dirty="0"/>
          </a:p>
        </p:txBody>
      </p:sp>
      <p:sp>
        <p:nvSpPr>
          <p:cNvPr id="11" name="Text 6"/>
          <p:cNvSpPr/>
          <p:nvPr/>
        </p:nvSpPr>
        <p:spPr>
          <a:xfrm>
            <a:off x="6046143" y="2263155"/>
            <a:ext cx="2574280" cy="16757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Внедрение мобильных приложений и онлайн-чатов, автоматизация ряда процессов для упрощения записи на приём. Цель — создание комфортных условий для пациентов и минимизация причин, приводящих к обращению.</a:t>
            </a:r>
            <a:endParaRPr lang="en-US" sz="1150" dirty="0"/>
          </a:p>
        </p:txBody>
      </p:sp>
      <p:sp>
        <p:nvSpPr>
          <p:cNvPr id="12" name="Shape 7"/>
          <p:cNvSpPr/>
          <p:nvPr/>
        </p:nvSpPr>
        <p:spPr>
          <a:xfrm>
            <a:off x="523577" y="4107135"/>
            <a:ext cx="8096845" cy="603052"/>
          </a:xfrm>
          <a:prstGeom prst="roundRect">
            <a:avLst>
              <a:gd name="adj" fmla="val 3721"/>
            </a:avLst>
          </a:prstGeom>
          <a:solidFill>
            <a:srgbClr val="E2ECDF"/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150" y="4325094"/>
            <a:ext cx="187003" cy="149572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09724" y="4294063"/>
            <a:ext cx="7918326" cy="244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✅ Все три направления реализованы</a:t>
            </a:r>
            <a:endParaRPr lang="en-US" sz="11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577" y="426467"/>
            <a:ext cx="3797647" cy="412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5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Обучение персонала</a:t>
            </a:r>
            <a:endParaRPr lang="en-US" sz="25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3577" y="1101923"/>
            <a:ext cx="3982641" cy="190782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9023" y="1261170"/>
            <a:ext cx="2747293" cy="206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Этико-деонтологические правила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759023" y="1546324"/>
            <a:ext cx="3587948" cy="130418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11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Обучение персонала правилам работы с обращениями заявителей (устными, письменными). Коммуникативные стандарты: фразы, слова, формы общения, которые необходимо использовать при работе с пациентами и их родными. Речь идёт о соблюдении не только стандартных правил этикета, но и правил сочувствия.</a:t>
            </a:r>
            <a:endParaRPr lang="en-US" sz="11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637708" y="1101923"/>
            <a:ext cx="3982715" cy="190782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873154" y="1261170"/>
            <a:ext cx="1781994" cy="206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Семинары и тренинги</a:t>
            </a:r>
            <a:endParaRPr lang="en-US" sz="1250" dirty="0"/>
          </a:p>
        </p:txBody>
      </p:sp>
      <p:sp>
        <p:nvSpPr>
          <p:cNvPr id="8" name="Text 4"/>
          <p:cNvSpPr/>
          <p:nvPr/>
        </p:nvSpPr>
        <p:spPr>
          <a:xfrm>
            <a:off x="4873154" y="1546324"/>
            <a:ext cx="3588023" cy="108681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11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Проведение регулярных семинаров и тренингов для персонала на тему управления обращениями и эффективного решения конфликтов. Передача успешных практик и наращивание навыков работы с трудными ситуациями.</a:t>
            </a:r>
            <a:endParaRPr lang="en-US" sz="1100" dirty="0"/>
          </a:p>
        </p:txBody>
      </p:sp>
      <p:sp>
        <p:nvSpPr>
          <p:cNvPr id="9" name="Text 5"/>
          <p:cNvSpPr/>
          <p:nvPr/>
        </p:nvSpPr>
        <p:spPr>
          <a:xfrm>
            <a:off x="523577" y="3157612"/>
            <a:ext cx="8096845" cy="86945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11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Цель: снижение количества первичных и повторных обращений заявителей во всех каналах за счёт повышения вовлечённости персонала в решение проблем во взаимодействии «пациент–медорганизация» и изменения культуры поведения сотрудников при получении обратной связи от пациентов и их родственников. Повышение лояльности сотрудников к своей медорганизации, улучшение морального состояния персонала и формирование мотивации на качество обслуживания.</a:t>
            </a:r>
            <a:endParaRPr lang="en-US" sz="1100" dirty="0"/>
          </a:p>
        </p:txBody>
      </p:sp>
      <p:sp>
        <p:nvSpPr>
          <p:cNvPr id="10" name="Shape 6"/>
          <p:cNvSpPr/>
          <p:nvPr/>
        </p:nvSpPr>
        <p:spPr>
          <a:xfrm>
            <a:off x="523577" y="4174927"/>
            <a:ext cx="8096845" cy="542032"/>
          </a:xfrm>
          <a:prstGeom prst="roundRect">
            <a:avLst>
              <a:gd name="adj" fmla="val 3882"/>
            </a:avLst>
          </a:prstGeom>
          <a:solidFill>
            <a:srgbClr val="E2ECDF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773" y="4370338"/>
            <a:ext cx="175320" cy="140196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79289" y="4341465"/>
            <a:ext cx="7958138" cy="2221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✅ Реализовано</a:t>
            </a:r>
            <a:endParaRPr lang="en-US" sz="11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577" y="436513"/>
            <a:ext cx="6508552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Внутренняя коммуникация и вовлечённость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523577" y="1024607"/>
            <a:ext cx="2644825" cy="35063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Ежемесячный дайджест по обращениям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523577" y="1470199"/>
            <a:ext cx="2644825" cy="8565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9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Повышение вовлечённости персонала в проблематику процессов взаимодействия «пациент–медорганизация» за счёт ежемесячной публикации дайджеста новостей по обращениям, содержащего разделы: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523577" y="2412206"/>
            <a:ext cx="2644825" cy="167446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182880" indent="-182880" algn="l">
              <a:lnSpc>
                <a:spcPct val="120000"/>
              </a:lnSpc>
              <a:buSzPct val="100000"/>
              <a:buChar char="•"/>
            </a:pPr>
            <a:r>
              <a:rPr lang="en-US" sz="9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Динамика количества обращений в разрезе по каналам</a:t>
            </a:r>
            <a:endParaRPr lang="en-US" sz="900" dirty="0"/>
          </a:p>
          <a:p>
            <a:pPr marL="182880" indent="-182880" algn="l">
              <a:lnSpc>
                <a:spcPct val="120000"/>
              </a:lnSpc>
              <a:buSzPct val="100000"/>
              <a:buChar char="•"/>
            </a:pPr>
            <a:r>
              <a:rPr lang="en-US" sz="9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Какие системные проблемы удалось выявить и устранить</a:t>
            </a:r>
            <a:endParaRPr lang="en-US" sz="900" dirty="0"/>
          </a:p>
          <a:p>
            <a:pPr marL="182880" indent="-182880" algn="l">
              <a:lnSpc>
                <a:spcPct val="120000"/>
              </a:lnSpc>
              <a:buSzPct val="100000"/>
              <a:buChar char="•"/>
            </a:pPr>
            <a:r>
              <a:rPr lang="en-US" sz="9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Цитирование наиболее интересных и необычных отзывов и обращений</a:t>
            </a:r>
            <a:endParaRPr lang="en-US" sz="900" dirty="0"/>
          </a:p>
          <a:p>
            <a:pPr marL="182880" indent="-182880" algn="l">
              <a:lnSpc>
                <a:spcPct val="120000"/>
              </a:lnSpc>
              <a:buSzPct val="100000"/>
              <a:buChar char="•"/>
            </a:pPr>
            <a:r>
              <a:rPr lang="en-US" sz="9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Рейтинг отделений/ТВСП по количеству обращений</a:t>
            </a:r>
            <a:endParaRPr lang="en-US" sz="900" dirty="0"/>
          </a:p>
          <a:p>
            <a:pPr marL="182880" indent="-182880" algn="l">
              <a:lnSpc>
                <a:spcPct val="120000"/>
              </a:lnSpc>
              <a:buSzPct val="100000"/>
              <a:buChar char="•"/>
            </a:pPr>
            <a:r>
              <a:rPr lang="en-US" sz="9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Рейтинг сотрудников по благодарностям</a:t>
            </a:r>
            <a:endParaRPr lang="en-US" sz="900" dirty="0"/>
          </a:p>
        </p:txBody>
      </p:sp>
      <p:sp>
        <p:nvSpPr>
          <p:cNvPr id="6" name="Shape 4"/>
          <p:cNvSpPr/>
          <p:nvPr/>
        </p:nvSpPr>
        <p:spPr>
          <a:xfrm>
            <a:off x="523577" y="4193530"/>
            <a:ext cx="2644825" cy="406598"/>
          </a:xfrm>
          <a:prstGeom prst="roundRect">
            <a:avLst>
              <a:gd name="adj" fmla="val 4398"/>
            </a:avLst>
          </a:prstGeom>
          <a:solidFill>
            <a:srgbClr val="E2ECDF"/>
          </a:solidFill>
          <a:ln/>
        </p:spPr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89" y="4357241"/>
            <a:ext cx="148977" cy="119211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910977" y="4308797"/>
            <a:ext cx="2595414" cy="1760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📅 Срок: 3 квартал 2026 г.</a:t>
            </a:r>
            <a:endParaRPr lang="en-US" sz="9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3975" y="1355973"/>
            <a:ext cx="5161136" cy="292462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52577" y="1155129"/>
            <a:ext cx="4667845" cy="88002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Переход на новую МИС «АРИАДНА»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3952577" y="2259509"/>
            <a:ext cx="4667845" cy="9575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По факту перехода на мощности новой медицинской информационной системы (АРИАДНА) ожидается снижение количества обращений, вызванных проблемами с отображением медицинской организации на портале ЕПГУ.</a:t>
            </a:r>
            <a:endParaRPr lang="en-US" sz="1150" dirty="0"/>
          </a:p>
        </p:txBody>
      </p:sp>
      <p:sp>
        <p:nvSpPr>
          <p:cNvPr id="5" name="Shape 2"/>
          <p:cNvSpPr/>
          <p:nvPr/>
        </p:nvSpPr>
        <p:spPr>
          <a:xfrm>
            <a:off x="3952577" y="3385319"/>
            <a:ext cx="4667845" cy="603052"/>
          </a:xfrm>
          <a:prstGeom prst="roundRect">
            <a:avLst>
              <a:gd name="adj" fmla="val 3721"/>
            </a:avLst>
          </a:prstGeom>
          <a:solidFill>
            <a:srgbClr val="B6FCB8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150" y="3603278"/>
            <a:ext cx="187003" cy="14957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438724" y="3572247"/>
            <a:ext cx="4489326" cy="244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✅ Реализовано</a:t>
            </a:r>
            <a:endParaRPr lang="en-US" sz="11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874</Words>
  <Application>Microsoft Office PowerPoint</Application>
  <PresentationFormat>Экран (16:9)</PresentationFormat>
  <Paragraphs>123</Paragraphs>
  <Slides>14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Arial</vt:lpstr>
      <vt:lpstr>Lora Bold</vt:lpstr>
      <vt:lpstr>Calibri</vt:lpstr>
      <vt:lpstr>Lora</vt:lpstr>
      <vt:lpstr>Source Sans 3</vt:lpstr>
      <vt:lpstr>Times New Roman</vt:lpstr>
      <vt:lpstr>Arial MT</vt:lpstr>
      <vt:lpstr>Franklin Gothic Medium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Мамай Виктория Алексеевна</dc:creator>
  <cp:lastModifiedBy>MamayVA</cp:lastModifiedBy>
  <cp:revision>10</cp:revision>
  <dcterms:created xsi:type="dcterms:W3CDTF">2026-06-29T06:58:50Z</dcterms:created>
  <dcterms:modified xsi:type="dcterms:W3CDTF">2026-06-29T08:20:29Z</dcterms:modified>
</cp:coreProperties>
</file>