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93"/>
    <p:restoredTop sz="94610"/>
  </p:normalViewPr>
  <p:slideViewPr>
    <p:cSldViewPr snapToGrid="0" snapToObjects="1">
      <p:cViewPr varScale="1">
        <p:scale>
          <a:sx n="114" d="100"/>
          <a:sy n="114" d="100"/>
        </p:scale>
        <p:origin x="12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Обращения</c:v>
                </c:pt>
              </c:strCache>
            </c:strRef>
          </c:tx>
          <c:spPr>
            <a:solidFill>
              <a:srgbClr val="0CACEA">
                <a:alpha val="100000"/>
              </a:srgbClr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i="0" u="none" strike="noStrike">
                    <a:solidFill>
                      <a:srgbClr val="1F3A5F"/>
                    </a:solidFill>
                    <a:latin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Недостоверные сведения об оказанной МП</c:v>
                </c:pt>
                <c:pt idx="1">
                  <c:v>Сроки консультаций врачей-специалистов</c:v>
                </c:pt>
                <c:pt idx="2">
                  <c:v>На оказание мед. помощи (КМП)</c:v>
                </c:pt>
                <c:pt idx="3">
                  <c:v>Сроки диагностических исследований</c:v>
                </c:pt>
                <c:pt idx="4">
                  <c:v>Организация работы МО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5</c:v>
                </c:pt>
                <c:pt idx="2">
                  <c:v>4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30-544E-9E88-FDE769024C6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5"/>
        <c:axId val="159151816"/>
        <c:axId val="159147504"/>
      </c:barChart>
      <c:catAx>
        <c:axId val="1591518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50" b="0" i="0" u="none" strike="noStrike">
                <a:solidFill>
                  <a:srgbClr val="27313B"/>
                </a:solidFill>
                <a:latin typeface="Calibri"/>
              </a:defRPr>
            </a:pPr>
            <a:endParaRPr lang="ru-RU"/>
          </a:p>
        </c:txPr>
        <c:crossAx val="159147504"/>
        <c:crosses val="autoZero"/>
        <c:auto val="1"/>
        <c:lblAlgn val="ctr"/>
        <c:lblOffset val="100"/>
        <c:noMultiLvlLbl val="1"/>
      </c:catAx>
      <c:valAx>
        <c:axId val="159147504"/>
        <c:scaling>
          <c:orientation val="minMax"/>
          <c:max val="6"/>
          <c:min val="0"/>
        </c:scaling>
        <c:delete val="1"/>
        <c:axPos val="b"/>
        <c:numFmt formatCode="General" sourceLinked="0"/>
        <c:majorTickMark val="out"/>
        <c:minorTickMark val="none"/>
        <c:tickLblPos val="low"/>
        <c:crossAx val="159151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0270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.jpe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BEF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Picture background">
            <a:extLst>
              <a:ext uri="{FF2B5EF4-FFF2-40B4-BE49-F238E27FC236}">
                <a16:creationId xmlns:a16="http://schemas.microsoft.com/office/drawing/2014/main" id="{987AD8BF-7435-2274-4EC1-C768B52F6C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389"/>
          <a:stretch/>
        </p:blipFill>
        <p:spPr bwMode="auto">
          <a:xfrm>
            <a:off x="0" y="0"/>
            <a:ext cx="24511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1" descr="assets/hear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" y="109728"/>
            <a:ext cx="566928" cy="566928"/>
          </a:xfrm>
          <a:prstGeom prst="rect">
            <a:avLst/>
          </a:prstGeom>
        </p:spPr>
      </p:pic>
      <p:pic>
        <p:nvPicPr>
          <p:cNvPr id="4" name="Image 2" descr="assets/logo4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808" y="164592"/>
            <a:ext cx="566928" cy="502920"/>
          </a:xfrm>
          <a:prstGeom prst="rect">
            <a:avLst/>
          </a:prstGeom>
        </p:spPr>
      </p:pic>
      <p:pic>
        <p:nvPicPr>
          <p:cNvPr id="5" name="Image 3" descr="assets/coat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752" y="841248"/>
            <a:ext cx="502920" cy="512064"/>
          </a:xfrm>
          <a:prstGeom prst="rect">
            <a:avLst/>
          </a:prstGeom>
        </p:spPr>
      </p:pic>
      <p:sp>
        <p:nvSpPr>
          <p:cNvPr id="6" name="Text 0"/>
          <p:cNvSpPr/>
          <p:nvPr/>
        </p:nvSpPr>
        <p:spPr>
          <a:xfrm>
            <a:off x="2926080" y="1737360"/>
            <a:ext cx="86868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3200" b="1" dirty="0">
                <a:solidFill>
                  <a:srgbClr val="006F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Мероприятия по улучшению качества и доступности оказания медицинской помощи</a:t>
            </a:r>
            <a:endParaRPr lang="en-US" sz="3200" dirty="0"/>
          </a:p>
        </p:txBody>
      </p:sp>
      <p:sp>
        <p:nvSpPr>
          <p:cNvPr id="7" name="Text 1"/>
          <p:cNvSpPr/>
          <p:nvPr/>
        </p:nvSpPr>
        <p:spPr>
          <a:xfrm>
            <a:off x="2926080" y="342900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ГБУЗ ЛО «Тосненская КМБ»</a:t>
            </a:r>
            <a:endParaRPr lang="en-US" sz="2600" dirty="0"/>
          </a:p>
        </p:txBody>
      </p:sp>
      <p:sp>
        <p:nvSpPr>
          <p:cNvPr id="8" name="Shape 2"/>
          <p:cNvSpPr/>
          <p:nvPr/>
        </p:nvSpPr>
        <p:spPr>
          <a:xfrm>
            <a:off x="6766560" y="5074920"/>
            <a:ext cx="484632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9" name="Text 3"/>
          <p:cNvSpPr/>
          <p:nvPr/>
        </p:nvSpPr>
        <p:spPr>
          <a:xfrm>
            <a:off x="6949440" y="5120640"/>
            <a:ext cx="4480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006F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Заместитель главного врача по ОМР</a:t>
            </a:r>
            <a:endParaRPr lang="en-US" sz="14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350" dirty="0">
                <a:solidFill>
                  <a:srgbClr val="2731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Соколова Екатерина Юрьевна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BEF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Picture background">
            <a:extLst>
              <a:ext uri="{FF2B5EF4-FFF2-40B4-BE49-F238E27FC236}">
                <a16:creationId xmlns:a16="http://schemas.microsoft.com/office/drawing/2014/main" id="{D9A10998-8FE0-FFFB-A297-9A1B8845CF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389"/>
          <a:stretch/>
        </p:blipFill>
        <p:spPr bwMode="auto">
          <a:xfrm>
            <a:off x="0" y="0"/>
            <a:ext cx="24511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1" descr="assets/hear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" y="64008"/>
            <a:ext cx="457200" cy="457200"/>
          </a:xfrm>
          <a:prstGeom prst="rect">
            <a:avLst/>
          </a:prstGeom>
        </p:spPr>
      </p:pic>
      <p:pic>
        <p:nvPicPr>
          <p:cNvPr id="4" name="Image 2" descr="assets/logo4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072" y="109728"/>
            <a:ext cx="457200" cy="411480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2697480" y="384048"/>
            <a:ext cx="908273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2700" b="1" dirty="0">
                <a:solidFill>
                  <a:srgbClr val="006F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Проблемы и пути решения</a:t>
            </a:r>
            <a:endParaRPr lang="en-US" sz="2700" dirty="0"/>
          </a:p>
        </p:txBody>
      </p:sp>
      <p:sp>
        <p:nvSpPr>
          <p:cNvPr id="6" name="Shape 1"/>
          <p:cNvSpPr/>
          <p:nvPr/>
        </p:nvSpPr>
        <p:spPr>
          <a:xfrm>
            <a:off x="2697480" y="1828800"/>
            <a:ext cx="9082735" cy="1188720"/>
          </a:xfrm>
          <a:prstGeom prst="homePlate">
            <a:avLst/>
          </a:prstGeom>
          <a:solidFill>
            <a:srgbClr val="6196D8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7" name="Text 2"/>
          <p:cNvSpPr/>
          <p:nvPr/>
        </p:nvSpPr>
        <p:spPr>
          <a:xfrm>
            <a:off x="2953512" y="1828800"/>
            <a:ext cx="8031175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Дефицит узких специалистов  →  </a:t>
            </a:r>
            <a:endParaRPr lang="en-US" sz="160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целевое обучение и перераспределение нагрузки.</a:t>
            </a:r>
            <a:endParaRPr lang="en-US" sz="1600" dirty="0"/>
          </a:p>
        </p:txBody>
      </p:sp>
      <p:sp>
        <p:nvSpPr>
          <p:cNvPr id="8" name="Shape 3"/>
          <p:cNvSpPr/>
          <p:nvPr/>
        </p:nvSpPr>
        <p:spPr>
          <a:xfrm>
            <a:off x="2697480" y="3246120"/>
            <a:ext cx="9082735" cy="1188720"/>
          </a:xfrm>
          <a:prstGeom prst="homePlate">
            <a:avLst/>
          </a:prstGeom>
          <a:solidFill>
            <a:srgbClr val="F5CCB0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9" name="Text 4"/>
          <p:cNvSpPr/>
          <p:nvPr/>
        </p:nvSpPr>
        <p:spPr>
          <a:xfrm>
            <a:off x="2953512" y="3246120"/>
            <a:ext cx="8031175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Износ оборудования  →  </a:t>
            </a:r>
            <a:endParaRPr lang="en-US" sz="160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400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поданы заявки на модернизацию в рамках нацпроекта.</a:t>
            </a:r>
            <a:endParaRPr lang="en-US" sz="1600" dirty="0"/>
          </a:p>
        </p:txBody>
      </p:sp>
      <p:sp>
        <p:nvSpPr>
          <p:cNvPr id="10" name="Shape 5"/>
          <p:cNvSpPr/>
          <p:nvPr/>
        </p:nvSpPr>
        <p:spPr>
          <a:xfrm>
            <a:off x="2697480" y="4663440"/>
            <a:ext cx="9082735" cy="1188720"/>
          </a:xfrm>
          <a:prstGeom prst="homePlate">
            <a:avLst/>
          </a:prstGeom>
          <a:solidFill>
            <a:srgbClr val="8EC857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11" name="Text 6"/>
          <p:cNvSpPr/>
          <p:nvPr/>
        </p:nvSpPr>
        <p:spPr>
          <a:xfrm>
            <a:off x="2953512" y="4663440"/>
            <a:ext cx="8031175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Низкая приверженность лечению  →  </a:t>
            </a:r>
            <a:endParaRPr lang="en-US" sz="160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400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внедряются школы для пациентов.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BEF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icture background">
            <a:extLst>
              <a:ext uri="{FF2B5EF4-FFF2-40B4-BE49-F238E27FC236}">
                <a16:creationId xmlns:a16="http://schemas.microsoft.com/office/drawing/2014/main" id="{903FA8ED-2D17-AE1F-B3B6-4C9D4F2173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389"/>
          <a:stretch/>
        </p:blipFill>
        <p:spPr bwMode="auto">
          <a:xfrm>
            <a:off x="0" y="0"/>
            <a:ext cx="24511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1" descr="assets/hear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" y="109728"/>
            <a:ext cx="566928" cy="566928"/>
          </a:xfrm>
          <a:prstGeom prst="rect">
            <a:avLst/>
          </a:prstGeom>
        </p:spPr>
      </p:pic>
      <p:pic>
        <p:nvPicPr>
          <p:cNvPr id="4" name="Image 2" descr="assets/logo4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808" y="164592"/>
            <a:ext cx="566928" cy="502920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2743200" y="2651760"/>
            <a:ext cx="89611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006F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Спасибо за внимание!</a:t>
            </a:r>
            <a:endParaRPr lang="en-US" sz="4600" dirty="0"/>
          </a:p>
        </p:txBody>
      </p:sp>
      <p:sp>
        <p:nvSpPr>
          <p:cNvPr id="6" name="Text 1"/>
          <p:cNvSpPr/>
          <p:nvPr/>
        </p:nvSpPr>
        <p:spPr>
          <a:xfrm>
            <a:off x="2743200" y="3886200"/>
            <a:ext cx="8961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ГБУЗ ЛО «Тосненская КМБ»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BEF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Picture background">
            <a:extLst>
              <a:ext uri="{FF2B5EF4-FFF2-40B4-BE49-F238E27FC236}">
                <a16:creationId xmlns:a16="http://schemas.microsoft.com/office/drawing/2014/main" id="{F10D0AF1-C1C7-E7A2-9B6C-91A12AA3CA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389"/>
          <a:stretch/>
        </p:blipFill>
        <p:spPr bwMode="auto">
          <a:xfrm>
            <a:off x="0" y="0"/>
            <a:ext cx="24511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1" descr="assets/hear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" y="64008"/>
            <a:ext cx="457200" cy="457200"/>
          </a:xfrm>
          <a:prstGeom prst="rect">
            <a:avLst/>
          </a:prstGeom>
        </p:spPr>
      </p:pic>
      <p:pic>
        <p:nvPicPr>
          <p:cNvPr id="4" name="Image 2" descr="assets/logo4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072" y="109728"/>
            <a:ext cx="457200" cy="411480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2697480" y="384048"/>
            <a:ext cx="908273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2700" b="1" dirty="0">
                <a:solidFill>
                  <a:srgbClr val="006F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Краткий анализ обращений</a:t>
            </a:r>
            <a:endParaRPr lang="en-US" sz="2700" dirty="0"/>
          </a:p>
        </p:txBody>
      </p:sp>
      <p:sp>
        <p:nvSpPr>
          <p:cNvPr id="6" name="Text 1"/>
          <p:cNvSpPr/>
          <p:nvPr/>
        </p:nvSpPr>
        <p:spPr>
          <a:xfrm>
            <a:off x="2697480" y="141732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01.01.2026 — 31.05.2026</a:t>
            </a:r>
            <a:endParaRPr lang="en-US" sz="1300" dirty="0"/>
          </a:p>
        </p:txBody>
      </p:sp>
      <p:sp>
        <p:nvSpPr>
          <p:cNvPr id="7" name="Shape 2"/>
          <p:cNvSpPr/>
          <p:nvPr/>
        </p:nvSpPr>
        <p:spPr>
          <a:xfrm>
            <a:off x="2788920" y="1828800"/>
            <a:ext cx="2926080" cy="2286000"/>
          </a:xfrm>
          <a:prstGeom prst="roundRect">
            <a:avLst>
              <a:gd name="adj" fmla="val 4800"/>
            </a:avLst>
          </a:prstGeom>
          <a:solidFill>
            <a:srgbClr val="006FC0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pic>
        <p:nvPicPr>
          <p:cNvPr id="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77640" y="2084832"/>
            <a:ext cx="548640" cy="548640"/>
          </a:xfrm>
          <a:prstGeom prst="rect">
            <a:avLst/>
          </a:prstGeom>
        </p:spPr>
      </p:pic>
      <p:sp>
        <p:nvSpPr>
          <p:cNvPr id="9" name="Text 3"/>
          <p:cNvSpPr/>
          <p:nvPr/>
        </p:nvSpPr>
        <p:spPr>
          <a:xfrm>
            <a:off x="2788920" y="2514600"/>
            <a:ext cx="2926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7200" dirty="0"/>
          </a:p>
        </p:txBody>
      </p:sp>
      <p:sp>
        <p:nvSpPr>
          <p:cNvPr id="10" name="Text 4"/>
          <p:cNvSpPr/>
          <p:nvPr/>
        </p:nvSpPr>
        <p:spPr>
          <a:xfrm>
            <a:off x="2834640" y="3493008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95000"/>
              </a:lnSpc>
              <a:buNone/>
            </a:pPr>
            <a:r>
              <a:rPr lang="en-US" sz="1250" dirty="0">
                <a:solidFill>
                  <a:srgbClr val="EAF3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обращений по вопросу качества</a:t>
            </a:r>
            <a:endParaRPr lang="en-US" sz="1250" dirty="0"/>
          </a:p>
          <a:p>
            <a:pPr marL="0" indent="0" algn="ctr">
              <a:lnSpc>
                <a:spcPct val="95000"/>
              </a:lnSpc>
              <a:buNone/>
            </a:pPr>
            <a:r>
              <a:rPr lang="en-US" sz="1250" dirty="0">
                <a:solidFill>
                  <a:srgbClr val="EAF3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оказания медицинской помощи</a:t>
            </a:r>
            <a:endParaRPr lang="en-US" sz="1250" dirty="0"/>
          </a:p>
        </p:txBody>
      </p:sp>
      <p:sp>
        <p:nvSpPr>
          <p:cNvPr id="11" name="Text 5"/>
          <p:cNvSpPr/>
          <p:nvPr/>
        </p:nvSpPr>
        <p:spPr>
          <a:xfrm>
            <a:off x="6126480" y="13716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Структура обращений</a:t>
            </a:r>
            <a:endParaRPr lang="en-US" sz="1500" dirty="0"/>
          </a:p>
        </p:txBody>
      </p:sp>
      <p:graphicFrame>
        <p:nvGraphicFramePr>
          <p:cNvPr id="12" name="Chart 0"/>
          <p:cNvGraphicFramePr/>
          <p:nvPr/>
        </p:nvGraphicFramePr>
        <p:xfrm>
          <a:off x="5989320" y="1783080"/>
          <a:ext cx="5852160" cy="448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BEF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Picture background">
            <a:extLst>
              <a:ext uri="{FF2B5EF4-FFF2-40B4-BE49-F238E27FC236}">
                <a16:creationId xmlns:a16="http://schemas.microsoft.com/office/drawing/2014/main" id="{D8CE6212-219A-3EBA-73EA-C21E77D5891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389"/>
          <a:stretch/>
        </p:blipFill>
        <p:spPr bwMode="auto">
          <a:xfrm>
            <a:off x="0" y="0"/>
            <a:ext cx="24511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1" descr="assets/hear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" y="64008"/>
            <a:ext cx="457200" cy="457200"/>
          </a:xfrm>
          <a:prstGeom prst="rect">
            <a:avLst/>
          </a:prstGeom>
        </p:spPr>
      </p:pic>
      <p:pic>
        <p:nvPicPr>
          <p:cNvPr id="4" name="Image 2" descr="assets/logo4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072" y="109728"/>
            <a:ext cx="457200" cy="411480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2697480" y="384048"/>
            <a:ext cx="908273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2500" b="1" dirty="0">
                <a:solidFill>
                  <a:srgbClr val="006F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Обращения на оказание медицинской помощи (КМП)</a:t>
            </a:r>
            <a:endParaRPr lang="en-US" sz="2500" dirty="0"/>
          </a:p>
        </p:txBody>
      </p:sp>
      <p:sp>
        <p:nvSpPr>
          <p:cNvPr id="6" name="Text 1"/>
          <p:cNvSpPr/>
          <p:nvPr/>
        </p:nvSpPr>
        <p:spPr>
          <a:xfrm>
            <a:off x="2697480" y="1417320"/>
            <a:ext cx="908273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обращения, в том числе:</a:t>
            </a:r>
            <a:endParaRPr lang="en-US" sz="1500" dirty="0"/>
          </a:p>
        </p:txBody>
      </p:sp>
      <p:sp>
        <p:nvSpPr>
          <p:cNvPr id="7" name="Shape 2"/>
          <p:cNvSpPr/>
          <p:nvPr/>
        </p:nvSpPr>
        <p:spPr>
          <a:xfrm>
            <a:off x="2598268" y="2423160"/>
            <a:ext cx="2880360" cy="2468880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8" name="Shape 3"/>
          <p:cNvSpPr/>
          <p:nvPr/>
        </p:nvSpPr>
        <p:spPr>
          <a:xfrm>
            <a:off x="2854300" y="2679192"/>
            <a:ext cx="749808" cy="749808"/>
          </a:xfrm>
          <a:prstGeom prst="ellipse">
            <a:avLst/>
          </a:prstGeom>
          <a:solidFill>
            <a:srgbClr val="8EC857"/>
          </a:solidFill>
          <a:ln/>
        </p:spPr>
      </p:sp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37180" y="2862072"/>
            <a:ext cx="384048" cy="384048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3713836" y="2587752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8EC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300" dirty="0"/>
          </a:p>
        </p:txBody>
      </p:sp>
      <p:sp>
        <p:nvSpPr>
          <p:cNvPr id="11" name="Text 5"/>
          <p:cNvSpPr/>
          <p:nvPr/>
        </p:nvSpPr>
        <p:spPr>
          <a:xfrm>
            <a:off x="2854300" y="3502152"/>
            <a:ext cx="24231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250" b="1" dirty="0">
                <a:solidFill>
                  <a:srgbClr val="2731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Нарушения / дефекты по результатам ЭКМП</a:t>
            </a:r>
            <a:endParaRPr lang="en-US" sz="1250" dirty="0"/>
          </a:p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050" i="1" dirty="0">
                <a:solidFill>
                  <a:srgbClr val="5C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приведшие к ухудшению состояния</a:t>
            </a:r>
            <a:endParaRPr lang="en-US" sz="1250" dirty="0"/>
          </a:p>
        </p:txBody>
      </p:sp>
      <p:sp>
        <p:nvSpPr>
          <p:cNvPr id="12" name="Shape 6"/>
          <p:cNvSpPr/>
          <p:nvPr/>
        </p:nvSpPr>
        <p:spPr>
          <a:xfrm>
            <a:off x="5798668" y="2423160"/>
            <a:ext cx="2880360" cy="2468880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13" name="Shape 7"/>
          <p:cNvSpPr/>
          <p:nvPr/>
        </p:nvSpPr>
        <p:spPr>
          <a:xfrm>
            <a:off x="6054700" y="2679192"/>
            <a:ext cx="749808" cy="749808"/>
          </a:xfrm>
          <a:prstGeom prst="ellipse">
            <a:avLst/>
          </a:prstGeom>
          <a:solidFill>
            <a:srgbClr val="0CACEA"/>
          </a:solidFill>
          <a:ln/>
        </p:spPr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7580" y="2862072"/>
            <a:ext cx="384048" cy="384048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6914236" y="2587752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0CAC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300" dirty="0"/>
          </a:p>
        </p:txBody>
      </p:sp>
      <p:sp>
        <p:nvSpPr>
          <p:cNvPr id="16" name="Text 9"/>
          <p:cNvSpPr/>
          <p:nvPr/>
        </p:nvSpPr>
        <p:spPr>
          <a:xfrm>
            <a:off x="6054700" y="3502152"/>
            <a:ext cx="24231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250" b="1" dirty="0">
                <a:solidFill>
                  <a:srgbClr val="2731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 оказании медицинской помощи несовершеннолетним</a:t>
            </a:r>
            <a:endParaRPr lang="en-US" sz="1250" dirty="0"/>
          </a:p>
        </p:txBody>
      </p:sp>
      <p:sp>
        <p:nvSpPr>
          <p:cNvPr id="17" name="Shape 10"/>
          <p:cNvSpPr/>
          <p:nvPr/>
        </p:nvSpPr>
        <p:spPr>
          <a:xfrm>
            <a:off x="8999068" y="2423160"/>
            <a:ext cx="2880360" cy="2468880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18" name="Shape 11"/>
          <p:cNvSpPr/>
          <p:nvPr/>
        </p:nvSpPr>
        <p:spPr>
          <a:xfrm>
            <a:off x="9255100" y="2679192"/>
            <a:ext cx="749808" cy="749808"/>
          </a:xfrm>
          <a:prstGeom prst="ellipse">
            <a:avLst/>
          </a:prstGeom>
          <a:solidFill>
            <a:srgbClr val="FEBE14"/>
          </a:solidFill>
          <a:ln/>
        </p:spPr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437980" y="2862072"/>
            <a:ext cx="384048" cy="384048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10114636" y="2587752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FEBE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300" dirty="0"/>
          </a:p>
        </p:txBody>
      </p:sp>
      <p:sp>
        <p:nvSpPr>
          <p:cNvPr id="21" name="Text 13"/>
          <p:cNvSpPr/>
          <p:nvPr/>
        </p:nvSpPr>
        <p:spPr>
          <a:xfrm>
            <a:off x="9255100" y="3502152"/>
            <a:ext cx="24231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250" b="1" dirty="0">
                <a:solidFill>
                  <a:srgbClr val="2731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 хронических неинфекционных заболеваниях (ХНИЗ)</a:t>
            </a:r>
            <a:endParaRPr lang="en-US" sz="1250" dirty="0"/>
          </a:p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050" i="1" dirty="0">
                <a:solidFill>
                  <a:srgbClr val="5C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 искл. помощи несовершеннолетним</a:t>
            </a:r>
            <a:endParaRPr lang="en-US" sz="12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BEF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Picture background">
            <a:extLst>
              <a:ext uri="{FF2B5EF4-FFF2-40B4-BE49-F238E27FC236}">
                <a16:creationId xmlns:a16="http://schemas.microsoft.com/office/drawing/2014/main" id="{09A957C1-6B86-FDAB-1532-A3D2D43351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389"/>
          <a:stretch/>
        </p:blipFill>
        <p:spPr bwMode="auto">
          <a:xfrm>
            <a:off x="0" y="0"/>
            <a:ext cx="24511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1" descr="assets/hear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" y="64008"/>
            <a:ext cx="457200" cy="457200"/>
          </a:xfrm>
          <a:prstGeom prst="rect">
            <a:avLst/>
          </a:prstGeom>
        </p:spPr>
      </p:pic>
      <p:pic>
        <p:nvPicPr>
          <p:cNvPr id="4" name="Image 2" descr="assets/logo4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072" y="109728"/>
            <a:ext cx="457200" cy="411480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2697480" y="384048"/>
            <a:ext cx="908273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2700" b="1" dirty="0">
                <a:solidFill>
                  <a:srgbClr val="006F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Улучшение организации работы</a:t>
            </a:r>
            <a:endParaRPr lang="en-US" sz="2700" dirty="0"/>
          </a:p>
        </p:txBody>
      </p:sp>
      <p:sp>
        <p:nvSpPr>
          <p:cNvPr id="6" name="Shape 1"/>
          <p:cNvSpPr/>
          <p:nvPr/>
        </p:nvSpPr>
        <p:spPr>
          <a:xfrm>
            <a:off x="2697480" y="1417320"/>
            <a:ext cx="9082735" cy="786384"/>
          </a:xfrm>
          <a:prstGeom prst="homePlate">
            <a:avLst/>
          </a:prstGeom>
          <a:solidFill>
            <a:srgbClr val="6196D8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7" name="Text 2"/>
          <p:cNvSpPr/>
          <p:nvPr/>
        </p:nvSpPr>
        <p:spPr>
          <a:xfrm>
            <a:off x="2953512" y="1417320"/>
            <a:ext cx="8031175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Маршрутизация пациентов.  </a:t>
            </a:r>
            <a:endParaRPr lang="en-US" sz="145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Разделение потоков, кабинеты неотложной помощи. Ожидание приёма — до 24 ч (терапевт, педиатр, ВОП) и 14 дней (узкие специалисты).</a:t>
            </a:r>
            <a:endParaRPr lang="en-US" sz="1450" dirty="0"/>
          </a:p>
        </p:txBody>
      </p:sp>
      <p:sp>
        <p:nvSpPr>
          <p:cNvPr id="8" name="Shape 3"/>
          <p:cNvSpPr/>
          <p:nvPr/>
        </p:nvSpPr>
        <p:spPr>
          <a:xfrm>
            <a:off x="2697480" y="2272284"/>
            <a:ext cx="9082735" cy="786384"/>
          </a:xfrm>
          <a:prstGeom prst="homePlate">
            <a:avLst/>
          </a:prstGeom>
          <a:solidFill>
            <a:srgbClr val="F5CCB0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9" name="Text 4"/>
          <p:cNvSpPr/>
          <p:nvPr/>
        </p:nvSpPr>
        <p:spPr>
          <a:xfrm>
            <a:off x="2953512" y="2272284"/>
            <a:ext cx="8031175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Оптимизация регистратуры и записи.  </a:t>
            </a:r>
            <a:endParaRPr lang="en-US" sz="145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250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способов записи (Госуслуги, ЗдравЛенрег, call-центр, инфомат, врач–врач), электронный документооборот.</a:t>
            </a:r>
            <a:endParaRPr lang="en-US" sz="1450" dirty="0"/>
          </a:p>
        </p:txBody>
      </p:sp>
      <p:sp>
        <p:nvSpPr>
          <p:cNvPr id="10" name="Shape 5"/>
          <p:cNvSpPr/>
          <p:nvPr/>
        </p:nvSpPr>
        <p:spPr>
          <a:xfrm>
            <a:off x="2697480" y="3127248"/>
            <a:ext cx="9082735" cy="786384"/>
          </a:xfrm>
          <a:prstGeom prst="homePlate">
            <a:avLst/>
          </a:prstGeom>
          <a:solidFill>
            <a:srgbClr val="FFF5E2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11" name="Text 6"/>
          <p:cNvSpPr/>
          <p:nvPr/>
        </p:nvSpPr>
        <p:spPr>
          <a:xfrm>
            <a:off x="2953512" y="3127248"/>
            <a:ext cx="8031175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Электронные карты и ЭЦП.  </a:t>
            </a:r>
            <a:endParaRPr lang="en-US" sz="145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250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ЕМИС ЛО, электронный реестр — меньше бюрократии, быстрее выдача документов.</a:t>
            </a:r>
            <a:endParaRPr lang="en-US" sz="1450" dirty="0"/>
          </a:p>
        </p:txBody>
      </p:sp>
      <p:sp>
        <p:nvSpPr>
          <p:cNvPr id="12" name="Shape 7"/>
          <p:cNvSpPr/>
          <p:nvPr/>
        </p:nvSpPr>
        <p:spPr>
          <a:xfrm>
            <a:off x="2697480" y="3982212"/>
            <a:ext cx="9082735" cy="786384"/>
          </a:xfrm>
          <a:prstGeom prst="homePlate">
            <a:avLst/>
          </a:prstGeom>
          <a:solidFill>
            <a:srgbClr val="8EC857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13" name="Text 8"/>
          <p:cNvSpPr/>
          <p:nvPr/>
        </p:nvSpPr>
        <p:spPr>
          <a:xfrm>
            <a:off x="2953512" y="3982212"/>
            <a:ext cx="8031175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Стандартизация процессов.  </a:t>
            </a:r>
            <a:endParaRPr lang="en-US" sz="145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250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Внедрение СОП, скриптов и алгоритмов, зонирование пространства.</a:t>
            </a:r>
            <a:endParaRPr lang="en-US" sz="1450" dirty="0"/>
          </a:p>
        </p:txBody>
      </p:sp>
      <p:sp>
        <p:nvSpPr>
          <p:cNvPr id="14" name="Shape 9"/>
          <p:cNvSpPr/>
          <p:nvPr/>
        </p:nvSpPr>
        <p:spPr>
          <a:xfrm>
            <a:off x="2697480" y="4837176"/>
            <a:ext cx="9082735" cy="786384"/>
          </a:xfrm>
          <a:prstGeom prst="homePlate">
            <a:avLst/>
          </a:prstGeom>
          <a:solidFill>
            <a:srgbClr val="0CACEA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15" name="Text 10"/>
          <p:cNvSpPr/>
          <p:nvPr/>
        </p:nvSpPr>
        <p:spPr>
          <a:xfrm>
            <a:off x="2953512" y="4837176"/>
            <a:ext cx="8031175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Индивидуальное сопровождение.  </a:t>
            </a:r>
            <a:endParaRPr lang="en-US" sz="145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250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Маломобильные группы, участники СВО и их семьи, жители отдалённых населённых пунктов.</a:t>
            </a:r>
            <a:endParaRPr lang="en-US" sz="1450" dirty="0"/>
          </a:p>
        </p:txBody>
      </p:sp>
      <p:sp>
        <p:nvSpPr>
          <p:cNvPr id="16" name="Shape 11"/>
          <p:cNvSpPr/>
          <p:nvPr/>
        </p:nvSpPr>
        <p:spPr>
          <a:xfrm>
            <a:off x="2697480" y="5692140"/>
            <a:ext cx="9082735" cy="786384"/>
          </a:xfrm>
          <a:prstGeom prst="homePlate">
            <a:avLst/>
          </a:prstGeom>
          <a:solidFill>
            <a:srgbClr val="FEBE14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17" name="Text 12"/>
          <p:cNvSpPr/>
          <p:nvPr/>
        </p:nvSpPr>
        <p:spPr>
          <a:xfrm>
            <a:off x="2953512" y="5692140"/>
            <a:ext cx="8031175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Обратная связь.  </a:t>
            </a:r>
            <a:endParaRPr lang="en-US" sz="145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250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Система «обратной связи» через QR-коды в холлах.</a:t>
            </a:r>
            <a:endParaRPr lang="en-US" sz="14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BEF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 descr="Picture background">
            <a:extLst>
              <a:ext uri="{FF2B5EF4-FFF2-40B4-BE49-F238E27FC236}">
                <a16:creationId xmlns:a16="http://schemas.microsoft.com/office/drawing/2014/main" id="{41ED20E8-A8D7-6590-9429-179AF17C4C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389"/>
          <a:stretch/>
        </p:blipFill>
        <p:spPr bwMode="auto">
          <a:xfrm>
            <a:off x="0" y="0"/>
            <a:ext cx="24511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1" descr="assets/hear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" y="64008"/>
            <a:ext cx="457200" cy="457200"/>
          </a:xfrm>
          <a:prstGeom prst="rect">
            <a:avLst/>
          </a:prstGeom>
        </p:spPr>
      </p:pic>
      <p:pic>
        <p:nvPicPr>
          <p:cNvPr id="4" name="Image 2" descr="assets/logo4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072" y="109728"/>
            <a:ext cx="457200" cy="411480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2697480" y="384048"/>
            <a:ext cx="908273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2700" b="1" dirty="0">
                <a:solidFill>
                  <a:srgbClr val="006F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Профилактика: раннее выявление</a:t>
            </a:r>
            <a:endParaRPr lang="en-US" sz="2700" dirty="0"/>
          </a:p>
        </p:txBody>
      </p:sp>
      <p:sp>
        <p:nvSpPr>
          <p:cNvPr id="6" name="Shape 1"/>
          <p:cNvSpPr/>
          <p:nvPr/>
        </p:nvSpPr>
        <p:spPr>
          <a:xfrm>
            <a:off x="2598268" y="2103120"/>
            <a:ext cx="2880360" cy="27432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7" name="Shape 2"/>
          <p:cNvSpPr/>
          <p:nvPr/>
        </p:nvSpPr>
        <p:spPr>
          <a:xfrm>
            <a:off x="2854300" y="2359152"/>
            <a:ext cx="749808" cy="749808"/>
          </a:xfrm>
          <a:prstGeom prst="ellipse">
            <a:avLst/>
          </a:prstGeom>
          <a:solidFill>
            <a:srgbClr val="8EC857"/>
          </a:solidFill>
          <a:ln/>
        </p:spPr>
      </p:sp>
      <p:pic>
        <p:nvPicPr>
          <p:cNvPr id="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37180" y="2542032"/>
            <a:ext cx="384048" cy="384048"/>
          </a:xfrm>
          <a:prstGeom prst="rect">
            <a:avLst/>
          </a:prstGeom>
        </p:spPr>
      </p:pic>
      <p:sp>
        <p:nvSpPr>
          <p:cNvPr id="9" name="Text 3"/>
          <p:cNvSpPr/>
          <p:nvPr/>
        </p:nvSpPr>
        <p:spPr>
          <a:xfrm>
            <a:off x="3713836" y="2267712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8EC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+43</a:t>
            </a:r>
            <a:r>
              <a:rPr lang="en-US" sz="1600" b="1" dirty="0">
                <a:solidFill>
                  <a:srgbClr val="8EC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%</a:t>
            </a:r>
            <a:endParaRPr lang="en-US" sz="3300" dirty="0"/>
          </a:p>
        </p:txBody>
      </p:sp>
      <p:sp>
        <p:nvSpPr>
          <p:cNvPr id="10" name="Text 4"/>
          <p:cNvSpPr/>
          <p:nvPr/>
        </p:nvSpPr>
        <p:spPr>
          <a:xfrm>
            <a:off x="2854300" y="3182112"/>
            <a:ext cx="24231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250" b="1" dirty="0">
                <a:solidFill>
                  <a:srgbClr val="2731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Ранняя выявляемость заболеваний в 2026 г.</a:t>
            </a:r>
            <a:endParaRPr lang="en-US" sz="1250" dirty="0"/>
          </a:p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050" i="1" dirty="0">
                <a:solidFill>
                  <a:srgbClr val="5C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38 % (46 374) против 26,5 % (23 522) в 2025 г.</a:t>
            </a:r>
            <a:endParaRPr lang="en-US" sz="1250" dirty="0"/>
          </a:p>
        </p:txBody>
      </p:sp>
      <p:sp>
        <p:nvSpPr>
          <p:cNvPr id="11" name="Shape 5"/>
          <p:cNvSpPr/>
          <p:nvPr/>
        </p:nvSpPr>
        <p:spPr>
          <a:xfrm>
            <a:off x="5798668" y="2103120"/>
            <a:ext cx="2880360" cy="27432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12" name="Shape 6"/>
          <p:cNvSpPr/>
          <p:nvPr/>
        </p:nvSpPr>
        <p:spPr>
          <a:xfrm>
            <a:off x="6054700" y="2359152"/>
            <a:ext cx="749808" cy="749808"/>
          </a:xfrm>
          <a:prstGeom prst="ellipse">
            <a:avLst/>
          </a:prstGeom>
          <a:solidFill>
            <a:srgbClr val="6196D8"/>
          </a:solidFill>
          <a:ln/>
        </p:spPr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7580" y="2542032"/>
            <a:ext cx="384048" cy="384048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6914236" y="2267712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619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×1,9</a:t>
            </a:r>
            <a:endParaRPr lang="en-US" sz="3300" dirty="0"/>
          </a:p>
        </p:txBody>
      </p:sp>
      <p:sp>
        <p:nvSpPr>
          <p:cNvPr id="15" name="Text 8"/>
          <p:cNvSpPr/>
          <p:nvPr/>
        </p:nvSpPr>
        <p:spPr>
          <a:xfrm>
            <a:off x="6054700" y="3182112"/>
            <a:ext cx="24231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250" b="1" dirty="0">
                <a:solidFill>
                  <a:srgbClr val="2731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Рост выявляемости онкологии на 1–2 стадиях</a:t>
            </a:r>
            <a:endParaRPr lang="en-US" sz="1250" dirty="0"/>
          </a:p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050" i="1" dirty="0">
                <a:solidFill>
                  <a:srgbClr val="5C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+15,1 % за счёт ПМО, ДВН и ОНКО-регистра</a:t>
            </a:r>
            <a:endParaRPr lang="en-US" sz="1250" dirty="0"/>
          </a:p>
        </p:txBody>
      </p:sp>
      <p:sp>
        <p:nvSpPr>
          <p:cNvPr id="16" name="Shape 9"/>
          <p:cNvSpPr/>
          <p:nvPr/>
        </p:nvSpPr>
        <p:spPr>
          <a:xfrm>
            <a:off x="8999068" y="2103120"/>
            <a:ext cx="2880360" cy="27432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17" name="Shape 10"/>
          <p:cNvSpPr/>
          <p:nvPr/>
        </p:nvSpPr>
        <p:spPr>
          <a:xfrm>
            <a:off x="9255100" y="2359152"/>
            <a:ext cx="749808" cy="749808"/>
          </a:xfrm>
          <a:prstGeom prst="ellipse">
            <a:avLst/>
          </a:prstGeom>
          <a:solidFill>
            <a:srgbClr val="0CACEA"/>
          </a:solidFill>
          <a:ln/>
        </p:spPr>
      </p:sp>
      <p:pic>
        <p:nvPicPr>
          <p:cNvPr id="18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437980" y="2542032"/>
            <a:ext cx="384048" cy="384048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10114636" y="2267712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0CAC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21 909</a:t>
            </a:r>
            <a:r>
              <a:rPr lang="en-US" sz="1600" b="1" dirty="0">
                <a:solidFill>
                  <a:srgbClr val="0CAC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чел.</a:t>
            </a:r>
            <a:endParaRPr lang="en-US" sz="3300" dirty="0"/>
          </a:p>
        </p:txBody>
      </p:sp>
      <p:sp>
        <p:nvSpPr>
          <p:cNvPr id="20" name="Text 12"/>
          <p:cNvSpPr/>
          <p:nvPr/>
        </p:nvSpPr>
        <p:spPr>
          <a:xfrm>
            <a:off x="9255100" y="3182112"/>
            <a:ext cx="24231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250" b="1" dirty="0">
                <a:solidFill>
                  <a:srgbClr val="2731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Охват диспансеризацией взрослого населения</a:t>
            </a:r>
            <a:endParaRPr lang="en-US" sz="1250" dirty="0"/>
          </a:p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050" i="1" dirty="0">
                <a:solidFill>
                  <a:srgbClr val="5C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56,6 % годового плана; +20,9 % к </a:t>
            </a:r>
            <a:r>
              <a:rPr lang="en-US" sz="1050" i="1" dirty="0" smtClean="0">
                <a:solidFill>
                  <a:srgbClr val="5C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</a:t>
            </a:r>
            <a:r>
              <a:rPr lang="ru-RU" sz="1050" i="1" dirty="0">
                <a:solidFill>
                  <a:srgbClr val="5C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r>
              <a:rPr lang="en-US" sz="1050" i="1" dirty="0" smtClean="0">
                <a:solidFill>
                  <a:srgbClr val="5C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>
                <a:solidFill>
                  <a:srgbClr val="5C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г. (15 905)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BEF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 descr="Picture background">
            <a:extLst>
              <a:ext uri="{FF2B5EF4-FFF2-40B4-BE49-F238E27FC236}">
                <a16:creationId xmlns:a16="http://schemas.microsoft.com/office/drawing/2014/main" id="{0894B045-44C3-8FB8-12A8-21447012B2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389"/>
          <a:stretch/>
        </p:blipFill>
        <p:spPr bwMode="auto">
          <a:xfrm>
            <a:off x="0" y="0"/>
            <a:ext cx="24511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1" descr="assets/hear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" y="64008"/>
            <a:ext cx="457200" cy="457200"/>
          </a:xfrm>
          <a:prstGeom prst="rect">
            <a:avLst/>
          </a:prstGeom>
        </p:spPr>
      </p:pic>
      <p:pic>
        <p:nvPicPr>
          <p:cNvPr id="4" name="Image 2" descr="assets/logo4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072" y="109728"/>
            <a:ext cx="457200" cy="411480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2697480" y="384048"/>
            <a:ext cx="908273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2700" b="1" dirty="0">
                <a:solidFill>
                  <a:srgbClr val="006F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Профилактика: охват и кадры</a:t>
            </a:r>
            <a:endParaRPr lang="en-US" sz="2700" dirty="0"/>
          </a:p>
        </p:txBody>
      </p:sp>
      <p:sp>
        <p:nvSpPr>
          <p:cNvPr id="6" name="Shape 1"/>
          <p:cNvSpPr/>
          <p:nvPr/>
        </p:nvSpPr>
        <p:spPr>
          <a:xfrm>
            <a:off x="2598268" y="1920240"/>
            <a:ext cx="2880360" cy="27432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7" name="Shape 2"/>
          <p:cNvSpPr/>
          <p:nvPr/>
        </p:nvSpPr>
        <p:spPr>
          <a:xfrm>
            <a:off x="2854300" y="2176272"/>
            <a:ext cx="749808" cy="749808"/>
          </a:xfrm>
          <a:prstGeom prst="ellipse">
            <a:avLst/>
          </a:prstGeom>
          <a:solidFill>
            <a:srgbClr val="0CACEA"/>
          </a:solidFill>
          <a:ln/>
        </p:spPr>
      </p:sp>
      <p:pic>
        <p:nvPicPr>
          <p:cNvPr id="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37180" y="2359152"/>
            <a:ext cx="384048" cy="384048"/>
          </a:xfrm>
          <a:prstGeom prst="rect">
            <a:avLst/>
          </a:prstGeom>
        </p:spPr>
      </p:pic>
      <p:sp>
        <p:nvSpPr>
          <p:cNvPr id="9" name="Text 3"/>
          <p:cNvSpPr/>
          <p:nvPr/>
        </p:nvSpPr>
        <p:spPr>
          <a:xfrm>
            <a:off x="3713836" y="2084832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0CAC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3 519</a:t>
            </a:r>
            <a:r>
              <a:rPr lang="en-US" sz="1600" b="1" dirty="0">
                <a:solidFill>
                  <a:srgbClr val="0CAC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ЭЛН</a:t>
            </a:r>
            <a:endParaRPr lang="en-US" sz="3300" dirty="0"/>
          </a:p>
        </p:txBody>
      </p:sp>
      <p:sp>
        <p:nvSpPr>
          <p:cNvPr id="10" name="Text 4"/>
          <p:cNvSpPr/>
          <p:nvPr/>
        </p:nvSpPr>
        <p:spPr>
          <a:xfrm>
            <a:off x="2854300" y="2999232"/>
            <a:ext cx="24231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250" b="1" dirty="0">
                <a:solidFill>
                  <a:srgbClr val="2731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Дистанционное наблюдение за пациентами с ХНИЗ (телемедицина)</a:t>
            </a:r>
            <a:endParaRPr lang="en-US" sz="1250" dirty="0"/>
          </a:p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050" i="1" dirty="0">
                <a:solidFill>
                  <a:srgbClr val="5C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ГБ: 81 подключено / 61 </a:t>
            </a:r>
            <a:r>
              <a:rPr lang="en-US" sz="1050" i="1" dirty="0" err="1">
                <a:solidFill>
                  <a:srgbClr val="5C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передаёт</a:t>
            </a:r>
            <a:r>
              <a:rPr lang="en-US" sz="1050" i="1" dirty="0">
                <a:solidFill>
                  <a:srgbClr val="5C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ru-RU" sz="1050" i="1" dirty="0" smtClean="0">
              <a:solidFill>
                <a:srgbClr val="5C6B76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050" i="1" dirty="0" smtClean="0">
                <a:solidFill>
                  <a:srgbClr val="5C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</a:t>
            </a:r>
            <a:r>
              <a:rPr lang="en-US" sz="1050" i="1" dirty="0">
                <a:solidFill>
                  <a:srgbClr val="5C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СД: 34 / 31</a:t>
            </a:r>
            <a:endParaRPr lang="en-US" sz="1250" dirty="0"/>
          </a:p>
        </p:txBody>
      </p:sp>
      <p:sp>
        <p:nvSpPr>
          <p:cNvPr id="11" name="Shape 5"/>
          <p:cNvSpPr/>
          <p:nvPr/>
        </p:nvSpPr>
        <p:spPr>
          <a:xfrm>
            <a:off x="5798668" y="1920240"/>
            <a:ext cx="2880360" cy="27432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12" name="Shape 6"/>
          <p:cNvSpPr/>
          <p:nvPr/>
        </p:nvSpPr>
        <p:spPr>
          <a:xfrm>
            <a:off x="6054700" y="2176272"/>
            <a:ext cx="749808" cy="749808"/>
          </a:xfrm>
          <a:prstGeom prst="ellipse">
            <a:avLst/>
          </a:prstGeom>
          <a:solidFill>
            <a:srgbClr val="8EC857"/>
          </a:solidFill>
          <a:ln/>
        </p:spPr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7580" y="2359152"/>
            <a:ext cx="384048" cy="384048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6914236" y="2084832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8EC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9 171</a:t>
            </a:r>
            <a:r>
              <a:rPr lang="en-US" sz="1600" b="1" dirty="0">
                <a:solidFill>
                  <a:srgbClr val="8EC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чел.</a:t>
            </a:r>
            <a:endParaRPr lang="en-US" sz="3300" dirty="0"/>
          </a:p>
        </p:txBody>
      </p:sp>
      <p:sp>
        <p:nvSpPr>
          <p:cNvPr id="15" name="Text 8"/>
          <p:cNvSpPr/>
          <p:nvPr/>
        </p:nvSpPr>
        <p:spPr>
          <a:xfrm>
            <a:off x="6054700" y="2999232"/>
            <a:ext cx="24231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250" b="1" dirty="0">
                <a:solidFill>
                  <a:srgbClr val="2731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Осмотрено на выездах в отдалённые НП</a:t>
            </a:r>
            <a:endParaRPr lang="en-US" sz="1250" dirty="0"/>
          </a:p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050" i="1" dirty="0">
                <a:solidFill>
                  <a:srgbClr val="5C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123 выезда, из них ДВН — 3 722</a:t>
            </a:r>
            <a:endParaRPr lang="en-US" sz="1250" dirty="0"/>
          </a:p>
        </p:txBody>
      </p:sp>
      <p:sp>
        <p:nvSpPr>
          <p:cNvPr id="16" name="Shape 9"/>
          <p:cNvSpPr/>
          <p:nvPr/>
        </p:nvSpPr>
        <p:spPr>
          <a:xfrm>
            <a:off x="8999068" y="1920240"/>
            <a:ext cx="2880360" cy="27432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17" name="Shape 10"/>
          <p:cNvSpPr/>
          <p:nvPr/>
        </p:nvSpPr>
        <p:spPr>
          <a:xfrm>
            <a:off x="9255100" y="2176272"/>
            <a:ext cx="749808" cy="749808"/>
          </a:xfrm>
          <a:prstGeom prst="ellipse">
            <a:avLst/>
          </a:prstGeom>
          <a:solidFill>
            <a:srgbClr val="FEBE14"/>
          </a:solidFill>
          <a:ln/>
        </p:spPr>
      </p:sp>
      <p:pic>
        <p:nvPicPr>
          <p:cNvPr id="18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437980" y="2359152"/>
            <a:ext cx="384048" cy="384048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10114636" y="2084832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FEBE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230</a:t>
            </a:r>
            <a:r>
              <a:rPr lang="en-US" sz="1600" b="1" dirty="0">
                <a:solidFill>
                  <a:srgbClr val="FEBE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врачей</a:t>
            </a:r>
            <a:endParaRPr lang="en-US" sz="3300" dirty="0"/>
          </a:p>
        </p:txBody>
      </p:sp>
      <p:sp>
        <p:nvSpPr>
          <p:cNvPr id="20" name="Text 12"/>
          <p:cNvSpPr/>
          <p:nvPr/>
        </p:nvSpPr>
        <p:spPr>
          <a:xfrm>
            <a:off x="9255100" y="2999232"/>
            <a:ext cx="24231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250" b="1" dirty="0">
                <a:solidFill>
                  <a:srgbClr val="2731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Обучено по программам НМО</a:t>
            </a:r>
            <a:endParaRPr lang="en-US" sz="1250" dirty="0"/>
          </a:p>
          <a:p>
            <a:pPr marL="0" indent="0" algn="l">
              <a:lnSpc>
                <a:spcPct val="105000"/>
              </a:lnSpc>
              <a:spcBef>
                <a:spcPts val="400"/>
              </a:spcBef>
              <a:buNone/>
            </a:pPr>
            <a:r>
              <a:rPr lang="en-US" sz="1050" i="1" dirty="0">
                <a:solidFill>
                  <a:srgbClr val="5C6B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486 специалистов среднего звена</a:t>
            </a:r>
            <a:endParaRPr lang="en-US" sz="1250" dirty="0"/>
          </a:p>
        </p:txBody>
      </p:sp>
      <p:sp>
        <p:nvSpPr>
          <p:cNvPr id="21" name="Shape 13"/>
          <p:cNvSpPr/>
          <p:nvPr/>
        </p:nvSpPr>
        <p:spPr>
          <a:xfrm>
            <a:off x="2697480" y="5029200"/>
            <a:ext cx="9082735" cy="960120"/>
          </a:xfrm>
          <a:prstGeom prst="homePlate">
            <a:avLst/>
          </a:prstGeom>
          <a:solidFill>
            <a:srgbClr val="6196D8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22" name="Text 14"/>
          <p:cNvSpPr/>
          <p:nvPr/>
        </p:nvSpPr>
        <p:spPr>
          <a:xfrm>
            <a:off x="2953512" y="5029200"/>
            <a:ext cx="8031175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Система наставничества  </a:t>
            </a:r>
            <a:endParaRPr lang="en-US" sz="150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молодых специалистов — сопровождение и адаптация на рабочем месте.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BEF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Picture background">
            <a:extLst>
              <a:ext uri="{FF2B5EF4-FFF2-40B4-BE49-F238E27FC236}">
                <a16:creationId xmlns:a16="http://schemas.microsoft.com/office/drawing/2014/main" id="{79EC0CDE-91C4-0F28-80D3-613A816374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389"/>
          <a:stretch/>
        </p:blipFill>
        <p:spPr bwMode="auto">
          <a:xfrm>
            <a:off x="0" y="0"/>
            <a:ext cx="24511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1" descr="assets/hear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" y="64008"/>
            <a:ext cx="457200" cy="457200"/>
          </a:xfrm>
          <a:prstGeom prst="rect">
            <a:avLst/>
          </a:prstGeom>
        </p:spPr>
      </p:pic>
      <p:pic>
        <p:nvPicPr>
          <p:cNvPr id="4" name="Image 2" descr="assets/logo4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072" y="109728"/>
            <a:ext cx="457200" cy="411480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2697480" y="384048"/>
            <a:ext cx="908273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2300" b="1" dirty="0">
                <a:solidFill>
                  <a:srgbClr val="006F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Снижение недостоверных сведений об оказанных услугах</a:t>
            </a:r>
            <a:endParaRPr lang="en-US" sz="2300" dirty="0"/>
          </a:p>
        </p:txBody>
      </p:sp>
      <p:sp>
        <p:nvSpPr>
          <p:cNvPr id="6" name="Shape 1"/>
          <p:cNvSpPr/>
          <p:nvPr/>
        </p:nvSpPr>
        <p:spPr>
          <a:xfrm>
            <a:off x="2697480" y="1965960"/>
            <a:ext cx="9082735" cy="1554480"/>
          </a:xfrm>
          <a:prstGeom prst="homePlate">
            <a:avLst/>
          </a:prstGeom>
          <a:solidFill>
            <a:srgbClr val="6196D8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7" name="Text 2"/>
          <p:cNvSpPr/>
          <p:nvPr/>
        </p:nvSpPr>
        <p:spPr>
          <a:xfrm>
            <a:off x="2953512" y="1965960"/>
            <a:ext cx="8031175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Регулярное обучение персонала.  </a:t>
            </a:r>
            <a:endParaRPr lang="en-US" sz="160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 привлечением юридического сектора КМБ. Разъясняется персональная ответственность за внесение ложных сведений — служебный подлог (ст. 292 УК РФ).</a:t>
            </a:r>
            <a:endParaRPr lang="en-US" sz="1600" dirty="0"/>
          </a:p>
        </p:txBody>
      </p:sp>
      <p:sp>
        <p:nvSpPr>
          <p:cNvPr id="8" name="Shape 3"/>
          <p:cNvSpPr/>
          <p:nvPr/>
        </p:nvSpPr>
        <p:spPr>
          <a:xfrm>
            <a:off x="2697480" y="3794760"/>
            <a:ext cx="9082735" cy="1554480"/>
          </a:xfrm>
          <a:prstGeom prst="homePlate">
            <a:avLst/>
          </a:prstGeom>
          <a:solidFill>
            <a:srgbClr val="F5CCB0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9" name="Text 4"/>
          <p:cNvSpPr/>
          <p:nvPr/>
        </p:nvSpPr>
        <p:spPr>
          <a:xfrm>
            <a:off x="2953512" y="3794760"/>
            <a:ext cx="8031175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Изменение </a:t>
            </a:r>
            <a:r>
              <a:rPr lang="en-US" sz="1600" b="1" dirty="0" err="1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системы</a:t>
            </a:r>
            <a:r>
              <a:rPr lang="en-US" sz="16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 smtClean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мотивации</a:t>
            </a:r>
            <a:r>
              <a:rPr lang="ru-RU" sz="16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u-RU" sz="1600" b="1" dirty="0" smtClean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контроля.</a:t>
            </a:r>
            <a:r>
              <a:rPr lang="en-US" sz="1600" b="1" dirty="0" smtClean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0" indent="0" algn="l">
              <a:lnSpc>
                <a:spcPct val="100000"/>
              </a:lnSpc>
              <a:buNone/>
            </a:pP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BEF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Picture background">
            <a:extLst>
              <a:ext uri="{FF2B5EF4-FFF2-40B4-BE49-F238E27FC236}">
                <a16:creationId xmlns:a16="http://schemas.microsoft.com/office/drawing/2014/main" id="{EF2116A7-C85F-BC6A-6D4D-16DDD14583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389"/>
          <a:stretch/>
        </p:blipFill>
        <p:spPr bwMode="auto">
          <a:xfrm>
            <a:off x="0" y="0"/>
            <a:ext cx="24511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1" descr="assets/hear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" y="64008"/>
            <a:ext cx="457200" cy="457200"/>
          </a:xfrm>
          <a:prstGeom prst="rect">
            <a:avLst/>
          </a:prstGeom>
        </p:spPr>
      </p:pic>
      <p:pic>
        <p:nvPicPr>
          <p:cNvPr id="4" name="Image 2" descr="assets/logo4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072" y="109728"/>
            <a:ext cx="457200" cy="411480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2697480" y="384048"/>
            <a:ext cx="908273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2400" b="1" dirty="0">
                <a:solidFill>
                  <a:srgbClr val="006F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Сокращение сроков консультаций и исследований</a:t>
            </a:r>
            <a:endParaRPr lang="en-US" sz="2400" dirty="0"/>
          </a:p>
        </p:txBody>
      </p:sp>
      <p:sp>
        <p:nvSpPr>
          <p:cNvPr id="6" name="Shape 1"/>
          <p:cNvSpPr/>
          <p:nvPr/>
        </p:nvSpPr>
        <p:spPr>
          <a:xfrm>
            <a:off x="2697480" y="1371600"/>
            <a:ext cx="9082735" cy="1143000"/>
          </a:xfrm>
          <a:prstGeom prst="homePlate">
            <a:avLst/>
          </a:prstGeom>
          <a:solidFill>
            <a:srgbClr val="6196D8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7" name="Text 2"/>
          <p:cNvSpPr/>
          <p:nvPr/>
        </p:nvSpPr>
        <p:spPr>
          <a:xfrm>
            <a:off x="2953512" y="1371600"/>
            <a:ext cx="8031175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Запись к узким специалистам через терапевта.  </a:t>
            </a:r>
            <a:endParaRPr lang="en-US" sz="150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Терапевт определяет очерёдность и экстренность; часть функций передана среднему персоналу.</a:t>
            </a:r>
            <a:endParaRPr lang="en-US" sz="1500" dirty="0"/>
          </a:p>
        </p:txBody>
      </p:sp>
      <p:sp>
        <p:nvSpPr>
          <p:cNvPr id="8" name="Shape 3"/>
          <p:cNvSpPr/>
          <p:nvPr/>
        </p:nvSpPr>
        <p:spPr>
          <a:xfrm>
            <a:off x="2697480" y="2633472"/>
            <a:ext cx="9082735" cy="1143000"/>
          </a:xfrm>
          <a:prstGeom prst="homePlate">
            <a:avLst/>
          </a:prstGeom>
          <a:solidFill>
            <a:srgbClr val="F5CCB0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9" name="Text 4"/>
          <p:cNvSpPr/>
          <p:nvPr/>
        </p:nvSpPr>
        <p:spPr>
          <a:xfrm>
            <a:off x="2953512" y="2633472"/>
            <a:ext cx="8031175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Выезды узких специалистов.  </a:t>
            </a:r>
            <a:endParaRPr lang="en-US" sz="150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300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отдалённые населённые пункты и подразделения.</a:t>
            </a:r>
            <a:endParaRPr lang="en-US" sz="1500" dirty="0"/>
          </a:p>
        </p:txBody>
      </p:sp>
      <p:sp>
        <p:nvSpPr>
          <p:cNvPr id="10" name="Shape 5"/>
          <p:cNvSpPr/>
          <p:nvPr/>
        </p:nvSpPr>
        <p:spPr>
          <a:xfrm>
            <a:off x="2697480" y="3895344"/>
            <a:ext cx="9082735" cy="1143000"/>
          </a:xfrm>
          <a:prstGeom prst="homePlate">
            <a:avLst/>
          </a:prstGeom>
          <a:solidFill>
            <a:srgbClr val="FFF5E2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11" name="Text 6"/>
          <p:cNvSpPr/>
          <p:nvPr/>
        </p:nvSpPr>
        <p:spPr>
          <a:xfrm>
            <a:off x="2953512" y="3895344"/>
            <a:ext cx="8031175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КТ — строго по показаниям.  </a:t>
            </a:r>
            <a:endParaRPr lang="en-US" sz="150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1300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Обоснование рассматривает врачебная комиссия, контролируя и разрешая назначения.</a:t>
            </a:r>
            <a:endParaRPr lang="en-US" sz="1500" dirty="0"/>
          </a:p>
        </p:txBody>
      </p:sp>
      <p:sp>
        <p:nvSpPr>
          <p:cNvPr id="12" name="Shape 7"/>
          <p:cNvSpPr/>
          <p:nvPr/>
        </p:nvSpPr>
        <p:spPr>
          <a:xfrm>
            <a:off x="2697480" y="5230368"/>
            <a:ext cx="9082735" cy="1051560"/>
          </a:xfrm>
          <a:prstGeom prst="homePlate">
            <a:avLst/>
          </a:prstGeom>
          <a:solidFill>
            <a:srgbClr val="0CACEA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13" name="Text 8"/>
          <p:cNvSpPr/>
          <p:nvPr/>
        </p:nvSpPr>
        <p:spPr>
          <a:xfrm>
            <a:off x="2953512" y="5230368"/>
            <a:ext cx="8031175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Результат: </a:t>
            </a:r>
            <a:r>
              <a:rPr lang="en-US" sz="1400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исключены направления «на всякий случай» и «по желанию пациента» — нет дополнительных «Листов ожидания».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BEF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 descr="Picture background">
            <a:extLst>
              <a:ext uri="{FF2B5EF4-FFF2-40B4-BE49-F238E27FC236}">
                <a16:creationId xmlns:a16="http://schemas.microsoft.com/office/drawing/2014/main" id="{CB78A557-FC7A-98AD-1DD8-DDC865DB1A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389"/>
          <a:stretch/>
        </p:blipFill>
        <p:spPr bwMode="auto">
          <a:xfrm>
            <a:off x="0" y="0"/>
            <a:ext cx="24511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1" descr="assets/hear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" y="64008"/>
            <a:ext cx="457200" cy="457200"/>
          </a:xfrm>
          <a:prstGeom prst="rect">
            <a:avLst/>
          </a:prstGeom>
        </p:spPr>
      </p:pic>
      <p:pic>
        <p:nvPicPr>
          <p:cNvPr id="4" name="Image 2" descr="assets/logo4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072" y="109728"/>
            <a:ext cx="457200" cy="411480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2697480" y="384048"/>
            <a:ext cx="908273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98000"/>
              </a:lnSpc>
              <a:buNone/>
            </a:pPr>
            <a:r>
              <a:rPr lang="en-US" sz="2500" b="1" dirty="0">
                <a:solidFill>
                  <a:srgbClr val="006F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 нарушениях качества медицинской помощи</a:t>
            </a:r>
            <a:endParaRPr lang="en-US" sz="2500" dirty="0"/>
          </a:p>
        </p:txBody>
      </p:sp>
      <p:sp>
        <p:nvSpPr>
          <p:cNvPr id="6" name="Text 1"/>
          <p:cNvSpPr/>
          <p:nvPr/>
        </p:nvSpPr>
        <p:spPr>
          <a:xfrm>
            <a:off x="2697480" y="1417320"/>
            <a:ext cx="90827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Материалы проверки доводятся до:</a:t>
            </a:r>
            <a:endParaRPr lang="en-US" sz="1450" dirty="0"/>
          </a:p>
        </p:txBody>
      </p:sp>
      <p:sp>
        <p:nvSpPr>
          <p:cNvPr id="7" name="Shape 2"/>
          <p:cNvSpPr/>
          <p:nvPr/>
        </p:nvSpPr>
        <p:spPr>
          <a:xfrm>
            <a:off x="2697480" y="1874520"/>
            <a:ext cx="2783738" cy="1051560"/>
          </a:xfrm>
          <a:prstGeom prst="homePlate">
            <a:avLst/>
          </a:prstGeom>
          <a:solidFill>
            <a:srgbClr val="6196D8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8" name="Text 3"/>
          <p:cNvSpPr/>
          <p:nvPr/>
        </p:nvSpPr>
        <p:spPr>
          <a:xfrm>
            <a:off x="2834640" y="1874520"/>
            <a:ext cx="228081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Заместитель главного врача по профилю</a:t>
            </a:r>
            <a:endParaRPr lang="en-US" sz="1250" dirty="0"/>
          </a:p>
        </p:txBody>
      </p:sp>
      <p:sp>
        <p:nvSpPr>
          <p:cNvPr id="9" name="Shape 4"/>
          <p:cNvSpPr/>
          <p:nvPr/>
        </p:nvSpPr>
        <p:spPr>
          <a:xfrm>
            <a:off x="5846978" y="1874520"/>
            <a:ext cx="2783738" cy="1051560"/>
          </a:xfrm>
          <a:prstGeom prst="homePlate">
            <a:avLst/>
          </a:prstGeom>
          <a:solidFill>
            <a:srgbClr val="0CACEA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10" name="Text 5"/>
          <p:cNvSpPr/>
          <p:nvPr/>
        </p:nvSpPr>
        <p:spPr>
          <a:xfrm>
            <a:off x="5984138" y="1874520"/>
            <a:ext cx="228081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125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Заведующий структурным подразделением</a:t>
            </a:r>
            <a:endParaRPr lang="en-US" sz="1250" dirty="0"/>
          </a:p>
        </p:txBody>
      </p:sp>
      <p:sp>
        <p:nvSpPr>
          <p:cNvPr id="11" name="Shape 6"/>
          <p:cNvSpPr/>
          <p:nvPr/>
        </p:nvSpPr>
        <p:spPr>
          <a:xfrm>
            <a:off x="8996477" y="1874520"/>
            <a:ext cx="2783738" cy="1051560"/>
          </a:xfrm>
          <a:prstGeom prst="homePlate">
            <a:avLst/>
          </a:prstGeom>
          <a:solidFill>
            <a:srgbClr val="FEBE14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12" name="Text 7"/>
          <p:cNvSpPr/>
          <p:nvPr/>
        </p:nvSpPr>
        <p:spPr>
          <a:xfrm>
            <a:off x="9133637" y="1874520"/>
            <a:ext cx="228081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125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Персонально — медицинский работник</a:t>
            </a:r>
            <a:endParaRPr lang="en-US" sz="1250" dirty="0"/>
          </a:p>
        </p:txBody>
      </p:sp>
      <p:sp>
        <p:nvSpPr>
          <p:cNvPr id="13" name="Shape 8"/>
          <p:cNvSpPr/>
          <p:nvPr/>
        </p:nvSpPr>
        <p:spPr>
          <a:xfrm>
            <a:off x="2697480" y="3383280"/>
            <a:ext cx="2814218" cy="2331720"/>
          </a:xfrm>
          <a:prstGeom prst="roundRect">
            <a:avLst>
              <a:gd name="adj" fmla="val 3922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14" name="Shape 9"/>
          <p:cNvSpPr/>
          <p:nvPr/>
        </p:nvSpPr>
        <p:spPr>
          <a:xfrm>
            <a:off x="3729685" y="3657600"/>
            <a:ext cx="749808" cy="749808"/>
          </a:xfrm>
          <a:prstGeom prst="ellipse">
            <a:avLst/>
          </a:prstGeom>
          <a:solidFill>
            <a:srgbClr val="8EC857"/>
          </a:solidFill>
          <a:ln/>
        </p:spPr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12565" y="3840480"/>
            <a:ext cx="384048" cy="384048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2898648" y="4572000"/>
            <a:ext cx="241188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2731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Отдел контроля качества анализирует все обращения пациентов</a:t>
            </a:r>
            <a:endParaRPr lang="en-US" sz="1250" dirty="0"/>
          </a:p>
        </p:txBody>
      </p:sp>
      <p:sp>
        <p:nvSpPr>
          <p:cNvPr id="17" name="Shape 11"/>
          <p:cNvSpPr/>
          <p:nvPr/>
        </p:nvSpPr>
        <p:spPr>
          <a:xfrm>
            <a:off x="5831738" y="3383280"/>
            <a:ext cx="2814218" cy="2331720"/>
          </a:xfrm>
          <a:prstGeom prst="roundRect">
            <a:avLst>
              <a:gd name="adj" fmla="val 3922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18" name="Shape 12"/>
          <p:cNvSpPr/>
          <p:nvPr/>
        </p:nvSpPr>
        <p:spPr>
          <a:xfrm>
            <a:off x="6863944" y="3657600"/>
            <a:ext cx="749808" cy="749808"/>
          </a:xfrm>
          <a:prstGeom prst="ellipse">
            <a:avLst/>
          </a:prstGeom>
          <a:solidFill>
            <a:srgbClr val="6196D8"/>
          </a:solidFill>
          <a:ln/>
        </p:spPr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6824" y="3840480"/>
            <a:ext cx="384048" cy="384048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6032906" y="4572000"/>
            <a:ext cx="241188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2731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Внутренние проверки 1 раз в квартал — соответствие клиническим рекомендациям</a:t>
            </a:r>
            <a:endParaRPr lang="en-US" sz="1250" dirty="0"/>
          </a:p>
        </p:txBody>
      </p:sp>
      <p:sp>
        <p:nvSpPr>
          <p:cNvPr id="21" name="Shape 14"/>
          <p:cNvSpPr/>
          <p:nvPr/>
        </p:nvSpPr>
        <p:spPr>
          <a:xfrm>
            <a:off x="8965997" y="3383280"/>
            <a:ext cx="2814218" cy="2331720"/>
          </a:xfrm>
          <a:prstGeom prst="roundRect">
            <a:avLst>
              <a:gd name="adj" fmla="val 3922"/>
            </a:avLst>
          </a:prstGeom>
          <a:solidFill>
            <a:srgbClr val="FFFFFF"/>
          </a:solidFill>
          <a:ln/>
          <a:effectLst>
            <a:outerShdw blurRad="88900" dist="38100" dir="5400000" algn="bl" rotWithShape="0">
              <a:srgbClr val="8AA0A8">
                <a:alpha val="28000"/>
              </a:srgbClr>
            </a:outerShdw>
          </a:effectLst>
        </p:spPr>
      </p:sp>
      <p:sp>
        <p:nvSpPr>
          <p:cNvPr id="22" name="Shape 15"/>
          <p:cNvSpPr/>
          <p:nvPr/>
        </p:nvSpPr>
        <p:spPr>
          <a:xfrm>
            <a:off x="9998202" y="3657600"/>
            <a:ext cx="749808" cy="749808"/>
          </a:xfrm>
          <a:prstGeom prst="ellipse">
            <a:avLst/>
          </a:prstGeom>
          <a:solidFill>
            <a:srgbClr val="0CACEA"/>
          </a:solidFill>
          <a:ln/>
        </p:spPr>
      </p:sp>
      <p:pic>
        <p:nvPicPr>
          <p:cNvPr id="2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81082" y="3840480"/>
            <a:ext cx="384048" cy="384048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9167165" y="4572000"/>
            <a:ext cx="241188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2731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Внедряется система менеджмента качества (СМК)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560</Words>
  <Application>Microsoft Office PowerPoint</Application>
  <PresentationFormat>Широкоэкранный</PresentationFormat>
  <Paragraphs>96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по улучшению качества и доступности медицинской помощи</dc:title>
  <dc:subject>PptxGenJS Presentation</dc:subject>
  <dc:creator>ГБУЗ ЛО «Тосненская КМБ»</dc:creator>
  <cp:lastModifiedBy>Клюкина Галина Николаевна</cp:lastModifiedBy>
  <cp:revision>3</cp:revision>
  <dcterms:created xsi:type="dcterms:W3CDTF">2026-06-29T09:00:29Z</dcterms:created>
  <dcterms:modified xsi:type="dcterms:W3CDTF">2026-06-29T10:25:21Z</dcterms:modified>
</cp:coreProperties>
</file>