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6256000" cy="9144000"/>
  <p:notesSz cx="9144000" cy="16256000"/>
  <p:embeddedFontLst>
    <p:embeddedFont>
      <p:font typeface="Liter" charset="0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7" d="100"/>
          <a:sy n="87" d="100"/>
        </p:scale>
        <p:origin x="-318" y="-90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title>
      <c:tx>
        <c:rich>
          <a:bodyPr/>
          <a:lstStyle/>
          <a:p>
            <a:pPr>
              <a:defRPr sz="1400" b="0" i="0" u="none" strike="noStrike">
                <a:solidFill>
                  <a:srgbClr val="1C1C1C"/>
                </a:solidFill>
                <a:latin typeface="Arial"/>
              </a:defRPr>
            </a:pPr>
            <a:r>
              <a:rPr lang="ru-RU" sz="1400" b="0" i="0" u="none" strike="noStrike">
                <a:solidFill>
                  <a:srgbClr val="1C1C1C"/>
                </a:solidFill>
                <a:latin typeface="Arial"/>
              </a:rPr>
              <a:t>Текущие значения и целевые показатели федерального проекта, %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Текущее (2023)</c:v>
                </c:pt>
              </c:strCache>
            </c:strRef>
          </c:tx>
          <c:spPr>
            <a:solidFill>
              <a:srgbClr val="1B5E4B"/>
            </a:solidFill>
            <a:effectLst/>
          </c:spPr>
          <c:dLbls>
            <c:numFmt formatCode="0.0" sourceLinked="0"/>
            <c:txPr>
              <a:bodyPr/>
              <a:lstStyle/>
              <a:p>
                <a:pPr>
                  <a:defRPr sz="1200" b="0" i="0" u="none" strike="noStrike">
                    <a:solidFill>
                      <a:srgbClr val="1C1C1C"/>
                    </a:solidFill>
                    <a:latin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5-летняя выживаемость</c:v>
                </c:pt>
                <c:pt idx="1">
                  <c:v>I стадия визуальных</c:v>
                </c:pt>
                <c:pt idx="2">
                  <c:v>Обследование по плану</c:v>
                </c:pt>
                <c:pt idx="3">
                  <c:v>Одногодичная летальность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62.6</c:v>
                </c:pt>
                <c:pt idx="1">
                  <c:v>52.1</c:v>
                </c:pt>
                <c:pt idx="2">
                  <c:v>0</c:v>
                </c:pt>
                <c:pt idx="3">
                  <c:v>18.3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Цель (2030)</c:v>
                </c:pt>
              </c:strCache>
            </c:strRef>
          </c:tx>
          <c:spPr>
            <a:solidFill>
              <a:srgbClr val="C8922A"/>
            </a:solidFill>
            <a:effectLst/>
          </c:spPr>
          <c:dLbls>
            <c:numFmt formatCode="0.0" sourceLinked="0"/>
            <c:txPr>
              <a:bodyPr/>
              <a:lstStyle/>
              <a:p>
                <a:pPr>
                  <a:defRPr sz="1200" b="0" i="0" u="none" strike="noStrike">
                    <a:solidFill>
                      <a:srgbClr val="1C1C1C"/>
                    </a:solidFill>
                    <a:latin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5-летняя выживаемость</c:v>
                </c:pt>
                <c:pt idx="1">
                  <c:v>I стадия визуальных</c:v>
                </c:pt>
                <c:pt idx="2">
                  <c:v>Обследование по плану</c:v>
                </c:pt>
                <c:pt idx="3">
                  <c:v>Одногодичная летальность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67</c:v>
                </c:pt>
                <c:pt idx="1">
                  <c:v>57</c:v>
                </c:pt>
                <c:pt idx="2">
                  <c:v>90</c:v>
                </c:pt>
                <c:pt idx="3">
                  <c:v>16</c:v>
                </c:pt>
              </c:numCache>
            </c:numRef>
          </c:val>
        </c:ser>
        <c:dLbls>
          <c:showVal val="1"/>
        </c:dLbls>
        <c:gapWidth val="100"/>
        <c:axId val="151384064"/>
        <c:axId val="151385600"/>
      </c:barChart>
      <c:catAx>
        <c:axId val="151384064"/>
        <c:scaling>
          <c:orientation val="minMax"/>
        </c:scaling>
        <c:axPos val="b"/>
        <c:numFmt formatCode="General" sourceLinked="1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151385600"/>
        <c:crosses val="autoZero"/>
        <c:auto val="1"/>
        <c:lblAlgn val="ctr"/>
        <c:lblOffset val="100"/>
        <c:noMultiLvlLbl val="1"/>
      </c:catAx>
      <c:valAx>
        <c:axId val="151385600"/>
        <c:scaling>
          <c:orientation val="minMax"/>
        </c:scaling>
        <c:axPos val="l"/>
        <c:majorGridlines>
          <c:spPr>
            <a:ln w="12700" cap="flat">
              <a:solidFill>
                <a:srgbClr val="E8E6E1"/>
              </a:solidFill>
              <a:prstDash val="solid"/>
              <a:round/>
            </a:ln>
          </c:spPr>
        </c:majorGridlines>
        <c:numFmt formatCode="0.0" sourceLinked="0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15138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</c:legend>
    <c:plotVisOnly val="1"/>
    <c:dispBlanksAs val="span"/>
  </c:chart>
  <c:spPr>
    <a:noFill/>
    <a:ln>
      <a:noFill/>
    </a:ln>
    <a:effectLst/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title>
      <c:tx>
        <c:rich>
          <a:bodyPr/>
          <a:lstStyle/>
          <a:p>
            <a:pPr>
              <a:defRPr sz="1200" b="0" i="0" u="none" strike="noStrike">
                <a:solidFill>
                  <a:srgbClr val="1C1C1C"/>
                </a:solidFill>
                <a:latin typeface="Arial"/>
              </a:defRPr>
            </a:pPr>
            <a:r>
              <a:rPr lang="ru-RU" sz="1200" b="0" i="0" u="none" strike="noStrike">
                <a:solidFill>
                  <a:srgbClr val="1C1C1C"/>
                </a:solidFill>
                <a:latin typeface="Arial"/>
              </a:rPr>
              <a:t>Сравнение стационара и дневного стационара химиотерапии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Стационар (№1+№2)</c:v>
                </c:pt>
              </c:strCache>
            </c:strRef>
          </c:tx>
          <c:spPr>
            <a:solidFill>
              <a:srgbClr val="1B5E4B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100" b="0" i="0" u="none" strike="noStrike">
                    <a:solidFill>
                      <a:srgbClr val="1C1C1C"/>
                    </a:solidFill>
                    <a:latin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Случаи</c:v>
                </c:pt>
                <c:pt idx="1">
                  <c:v>Сумма, млн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2499</c:v>
                </c:pt>
                <c:pt idx="1">
                  <c:v>190.2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Дневной стационар</c:v>
                </c:pt>
              </c:strCache>
            </c:strRef>
          </c:tx>
          <c:spPr>
            <a:solidFill>
              <a:srgbClr val="4A9B82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100" b="0" i="0" u="none" strike="noStrike">
                    <a:solidFill>
                      <a:srgbClr val="1C1C1C"/>
                    </a:solidFill>
                    <a:latin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Случаи</c:v>
                </c:pt>
                <c:pt idx="1">
                  <c:v>Сумма, млн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3700</c:v>
                </c:pt>
                <c:pt idx="1">
                  <c:v>349.9</c:v>
                </c:pt>
              </c:numCache>
            </c:numRef>
          </c:val>
        </c:ser>
        <c:dLbls>
          <c:showVal val="1"/>
        </c:dLbls>
        <c:gapWidth val="100"/>
        <c:axId val="162480512"/>
        <c:axId val="162482048"/>
      </c:barChart>
      <c:catAx>
        <c:axId val="162480512"/>
        <c:scaling>
          <c:orientation val="minMax"/>
        </c:scaling>
        <c:axPos val="b"/>
        <c:numFmt formatCode="General" sourceLinked="1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162482048"/>
        <c:crosses val="autoZero"/>
        <c:auto val="1"/>
        <c:lblAlgn val="ctr"/>
        <c:lblOffset val="100"/>
        <c:noMultiLvlLbl val="1"/>
      </c:catAx>
      <c:valAx>
        <c:axId val="162482048"/>
        <c:scaling>
          <c:orientation val="minMax"/>
        </c:scaling>
        <c:axPos val="l"/>
        <c:majorGridlines>
          <c:spPr>
            <a:ln w="12700" cap="flat">
              <a:solidFill>
                <a:srgbClr val="E8E6E1"/>
              </a:solidFill>
              <a:prstDash val="solid"/>
              <a:round/>
            </a:ln>
          </c:spPr>
        </c:majorGridlines>
        <c:numFmt formatCode="General" sourceLinked="0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16248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</c:legend>
    <c:plotVisOnly val="1"/>
    <c:dispBlanksAs val="span"/>
  </c:chart>
  <c:spPr>
    <a:noFill/>
    <a:ln>
      <a:noFill/>
    </a:ln>
    <a:effectLst/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title>
      <c:tx>
        <c:rich>
          <a:bodyPr/>
          <a:lstStyle/>
          <a:p>
            <a:pPr>
              <a:defRPr sz="1200" b="0" i="0" u="none" strike="noStrike">
                <a:solidFill>
                  <a:srgbClr val="1C1C1C"/>
                </a:solidFill>
                <a:latin typeface="Arial"/>
              </a:defRPr>
            </a:pPr>
            <a:r>
              <a:rPr lang="ru-RU" sz="1200" b="0" i="0" u="none" strike="noStrike">
                <a:solidFill>
                  <a:srgbClr val="1C1C1C"/>
                </a:solidFill>
                <a:latin typeface="Arial"/>
              </a:rPr>
              <a:t>Распределение случаев по уровням КСГ, ХТ дневного стационара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Случаи</c:v>
                </c:pt>
              </c:strCache>
            </c:strRef>
          </c:tx>
          <c:spPr>
            <a:solidFill>
              <a:srgbClr val="1B5E4B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900" b="0" i="0" u="none" strike="noStrike">
                    <a:solidFill>
                      <a:srgbClr val="1C1C1C"/>
                    </a:solidFill>
                    <a:latin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Sheet1!$A$2:$A$20</c:f>
              <c:strCach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ЗНО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782</c:v>
                </c:pt>
                <c:pt idx="1">
                  <c:v>829</c:v>
                </c:pt>
                <c:pt idx="2">
                  <c:v>265</c:v>
                </c:pt>
                <c:pt idx="3">
                  <c:v>234</c:v>
                </c:pt>
                <c:pt idx="4">
                  <c:v>93</c:v>
                </c:pt>
                <c:pt idx="5">
                  <c:v>225</c:v>
                </c:pt>
                <c:pt idx="6">
                  <c:v>8</c:v>
                </c:pt>
                <c:pt idx="7">
                  <c:v>87</c:v>
                </c:pt>
                <c:pt idx="8">
                  <c:v>27</c:v>
                </c:pt>
                <c:pt idx="9">
                  <c:v>15</c:v>
                </c:pt>
                <c:pt idx="10">
                  <c:v>413</c:v>
                </c:pt>
                <c:pt idx="11">
                  <c:v>473</c:v>
                </c:pt>
                <c:pt idx="12">
                  <c:v>257</c:v>
                </c:pt>
                <c:pt idx="13">
                  <c:v>0</c:v>
                </c:pt>
                <c:pt idx="14">
                  <c:v>90</c:v>
                </c:pt>
                <c:pt idx="15">
                  <c:v>6</c:v>
                </c:pt>
                <c:pt idx="16">
                  <c:v>3</c:v>
                </c:pt>
                <c:pt idx="17">
                  <c:v>19</c:v>
                </c:pt>
                <c:pt idx="18">
                  <c:v>19</c:v>
                </c:pt>
              </c:numCache>
            </c:numRef>
          </c:val>
        </c:ser>
        <c:dLbls>
          <c:showVal val="1"/>
        </c:dLbls>
        <c:gapWidth val="100"/>
        <c:axId val="157133056"/>
        <c:axId val="157134848"/>
      </c:barChart>
      <c:catAx>
        <c:axId val="157133056"/>
        <c:scaling>
          <c:orientation val="minMax"/>
        </c:scaling>
        <c:axPos val="b"/>
        <c:numFmt formatCode="General" sourceLinked="1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157134848"/>
        <c:crosses val="autoZero"/>
        <c:auto val="1"/>
        <c:lblAlgn val="ctr"/>
        <c:lblOffset val="100"/>
        <c:noMultiLvlLbl val="1"/>
      </c:catAx>
      <c:valAx>
        <c:axId val="157134848"/>
        <c:scaling>
          <c:orientation val="minMax"/>
        </c:scaling>
        <c:axPos val="l"/>
        <c:majorGridlines>
          <c:spPr>
            <a:ln w="12700" cap="flat">
              <a:solidFill>
                <a:srgbClr val="E8E6E1"/>
              </a:solidFill>
              <a:prstDash val="solid"/>
              <a:round/>
            </a:ln>
          </c:spPr>
        </c:majorGridlines>
        <c:numFmt formatCode="#,##0" sourceLinked="0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15713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title>
      <c:tx>
        <c:rich>
          <a:bodyPr/>
          <a:lstStyle/>
          <a:p>
            <a:pPr>
              <a:defRPr sz="1200" b="0" i="0" u="none" strike="noStrike">
                <a:solidFill>
                  <a:srgbClr val="1C1C1C"/>
                </a:solidFill>
                <a:latin typeface="Arial"/>
              </a:defRPr>
            </a:pPr>
            <a:r>
              <a:rPr lang="ru-RU" sz="1200" b="0" i="0" u="none" strike="noStrike">
                <a:solidFill>
                  <a:srgbClr val="1C1C1C"/>
                </a:solidFill>
                <a:latin typeface="Arial"/>
              </a:rPr>
              <a:t>Группировка по уровням сложности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spPr>
              <a:solidFill>
                <a:srgbClr val="1B5E4B"/>
              </a:solidFill>
              <a:effectLst/>
            </c:spPr>
          </c:dPt>
          <c:dPt>
            <c:idx val="1"/>
            <c:spPr>
              <a:solidFill>
                <a:srgbClr val="4A9B82"/>
              </a:solidFill>
              <a:effectLst/>
            </c:spPr>
          </c:dPt>
          <c:dPt>
            <c:idx val="2"/>
            <c:spPr>
              <a:solidFill>
                <a:srgbClr val="C8922A"/>
              </a:solidFill>
              <a:effectLst/>
            </c:spPr>
          </c:dPt>
          <c:dPt>
            <c:idx val="3"/>
            <c:spPr>
              <a:solidFill>
                <a:srgbClr val="6B7B7A"/>
              </a:solidFill>
              <a:effectLst/>
            </c:spPr>
          </c:dPt>
          <c:dPt>
            <c:idx val="4"/>
            <c:spPr>
              <a:solidFill>
                <a:srgbClr val="8BA5A3"/>
              </a:solidFill>
              <a:effectLst/>
            </c:spPr>
          </c:dPt>
          <c:dLbls>
            <c:dLbl>
              <c:idx val="0"/>
              <c:layout/>
              <c:numFmt formatCode="0%" sourceLinked="0"/>
              <c:spPr/>
              <c:txPr>
                <a:bodyPr/>
                <a:lstStyle/>
                <a:p>
                  <a:pPr>
                    <a:defRPr sz="11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/>
              <c:numFmt formatCode="0%" sourceLinked="0"/>
              <c:spPr/>
              <c:txPr>
                <a:bodyPr/>
                <a:lstStyle/>
                <a:p>
                  <a:pPr>
                    <a:defRPr sz="11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  <a:endParaRPr lang="ru-RU"/>
                </a:p>
              </c:txPr>
              <c:showPercent val="1"/>
            </c:dLbl>
            <c:dLbl>
              <c:idx val="2"/>
              <c:layout/>
              <c:numFmt formatCode="0%" sourceLinked="0"/>
              <c:spPr/>
              <c:txPr>
                <a:bodyPr/>
                <a:lstStyle/>
                <a:p>
                  <a:pPr>
                    <a:defRPr sz="11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  <a:endParaRPr lang="ru-RU"/>
                </a:p>
              </c:txPr>
              <c:showPercent val="1"/>
            </c:dLbl>
            <c:dLbl>
              <c:idx val="3"/>
              <c:layout/>
              <c:numFmt formatCode="0%" sourceLinked="0"/>
              <c:spPr/>
              <c:txPr>
                <a:bodyPr/>
                <a:lstStyle/>
                <a:p>
                  <a:pPr>
                    <a:defRPr sz="11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  <a:endParaRPr lang="ru-RU"/>
                </a:p>
              </c:txPr>
              <c:showPercent val="1"/>
            </c:dLbl>
            <c:dLbl>
              <c:idx val="4"/>
              <c:layout/>
              <c:numFmt formatCode="0%" sourceLinked="0"/>
              <c:spPr/>
              <c:txPr>
                <a:bodyPr/>
                <a:lstStyle/>
                <a:p>
                  <a:pPr>
                    <a:defRPr sz="11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  <a:endParaRPr lang="ru-RU"/>
                </a:p>
              </c:txPr>
              <c:showPercent val="1"/>
            </c:dLbl>
            <c:numFmt formatCode="0%" sourceLinked="0"/>
            <c:txPr>
              <a:bodyPr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CatName val="1"/>
            <c:showPercent val="1"/>
          </c:dLbls>
          <c:cat>
            <c:strRef>
              <c:f>Sheet1!$A$2:$A$6</c:f>
              <c:strCache>
                <c:ptCount val="5"/>
                <c:pt idx="0">
                  <c:v>Базовые (1–2)</c:v>
                </c:pt>
                <c:pt idx="1">
                  <c:v>Средние (3–6)</c:v>
                </c:pt>
                <c:pt idx="2">
                  <c:v>Высокие (7–10)</c:v>
                </c:pt>
                <c:pt idx="3">
                  <c:v>Сложные (11–18)</c:v>
                </c:pt>
                <c:pt idx="4">
                  <c:v>ЗНО без лечения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1611</c:v>
                </c:pt>
                <c:pt idx="1">
                  <c:v>817</c:v>
                </c:pt>
                <c:pt idx="2">
                  <c:v>137</c:v>
                </c:pt>
                <c:pt idx="3">
                  <c:v>1261</c:v>
                </c:pt>
                <c:pt idx="4">
                  <c:v>19</c:v>
                </c:pt>
              </c:numCache>
            </c:numRef>
          </c:val>
        </c:ser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/>
    </c:legend>
    <c:plotVisOnly val="1"/>
    <c:dispBlanksAs val="span"/>
  </c:chart>
  <c:spPr>
    <a:noFill/>
    <a:ln>
      <a:noFill/>
    </a:ln>
    <a:effectLst/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 sz="1200" b="0" i="0" u="none" strike="noStrike">
                <a:solidFill>
                  <a:srgbClr val="1C1C1C"/>
                </a:solidFill>
                <a:latin typeface="Arial"/>
              </a:defRPr>
            </a:pPr>
            <a:r>
              <a:rPr lang="ru-RU" sz="1200" b="0" i="0" u="none" strike="noStrike">
                <a:solidFill>
                  <a:srgbClr val="1C1C1C"/>
                </a:solidFill>
                <a:latin typeface="Arial"/>
              </a:rPr>
              <a:t>Распределение случаев по уровням КСГ, ХТ №1+№2 (стационар)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Случаи</c:v>
                </c:pt>
              </c:strCache>
            </c:strRef>
          </c:tx>
          <c:spPr>
            <a:solidFill>
              <a:srgbClr val="1B5E4B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800" b="0" i="0" u="none" strike="noStrike">
                    <a:solidFill>
                      <a:srgbClr val="1C1C1C"/>
                    </a:solidFill>
                    <a:latin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Sheet1!$A$2:$A$21</c:f>
              <c:strCach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ФН</c:v>
                </c:pt>
                <c:pt idx="19">
                  <c:v>ЗНО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558</c:v>
                </c:pt>
                <c:pt idx="1">
                  <c:v>356</c:v>
                </c:pt>
                <c:pt idx="2">
                  <c:v>237</c:v>
                </c:pt>
                <c:pt idx="3">
                  <c:v>92</c:v>
                </c:pt>
                <c:pt idx="4">
                  <c:v>292</c:v>
                </c:pt>
                <c:pt idx="5">
                  <c:v>118</c:v>
                </c:pt>
                <c:pt idx="6">
                  <c:v>55</c:v>
                </c:pt>
                <c:pt idx="7">
                  <c:v>28</c:v>
                </c:pt>
                <c:pt idx="8">
                  <c:v>127</c:v>
                </c:pt>
                <c:pt idx="9">
                  <c:v>139</c:v>
                </c:pt>
                <c:pt idx="10">
                  <c:v>63</c:v>
                </c:pt>
                <c:pt idx="11">
                  <c:v>234</c:v>
                </c:pt>
                <c:pt idx="12">
                  <c:v>53</c:v>
                </c:pt>
                <c:pt idx="13">
                  <c:v>17</c:v>
                </c:pt>
                <c:pt idx="14">
                  <c:v>25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56</c:v>
                </c:pt>
                <c:pt idx="19">
                  <c:v>55</c:v>
                </c:pt>
              </c:numCache>
            </c:numRef>
          </c:val>
        </c:ser>
        <c:dLbls>
          <c:showVal val="1"/>
        </c:dLbls>
        <c:gapWidth val="100"/>
        <c:axId val="162717056"/>
        <c:axId val="163124352"/>
      </c:barChart>
      <c:catAx>
        <c:axId val="162717056"/>
        <c:scaling>
          <c:orientation val="minMax"/>
        </c:scaling>
        <c:axPos val="b"/>
        <c:numFmt formatCode="General" sourceLinked="1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163124352"/>
        <c:crosses val="autoZero"/>
        <c:auto val="1"/>
        <c:lblAlgn val="ctr"/>
        <c:lblOffset val="100"/>
        <c:noMultiLvlLbl val="1"/>
      </c:catAx>
      <c:valAx>
        <c:axId val="163124352"/>
        <c:scaling>
          <c:orientation val="minMax"/>
        </c:scaling>
        <c:axPos val="l"/>
        <c:majorGridlines>
          <c:spPr>
            <a:ln w="12700" cap="flat">
              <a:solidFill>
                <a:srgbClr val="E8E6E1"/>
              </a:solidFill>
              <a:prstDash val="solid"/>
              <a:round/>
            </a:ln>
          </c:spPr>
        </c:majorGridlines>
        <c:numFmt formatCode="#,##0" sourceLinked="0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16271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title>
      <c:tx>
        <c:rich>
          <a:bodyPr/>
          <a:lstStyle/>
          <a:p>
            <a:pPr>
              <a:defRPr sz="1200" b="0" i="0" u="none" strike="noStrike">
                <a:solidFill>
                  <a:srgbClr val="1C1C1C"/>
                </a:solidFill>
                <a:latin typeface="Arial"/>
              </a:defRPr>
            </a:pPr>
            <a:r>
              <a:rPr lang="ru-RU" sz="1200" b="0" i="0" u="none" strike="noStrike">
                <a:solidFill>
                  <a:srgbClr val="1C1C1C"/>
                </a:solidFill>
                <a:latin typeface="Arial"/>
              </a:rPr>
              <a:t>Группировка по уровням сложности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spPr>
              <a:solidFill>
                <a:srgbClr val="1B5E4B"/>
              </a:solidFill>
              <a:effectLst/>
            </c:spPr>
          </c:dPt>
          <c:dPt>
            <c:idx val="1"/>
            <c:spPr>
              <a:solidFill>
                <a:srgbClr val="4A9B82"/>
              </a:solidFill>
              <a:effectLst/>
            </c:spPr>
          </c:dPt>
          <c:dPt>
            <c:idx val="2"/>
            <c:spPr>
              <a:solidFill>
                <a:srgbClr val="C8922A"/>
              </a:solidFill>
              <a:effectLst/>
            </c:spPr>
          </c:dPt>
          <c:dPt>
            <c:idx val="3"/>
            <c:spPr>
              <a:solidFill>
                <a:srgbClr val="6B7B7A"/>
              </a:solidFill>
              <a:effectLst/>
            </c:spPr>
          </c:dPt>
          <c:dPt>
            <c:idx val="4"/>
            <c:spPr>
              <a:solidFill>
                <a:srgbClr val="D4A85A"/>
              </a:solidFill>
              <a:effectLst/>
            </c:spPr>
          </c:dPt>
          <c:dPt>
            <c:idx val="5"/>
            <c:spPr>
              <a:solidFill>
                <a:srgbClr val="8BA5A3"/>
              </a:solidFill>
              <a:effectLst/>
            </c:spPr>
          </c:dPt>
          <c:dLbls>
            <c:dLbl>
              <c:idx val="0"/>
              <c:layout/>
              <c:numFmt formatCode="0%" sourceLinked="0"/>
              <c:spPr/>
              <c:txPr>
                <a:bodyPr/>
                <a:lstStyle/>
                <a:p>
                  <a:pPr>
                    <a:defRPr sz="11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/>
              <c:numFmt formatCode="0%" sourceLinked="0"/>
              <c:spPr/>
              <c:txPr>
                <a:bodyPr/>
                <a:lstStyle/>
                <a:p>
                  <a:pPr>
                    <a:defRPr sz="11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  <a:endParaRPr lang="ru-RU"/>
                </a:p>
              </c:txPr>
              <c:showPercent val="1"/>
            </c:dLbl>
            <c:dLbl>
              <c:idx val="2"/>
              <c:layout/>
              <c:numFmt formatCode="0%" sourceLinked="0"/>
              <c:spPr/>
              <c:txPr>
                <a:bodyPr/>
                <a:lstStyle/>
                <a:p>
                  <a:pPr>
                    <a:defRPr sz="11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  <a:endParaRPr lang="ru-RU"/>
                </a:p>
              </c:txPr>
              <c:showPercent val="1"/>
            </c:dLbl>
            <c:dLbl>
              <c:idx val="3"/>
              <c:layout/>
              <c:numFmt formatCode="0%" sourceLinked="0"/>
              <c:spPr/>
              <c:txPr>
                <a:bodyPr/>
                <a:lstStyle/>
                <a:p>
                  <a:pPr>
                    <a:defRPr sz="11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  <a:endParaRPr lang="ru-RU"/>
                </a:p>
              </c:txPr>
              <c:showPercent val="1"/>
            </c:dLbl>
            <c:dLbl>
              <c:idx val="4"/>
              <c:layout/>
              <c:numFmt formatCode="0%" sourceLinked="0"/>
              <c:spPr/>
              <c:txPr>
                <a:bodyPr/>
                <a:lstStyle/>
                <a:p>
                  <a:pPr>
                    <a:defRPr sz="11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  <a:endParaRPr lang="ru-RU"/>
                </a:p>
              </c:txPr>
              <c:showPercent val="1"/>
            </c:dLbl>
            <c:dLbl>
              <c:idx val="5"/>
              <c:layout/>
              <c:numFmt formatCode="0%" sourceLinked="0"/>
              <c:spPr/>
              <c:txPr>
                <a:bodyPr/>
                <a:lstStyle/>
                <a:p>
                  <a:pPr>
                    <a:defRPr sz="11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  <a:endParaRPr lang="ru-RU"/>
                </a:p>
              </c:txPr>
              <c:showPercent val="1"/>
            </c:dLbl>
            <c:numFmt formatCode="0%" sourceLinked="0"/>
            <c:txPr>
              <a:bodyPr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CatName val="1"/>
            <c:showPercent val="1"/>
          </c:dLbls>
          <c:cat>
            <c:strRef>
              <c:f>Sheet1!$A$2:$A$7</c:f>
              <c:strCache>
                <c:ptCount val="6"/>
                <c:pt idx="0">
                  <c:v>Базовые (1–2)</c:v>
                </c:pt>
                <c:pt idx="1">
                  <c:v>Средние (3–6)</c:v>
                </c:pt>
                <c:pt idx="2">
                  <c:v>Высокие (7–10)</c:v>
                </c:pt>
                <c:pt idx="3">
                  <c:v>Сложные (11–15)</c:v>
                </c:pt>
                <c:pt idx="4">
                  <c:v>Фебрильная нейтр.</c:v>
                </c:pt>
                <c:pt idx="5">
                  <c:v>ЗНО без лечения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914</c:v>
                </c:pt>
                <c:pt idx="1">
                  <c:v>739</c:v>
                </c:pt>
                <c:pt idx="2">
                  <c:v>349</c:v>
                </c:pt>
                <c:pt idx="3">
                  <c:v>392</c:v>
                </c:pt>
                <c:pt idx="4">
                  <c:v>56</c:v>
                </c:pt>
                <c:pt idx="5">
                  <c:v>55</c:v>
                </c:pt>
              </c:numCache>
            </c:numRef>
          </c:val>
        </c:ser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/>
    </c:legend>
    <c:plotVisOnly val="1"/>
    <c:dispBlanksAs val="span"/>
  </c:chart>
  <c:spPr>
    <a:noFill/>
    <a:ln>
      <a:noFill/>
    </a:ln>
    <a:effectLst/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 sz="1200" b="0" i="0" u="none" strike="noStrike">
                <a:solidFill>
                  <a:srgbClr val="1C1C1C"/>
                </a:solidFill>
                <a:latin typeface="Arial"/>
              </a:defRPr>
            </a:pPr>
            <a:r>
              <a:rPr lang="ru-RU" sz="1200" b="0" i="0" u="none" strike="noStrike">
                <a:solidFill>
                  <a:srgbClr val="1C1C1C"/>
                </a:solidFill>
                <a:latin typeface="Arial"/>
              </a:rPr>
              <a:t>Распределение случаев по уровням КСГ, ЦАОП (все центры)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Случаи</c:v>
                </c:pt>
              </c:strCache>
            </c:strRef>
          </c:tx>
          <c:spPr>
            <a:solidFill>
              <a:srgbClr val="4A9B82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800" b="0" i="0" u="none" strike="noStrike">
                    <a:solidFill>
                      <a:srgbClr val="1C1C1C"/>
                    </a:solidFill>
                    <a:latin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Sheet1!$A$2:$A$21</c:f>
              <c:strCach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ds05</c:v>
                </c:pt>
                <c:pt idx="19">
                  <c:v>ЗНО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2924</c:v>
                </c:pt>
                <c:pt idx="1">
                  <c:v>2337</c:v>
                </c:pt>
                <c:pt idx="2">
                  <c:v>426</c:v>
                </c:pt>
                <c:pt idx="3">
                  <c:v>381</c:v>
                </c:pt>
                <c:pt idx="4">
                  <c:v>305</c:v>
                </c:pt>
                <c:pt idx="5">
                  <c:v>660</c:v>
                </c:pt>
                <c:pt idx="6">
                  <c:v>32</c:v>
                </c:pt>
                <c:pt idx="7">
                  <c:v>200</c:v>
                </c:pt>
                <c:pt idx="8">
                  <c:v>20</c:v>
                </c:pt>
                <c:pt idx="9">
                  <c:v>22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101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41</c:v>
                </c:pt>
              </c:numCache>
            </c:numRef>
          </c:val>
        </c:ser>
        <c:dLbls>
          <c:showVal val="1"/>
        </c:dLbls>
        <c:gapWidth val="100"/>
        <c:axId val="163069312"/>
        <c:axId val="163092352"/>
      </c:barChart>
      <c:catAx>
        <c:axId val="163069312"/>
        <c:scaling>
          <c:orientation val="minMax"/>
        </c:scaling>
        <c:axPos val="b"/>
        <c:numFmt formatCode="General" sourceLinked="1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163092352"/>
        <c:crosses val="autoZero"/>
        <c:auto val="1"/>
        <c:lblAlgn val="ctr"/>
        <c:lblOffset val="100"/>
        <c:noMultiLvlLbl val="1"/>
      </c:catAx>
      <c:valAx>
        <c:axId val="163092352"/>
        <c:scaling>
          <c:orientation val="minMax"/>
        </c:scaling>
        <c:axPos val="l"/>
        <c:majorGridlines>
          <c:spPr>
            <a:ln w="12700" cap="flat">
              <a:solidFill>
                <a:srgbClr val="E8E6E1"/>
              </a:solidFill>
              <a:prstDash val="solid"/>
              <a:round/>
            </a:ln>
          </c:spPr>
        </c:majorGridlines>
        <c:numFmt formatCode="#,##0" sourceLinked="0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16306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 sz="1200" b="0" i="0" u="none" strike="noStrike">
                <a:solidFill>
                  <a:srgbClr val="1C1C1C"/>
                </a:solidFill>
                <a:latin typeface="Arial"/>
              </a:defRPr>
            </a:pPr>
            <a:r>
              <a:rPr lang="ru-RU" sz="1200" b="0" i="0" u="none" strike="noStrike">
                <a:solidFill>
                  <a:srgbClr val="1C1C1C"/>
                </a:solidFill>
                <a:latin typeface="Arial"/>
              </a:rPr>
              <a:t>Группировка по уровням сложности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spPr>
              <a:solidFill>
                <a:srgbClr val="4A9B82"/>
              </a:solidFill>
              <a:effectLst/>
            </c:spPr>
          </c:dPt>
          <c:dPt>
            <c:idx val="1"/>
            <c:spPr>
              <a:solidFill>
                <a:srgbClr val="1B5E4B"/>
              </a:solidFill>
              <a:effectLst/>
            </c:spPr>
          </c:dPt>
          <c:dPt>
            <c:idx val="2"/>
            <c:spPr>
              <a:solidFill>
                <a:srgbClr val="C8922A"/>
              </a:solidFill>
              <a:effectLst/>
            </c:spPr>
          </c:dPt>
          <c:dPt>
            <c:idx val="3"/>
            <c:spPr>
              <a:solidFill>
                <a:srgbClr val="6B7B7A"/>
              </a:solidFill>
              <a:effectLst/>
            </c:spPr>
          </c:dPt>
          <c:dPt>
            <c:idx val="4"/>
            <c:spPr>
              <a:solidFill>
                <a:srgbClr val="8BA5A3"/>
              </a:solidFill>
              <a:effectLst/>
            </c:spPr>
          </c:dPt>
          <c:dLbls>
            <c:dLbl>
              <c:idx val="0"/>
              <c:layout/>
              <c:numFmt formatCode="0%" sourceLinked="0"/>
              <c:spPr/>
              <c:txPr>
                <a:bodyPr/>
                <a:lstStyle/>
                <a:p>
                  <a:pPr>
                    <a:defRPr sz="11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/>
              <c:numFmt formatCode="0%" sourceLinked="0"/>
              <c:spPr/>
              <c:txPr>
                <a:bodyPr/>
                <a:lstStyle/>
                <a:p>
                  <a:pPr>
                    <a:defRPr sz="11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  <a:endParaRPr lang="ru-RU"/>
                </a:p>
              </c:txPr>
              <c:showPercent val="1"/>
            </c:dLbl>
            <c:dLbl>
              <c:idx val="2"/>
              <c:layout/>
              <c:numFmt formatCode="0%" sourceLinked="0"/>
              <c:spPr/>
              <c:txPr>
                <a:bodyPr/>
                <a:lstStyle/>
                <a:p>
                  <a:pPr>
                    <a:defRPr sz="11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  <a:endParaRPr lang="ru-RU"/>
                </a:p>
              </c:txPr>
              <c:showPercent val="1"/>
            </c:dLbl>
            <c:dLbl>
              <c:idx val="3"/>
              <c:layout/>
              <c:numFmt formatCode="0%" sourceLinked="0"/>
              <c:spPr/>
              <c:txPr>
                <a:bodyPr/>
                <a:lstStyle/>
                <a:p>
                  <a:pPr>
                    <a:defRPr sz="11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  <a:endParaRPr lang="ru-RU"/>
                </a:p>
              </c:txPr>
              <c:showPercent val="1"/>
            </c:dLbl>
            <c:dLbl>
              <c:idx val="4"/>
              <c:layout/>
              <c:numFmt formatCode="0%" sourceLinked="0"/>
              <c:spPr/>
              <c:txPr>
                <a:bodyPr/>
                <a:lstStyle/>
                <a:p>
                  <a:pPr>
                    <a:defRPr sz="11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  <a:endParaRPr lang="ru-RU"/>
                </a:p>
              </c:txPr>
              <c:showPercent val="1"/>
            </c:dLbl>
            <c:numFmt formatCode="0%" sourceLinked="0"/>
            <c:txPr>
              <a:bodyPr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CatName val="1"/>
            <c:showPercent val="1"/>
          </c:dLbls>
          <c:cat>
            <c:strRef>
              <c:f>Sheet1!$A$2:$A$6</c:f>
              <c:strCache>
                <c:ptCount val="5"/>
                <c:pt idx="0">
                  <c:v>Базовые (1–2)</c:v>
                </c:pt>
                <c:pt idx="1">
                  <c:v>Средние (3–6)</c:v>
                </c:pt>
                <c:pt idx="2">
                  <c:v>Высокие (7–10)</c:v>
                </c:pt>
                <c:pt idx="3">
                  <c:v>Сложные (15)</c:v>
                </c:pt>
                <c:pt idx="4">
                  <c:v>ЗНО без леч.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5261</c:v>
                </c:pt>
                <c:pt idx="1">
                  <c:v>1772</c:v>
                </c:pt>
                <c:pt idx="2">
                  <c:v>274</c:v>
                </c:pt>
                <c:pt idx="3">
                  <c:v>101</c:v>
                </c:pt>
                <c:pt idx="4">
                  <c:v>41</c:v>
                </c:pt>
              </c:numCache>
            </c:numRef>
          </c:val>
        </c:ser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/>
    </c:legend>
    <c:plotVisOnly val="1"/>
    <c:dispBlanksAs val="span"/>
  </c:chart>
  <c:spPr>
    <a:noFill/>
    <a:ln>
      <a:noFill/>
    </a:ln>
    <a:effectLst/>
  </c:sp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title>
      <c:tx>
        <c:rich>
          <a:bodyPr/>
          <a:lstStyle/>
          <a:p>
            <a:pPr>
              <a:defRPr sz="1300" b="0" i="0" u="none" strike="noStrike">
                <a:solidFill>
                  <a:srgbClr val="1C1C1C"/>
                </a:solidFill>
                <a:latin typeface="Arial"/>
              </a:defRPr>
            </a:pPr>
            <a:r>
              <a:rPr lang="ru-RU" sz="1300" b="0" i="0" u="none" strike="noStrike">
                <a:solidFill>
                  <a:srgbClr val="1C1C1C"/>
                </a:solidFill>
                <a:latin typeface="Arial"/>
              </a:rPr>
              <a:t>Объём услуг по ЦАОПам, случаев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ДС (химиотерапия)</c:v>
                </c:pt>
              </c:strCache>
            </c:strRef>
          </c:tx>
          <c:spPr>
            <a:solidFill>
              <a:srgbClr val="1B5E4B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 b="0" i="0" u="none" strike="noStrike">
                    <a:solidFill>
                      <a:srgbClr val="1C1C1C"/>
                    </a:solidFill>
                    <a:latin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Sheet1!$A$2:$A$5</c:f>
              <c:strCache>
                <c:ptCount val="4"/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2787</c:v>
                </c:pt>
                <c:pt idx="1">
                  <c:v>1876</c:v>
                </c:pt>
                <c:pt idx="2">
                  <c:v>1398</c:v>
                </c:pt>
                <c:pt idx="3">
                  <c:v>1297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Эндоскопия</c:v>
                </c:pt>
              </c:strCache>
            </c:strRef>
          </c:tx>
          <c:spPr>
            <a:solidFill>
              <a:srgbClr val="C8922A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 b="0" i="0" u="none" strike="noStrike">
                    <a:solidFill>
                      <a:srgbClr val="1C1C1C"/>
                    </a:solidFill>
                    <a:latin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Sheet1!$A$2:$A$5</c:f>
              <c:strCache>
                <c:ptCount val="4"/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143</c:v>
                </c:pt>
                <c:pt idx="1">
                  <c:v>515</c:v>
                </c:pt>
                <c:pt idx="2">
                  <c:v>451</c:v>
                </c:pt>
                <c:pt idx="3">
                  <c:v>161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Посещения</c:v>
                </c:pt>
              </c:strCache>
            </c:strRef>
          </c:tx>
          <c:spPr>
            <a:solidFill>
              <a:srgbClr val="4A9B82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 b="0" i="0" u="none" strike="noStrike">
                    <a:solidFill>
                      <a:srgbClr val="1C1C1C"/>
                    </a:solidFill>
                    <a:latin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Sheet1!$A$2:$A$5</c:f>
              <c:strCache>
                <c:ptCount val="4"/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2107</c:v>
                </c:pt>
                <c:pt idx="1">
                  <c:v>1266</c:v>
                </c:pt>
                <c:pt idx="2">
                  <c:v>507</c:v>
                </c:pt>
                <c:pt idx="3">
                  <c:v>565</c:v>
                </c:pt>
              </c:numCache>
            </c:numRef>
          </c:val>
        </c:ser>
        <c:dLbls>
          <c:showVal val="1"/>
        </c:dLbls>
        <c:gapWidth val="100"/>
        <c:axId val="164034816"/>
        <c:axId val="164044800"/>
      </c:barChart>
      <c:catAx>
        <c:axId val="164034816"/>
        <c:scaling>
          <c:orientation val="minMax"/>
        </c:scaling>
        <c:axPos val="l"/>
        <c:majorGridlines>
          <c:spPr>
            <a:ln w="12700" cap="flat">
              <a:solidFill>
                <a:srgbClr val="E8E6E1"/>
              </a:solidFill>
              <a:prstDash val="solid"/>
              <a:round/>
            </a:ln>
          </c:spPr>
        </c:majorGridlines>
        <c:numFmt formatCode="General" sourceLinked="1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164044800"/>
        <c:crosses val="autoZero"/>
        <c:auto val="1"/>
        <c:lblAlgn val="ctr"/>
        <c:lblOffset val="100"/>
        <c:noMultiLvlLbl val="1"/>
      </c:catAx>
      <c:valAx>
        <c:axId val="164044800"/>
        <c:scaling>
          <c:orientation val="minMax"/>
        </c:scaling>
        <c:axPos val="b"/>
        <c:numFmt formatCode="General" sourceLinked="0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16403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</c:legend>
    <c:plotVisOnly val="1"/>
    <c:dispBlanksAs val="span"/>
  </c:chart>
  <c:spPr>
    <a:noFill/>
    <a:ln>
      <a:noFill/>
    </a:ln>
    <a:effectLst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title>
      <c:tx>
        <c:rich>
          <a:bodyPr/>
          <a:lstStyle/>
          <a:p>
            <a:pPr>
              <a:defRPr sz="1300" b="0" i="0" u="none" strike="noStrike">
                <a:solidFill>
                  <a:srgbClr val="1C1C1C"/>
                </a:solidFill>
                <a:latin typeface="Arial"/>
              </a:defRPr>
            </a:pPr>
            <a:r>
              <a:rPr lang="ru-RU" sz="1300" b="0" i="0" u="none" strike="noStrike">
                <a:solidFill>
                  <a:srgbClr val="1C1C1C"/>
                </a:solidFill>
                <a:latin typeface="Arial"/>
              </a:rPr>
              <a:t>Динамика грубого показателя заболеваемости ЗНО в Ленинградской области, на 100 тыс.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Заболеваемость ЗНО</c:v>
                </c:pt>
              </c:strCache>
            </c:strRef>
          </c:tx>
          <c:spPr>
            <a:ln w="25400" cap="flat">
              <a:solidFill>
                <a:srgbClr val="1783FF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1783FF"/>
              </a:solidFill>
              <a:ln w="9525" cap="flat">
                <a:solidFill>
                  <a:srgbClr val="1783FF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sz="1200" b="0" i="0" u="none" strike="noStrike">
                    <a:solidFill>
                      <a:srgbClr val="1C1C1C"/>
                    </a:solidFill>
                    <a:latin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221.01</c:v>
                </c:pt>
                <c:pt idx="1">
                  <c:v>250.29</c:v>
                </c:pt>
                <c:pt idx="2">
                  <c:v>255.5</c:v>
                </c:pt>
                <c:pt idx="3">
                  <c:v>291.02</c:v>
                </c:pt>
                <c:pt idx="4">
                  <c:v>339.40999999999991</c:v>
                </c:pt>
              </c:numCache>
            </c:numRef>
          </c:val>
          <c:smooth val="1"/>
        </c:ser>
        <c:dLbls>
          <c:showVal val="1"/>
        </c:dLbls>
        <c:marker val="1"/>
        <c:axId val="151299968"/>
        <c:axId val="151301504"/>
      </c:lineChart>
      <c:catAx>
        <c:axId val="151299968"/>
        <c:scaling>
          <c:orientation val="minMax"/>
        </c:scaling>
        <c:axPos val="b"/>
        <c:numFmt formatCode="General" sourceLinked="1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151301504"/>
        <c:crosses val="autoZero"/>
        <c:auto val="1"/>
        <c:lblAlgn val="ctr"/>
        <c:lblOffset val="100"/>
        <c:noMultiLvlLbl val="1"/>
      </c:catAx>
      <c:valAx>
        <c:axId val="151301504"/>
        <c:scaling>
          <c:orientation val="minMax"/>
          <c:min val="200"/>
        </c:scaling>
        <c:axPos val="l"/>
        <c:majorGridlines>
          <c:spPr>
            <a:ln w="12700" cap="flat">
              <a:solidFill>
                <a:srgbClr val="E8E6E1"/>
              </a:solidFill>
              <a:prstDash val="solid"/>
              <a:round/>
            </a:ln>
          </c:spPr>
        </c:majorGridlines>
        <c:numFmt formatCode="#,##0" sourceLinked="0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15129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title>
      <c:tx>
        <c:rich>
          <a:bodyPr/>
          <a:lstStyle/>
          <a:p>
            <a:pPr>
              <a:defRPr sz="1200" b="0" i="0" u="none" strike="noStrike">
                <a:solidFill>
                  <a:srgbClr val="1C1C1C"/>
                </a:solidFill>
                <a:latin typeface="Arial"/>
              </a:defRPr>
            </a:pPr>
            <a:r>
              <a:rPr lang="ru-RU" sz="1200" b="0" i="0" u="none" strike="noStrike">
                <a:solidFill>
                  <a:srgbClr val="1C1C1C"/>
                </a:solidFill>
                <a:latin typeface="Arial"/>
              </a:rPr>
              <a:t>Стадийная структура ЗНО в 2025 году, %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Доля, %</c:v>
                </c:pt>
              </c:strCache>
            </c:strRef>
          </c:tx>
          <c:spPr>
            <a:solidFill>
              <a:srgbClr val="1B5E4B"/>
            </a:solidFill>
            <a:effectLst/>
          </c:spPr>
          <c:dLbls>
            <c:numFmt formatCode="0.0" sourceLinked="0"/>
            <c:txPr>
              <a:bodyPr/>
              <a:lstStyle/>
              <a:p>
                <a:pPr>
                  <a:defRPr sz="1100" b="0" i="0" u="none" strike="noStrike">
                    <a:solidFill>
                      <a:srgbClr val="1C1C1C"/>
                    </a:solidFill>
                    <a:latin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I стадия</c:v>
                </c:pt>
                <c:pt idx="1">
                  <c:v>II стадия</c:v>
                </c:pt>
                <c:pt idx="2">
                  <c:v>III стадия</c:v>
                </c:pt>
                <c:pt idx="3">
                  <c:v>IV стадия</c:v>
                </c:pt>
                <c:pt idx="4">
                  <c:v>Без стадии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36.1</c:v>
                </c:pt>
                <c:pt idx="1">
                  <c:v>20.6</c:v>
                </c:pt>
                <c:pt idx="2">
                  <c:v>15.3</c:v>
                </c:pt>
                <c:pt idx="3">
                  <c:v>16.8</c:v>
                </c:pt>
                <c:pt idx="4">
                  <c:v>12</c:v>
                </c:pt>
              </c:numCache>
            </c:numRef>
          </c:val>
        </c:ser>
        <c:dLbls>
          <c:showVal val="1"/>
        </c:dLbls>
        <c:gapWidth val="100"/>
        <c:axId val="153138304"/>
        <c:axId val="153139840"/>
      </c:barChart>
      <c:catAx>
        <c:axId val="153138304"/>
        <c:scaling>
          <c:orientation val="minMax"/>
        </c:scaling>
        <c:axPos val="b"/>
        <c:numFmt formatCode="General" sourceLinked="1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153139840"/>
        <c:crosses val="autoZero"/>
        <c:auto val="1"/>
        <c:lblAlgn val="ctr"/>
        <c:lblOffset val="100"/>
        <c:noMultiLvlLbl val="1"/>
      </c:catAx>
      <c:valAx>
        <c:axId val="153139840"/>
        <c:scaling>
          <c:orientation val="minMax"/>
        </c:scaling>
        <c:axPos val="l"/>
        <c:majorGridlines>
          <c:spPr>
            <a:ln w="12700" cap="flat">
              <a:solidFill>
                <a:srgbClr val="E8E6E1"/>
              </a:solidFill>
              <a:prstDash val="solid"/>
              <a:round/>
            </a:ln>
          </c:spPr>
        </c:majorGridlines>
        <c:numFmt formatCode="0" sourceLinked="0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15313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 sz="1200" b="0" i="0" u="none" strike="noStrike">
                <a:solidFill>
                  <a:srgbClr val="1C1C1C"/>
                </a:solidFill>
                <a:latin typeface="Arial"/>
              </a:defRPr>
            </a:pPr>
            <a:r>
              <a:rPr lang="ru-RU" sz="1200" b="0" i="0" u="none" strike="noStrike">
                <a:solidFill>
                  <a:srgbClr val="1C1C1C"/>
                </a:solidFill>
                <a:latin typeface="Arial"/>
              </a:rPr>
              <a:t>Динамика I стадии и запущенности, %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I стадия</c:v>
                </c:pt>
              </c:strCache>
            </c:strRef>
          </c:tx>
          <c:spPr>
            <a:ln w="25400" cap="flat">
              <a:solidFill>
                <a:srgbClr val="1B5E4B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1B5E4B"/>
              </a:solidFill>
              <a:ln w="9525" cap="flat">
                <a:solidFill>
                  <a:srgbClr val="1B5E4B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sz="10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2016</c:v>
                </c:pt>
                <c:pt idx="1">
                  <c:v>2019</c:v>
                </c:pt>
                <c:pt idx="2">
                  <c:v>2021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28.1</c:v>
                </c:pt>
                <c:pt idx="1">
                  <c:v>31.1</c:v>
                </c:pt>
                <c:pt idx="2">
                  <c:v>33.800000000000011</c:v>
                </c:pt>
                <c:pt idx="3">
                  <c:v>35.4</c:v>
                </c:pt>
                <c:pt idx="4">
                  <c:v>31.7</c:v>
                </c:pt>
                <c:pt idx="5">
                  <c:v>36.1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Запущенность</c:v>
                </c:pt>
              </c:strCache>
            </c:strRef>
          </c:tx>
          <c:spPr>
            <a:ln w="25400" cap="flat">
              <a:solidFill>
                <a:srgbClr val="C8922A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C8922A"/>
              </a:solidFill>
              <a:ln w="9525" cap="flat">
                <a:solidFill>
                  <a:srgbClr val="C8922A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sz="10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2016</c:v>
                </c:pt>
                <c:pt idx="1">
                  <c:v>2019</c:v>
                </c:pt>
                <c:pt idx="2">
                  <c:v>2021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31.3</c:v>
                </c:pt>
                <c:pt idx="1">
                  <c:v>41.3</c:v>
                </c:pt>
                <c:pt idx="2">
                  <c:v>32.4</c:v>
                </c:pt>
                <c:pt idx="3">
                  <c:v>28.5</c:v>
                </c:pt>
                <c:pt idx="4">
                  <c:v>27.6</c:v>
                </c:pt>
                <c:pt idx="5">
                  <c:v>26.7</c:v>
                </c:pt>
              </c:numCache>
            </c:numRef>
          </c:val>
          <c:smooth val="1"/>
        </c:ser>
        <c:dLbls>
          <c:showVal val="1"/>
        </c:dLbls>
        <c:marker val="1"/>
        <c:axId val="154848640"/>
        <c:axId val="154854528"/>
      </c:lineChart>
      <c:catAx>
        <c:axId val="154848640"/>
        <c:scaling>
          <c:orientation val="minMax"/>
        </c:scaling>
        <c:axPos val="b"/>
        <c:numFmt formatCode="General" sourceLinked="1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154854528"/>
        <c:crosses val="autoZero"/>
        <c:auto val="1"/>
        <c:lblAlgn val="ctr"/>
        <c:lblOffset val="100"/>
        <c:noMultiLvlLbl val="1"/>
      </c:catAx>
      <c:valAx>
        <c:axId val="154854528"/>
        <c:scaling>
          <c:orientation val="minMax"/>
        </c:scaling>
        <c:axPos val="l"/>
        <c:majorGridlines>
          <c:spPr>
            <a:ln w="12700" cap="flat">
              <a:solidFill>
                <a:srgbClr val="E8E6E1"/>
              </a:solidFill>
              <a:prstDash val="solid"/>
              <a:round/>
            </a:ln>
          </c:spPr>
        </c:majorGridlines>
        <c:numFmt formatCode="0" sourceLinked="0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15484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</c:legend>
    <c:plotVisOnly val="1"/>
    <c:dispBlanksAs val="gap"/>
  </c:chart>
  <c:spPr>
    <a:noFill/>
    <a:ln>
      <a:noFill/>
    </a:ln>
    <a:effectLst/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title>
      <c:tx>
        <c:rich>
          <a:bodyPr/>
          <a:lstStyle/>
          <a:p>
            <a:pPr>
              <a:defRPr sz="1300" b="0" i="0" u="none" strike="noStrike">
                <a:solidFill>
                  <a:srgbClr val="1C1C1C"/>
                </a:solidFill>
                <a:latin typeface="Arial"/>
              </a:defRPr>
            </a:pPr>
            <a:r>
              <a:rPr lang="ru-RU" sz="1300" b="0" i="0" u="none" strike="noStrike">
                <a:solidFill>
                  <a:srgbClr val="1C1C1C"/>
                </a:solidFill>
                <a:latin typeface="Arial"/>
              </a:rPr>
              <a:t>Динамика диспансерного наблюдения 5+ лет, %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ДН 5+ лет, %</c:v>
                </c:pt>
              </c:strCache>
            </c:strRef>
          </c:tx>
          <c:spPr>
            <a:ln w="25400" cap="flat">
              <a:solidFill>
                <a:srgbClr val="1B5E4B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1B5E4B"/>
              </a:solidFill>
              <a:ln w="9525" cap="flat">
                <a:solidFill>
                  <a:srgbClr val="1B5E4B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sz="1100" b="0" i="0" u="none" strike="noStrike">
                    <a:solidFill>
                      <a:srgbClr val="1C1C1C"/>
                    </a:solidFill>
                    <a:latin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Sheet1!$A$2:$A$9</c:f>
              <c:strCache>
                <c:ptCount val="8"/>
                <c:pt idx="0">
                  <c:v>2016</c:v>
                </c:pt>
                <c:pt idx="1">
                  <c:v>2018</c:v>
                </c:pt>
                <c:pt idx="2">
                  <c:v>2019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51.3</c:v>
                </c:pt>
                <c:pt idx="1">
                  <c:v>54.5</c:v>
                </c:pt>
                <c:pt idx="2">
                  <c:v>56.3</c:v>
                </c:pt>
                <c:pt idx="3">
                  <c:v>56.5</c:v>
                </c:pt>
                <c:pt idx="4">
                  <c:v>57.5</c:v>
                </c:pt>
                <c:pt idx="5">
                  <c:v>58.8</c:v>
                </c:pt>
                <c:pt idx="6">
                  <c:v>60</c:v>
                </c:pt>
                <c:pt idx="7">
                  <c:v>62.6</c:v>
                </c:pt>
              </c:numCache>
            </c:numRef>
          </c:val>
          <c:smooth val="1"/>
        </c:ser>
        <c:dLbls>
          <c:showVal val="1"/>
        </c:dLbls>
        <c:marker val="1"/>
        <c:axId val="155999232"/>
        <c:axId val="156005120"/>
      </c:lineChart>
      <c:catAx>
        <c:axId val="155999232"/>
        <c:scaling>
          <c:orientation val="minMax"/>
        </c:scaling>
        <c:axPos val="b"/>
        <c:numFmt formatCode="General" sourceLinked="1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156005120"/>
        <c:crosses val="autoZero"/>
        <c:auto val="1"/>
        <c:lblAlgn val="ctr"/>
        <c:lblOffset val="100"/>
        <c:noMultiLvlLbl val="1"/>
      </c:catAx>
      <c:valAx>
        <c:axId val="156005120"/>
        <c:scaling>
          <c:orientation val="minMax"/>
          <c:min val="45"/>
        </c:scaling>
        <c:axPos val="l"/>
        <c:majorGridlines>
          <c:spPr>
            <a:ln w="12700" cap="flat">
              <a:solidFill>
                <a:srgbClr val="E8E6E1"/>
              </a:solidFill>
              <a:prstDash val="solid"/>
              <a:round/>
            </a:ln>
          </c:spPr>
        </c:majorGridlines>
        <c:numFmt formatCode="0" sourceLinked="0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15599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title>
      <c:tx>
        <c:rich>
          <a:bodyPr/>
          <a:lstStyle/>
          <a:p>
            <a:pPr>
              <a:defRPr sz="1300" b="0" i="0" u="none" strike="noStrike">
                <a:solidFill>
                  <a:srgbClr val="1C1C1C"/>
                </a:solidFill>
                <a:latin typeface="Arial"/>
              </a:defRPr>
            </a:pPr>
            <a:r>
              <a:rPr lang="ru-RU" sz="1300" b="0" i="0" u="none" strike="noStrike">
                <a:solidFill>
                  <a:srgbClr val="1C1C1C"/>
                </a:solidFill>
                <a:latin typeface="Arial"/>
              </a:rPr>
              <a:t>Основные локализации ЗНО, на 100 тыс. (2025)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На 100 тыс.</c:v>
                </c:pt>
              </c:strCache>
            </c:strRef>
          </c:tx>
          <c:spPr>
            <a:solidFill>
              <a:srgbClr val="1B5E4B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1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Молочная железа</c:v>
                </c:pt>
                <c:pt idx="1">
                  <c:v>Предстательная</c:v>
                </c:pt>
                <c:pt idx="2">
                  <c:v>Ободочная кишка</c:v>
                </c:pt>
                <c:pt idx="3">
                  <c:v>Трахея, бронхи, легкие</c:v>
                </c:pt>
                <c:pt idx="4">
                  <c:v>Тело матки</c:v>
                </c:pt>
                <c:pt idx="5">
                  <c:v>Желудок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41.220000000000006</c:v>
                </c:pt>
                <c:pt idx="1">
                  <c:v>31.22</c:v>
                </c:pt>
                <c:pt idx="2">
                  <c:v>23.93</c:v>
                </c:pt>
                <c:pt idx="3">
                  <c:v>23.310000000000002</c:v>
                </c:pt>
                <c:pt idx="4">
                  <c:v>14.47</c:v>
                </c:pt>
                <c:pt idx="5">
                  <c:v>12.96</c:v>
                </c:pt>
              </c:numCache>
            </c:numRef>
          </c:val>
        </c:ser>
        <c:dLbls>
          <c:showVal val="1"/>
        </c:dLbls>
        <c:gapWidth val="100"/>
        <c:axId val="156273280"/>
        <c:axId val="156283264"/>
      </c:barChart>
      <c:catAx>
        <c:axId val="156273280"/>
        <c:scaling>
          <c:orientation val="minMax"/>
        </c:scaling>
        <c:axPos val="l"/>
        <c:majorGridlines>
          <c:spPr>
            <a:ln w="12700" cap="flat">
              <a:solidFill>
                <a:srgbClr val="E8E6E1"/>
              </a:solidFill>
              <a:prstDash val="solid"/>
              <a:round/>
            </a:ln>
          </c:spPr>
        </c:majorGridlines>
        <c:numFmt formatCode="General" sourceLinked="1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156283264"/>
        <c:crosses val="autoZero"/>
        <c:auto val="1"/>
        <c:lblAlgn val="ctr"/>
        <c:lblOffset val="100"/>
        <c:noMultiLvlLbl val="1"/>
      </c:catAx>
      <c:valAx>
        <c:axId val="156283264"/>
        <c:scaling>
          <c:orientation val="minMax"/>
        </c:scaling>
        <c:axPos val="b"/>
        <c:numFmt formatCode="General" sourceLinked="0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15627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title>
      <c:tx>
        <c:rich>
          <a:bodyPr/>
          <a:lstStyle/>
          <a:p>
            <a:pPr>
              <a:defRPr sz="1400" b="0" i="0" u="none" strike="noStrike">
                <a:solidFill>
                  <a:srgbClr val="1C1C1C"/>
                </a:solidFill>
                <a:latin typeface="Arial"/>
              </a:defRPr>
            </a:pPr>
            <a:r>
              <a:rPr lang="ru-RU" sz="1400" b="0" i="0" u="none" strike="noStrike">
                <a:solidFill>
                  <a:srgbClr val="1C1C1C"/>
                </a:solidFill>
                <a:latin typeface="Arial"/>
              </a:rPr>
              <a:t>Сравнение показателей: Ленинградская область vs цели федерального проекта, %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Ленинградская обл. (2025)</c:v>
                </c:pt>
              </c:strCache>
            </c:strRef>
          </c:tx>
          <c:spPr>
            <a:solidFill>
              <a:srgbClr val="1B5E4B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200" b="0" i="0" u="none" strike="noStrike">
                    <a:solidFill>
                      <a:srgbClr val="1C1C1C"/>
                    </a:solidFill>
                    <a:latin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Одногодичная летальность</c:v>
                </c:pt>
                <c:pt idx="1">
                  <c:v>ДН 5+ лет</c:v>
                </c:pt>
                <c:pt idx="2">
                  <c:v>Ранние стадии I+II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9.6</c:v>
                </c:pt>
                <c:pt idx="1">
                  <c:v>60.7</c:v>
                </c:pt>
                <c:pt idx="2">
                  <c:v>56.7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Цель фед. проекта (2030)</c:v>
                </c:pt>
              </c:strCache>
            </c:strRef>
          </c:tx>
          <c:spPr>
            <a:solidFill>
              <a:srgbClr val="C8922A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200" b="0" i="0" u="none" strike="noStrike">
                    <a:solidFill>
                      <a:srgbClr val="1C1C1C"/>
                    </a:solidFill>
                    <a:latin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Одногодичная летальность</c:v>
                </c:pt>
                <c:pt idx="1">
                  <c:v>ДН 5+ лет</c:v>
                </c:pt>
                <c:pt idx="2">
                  <c:v>Ранние стадии I+II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16</c:v>
                </c:pt>
                <c:pt idx="1">
                  <c:v>67</c:v>
                </c:pt>
                <c:pt idx="2">
                  <c:v>57</c:v>
                </c:pt>
              </c:numCache>
            </c:numRef>
          </c:val>
        </c:ser>
        <c:dLbls>
          <c:showVal val="1"/>
        </c:dLbls>
        <c:gapWidth val="100"/>
        <c:axId val="165117952"/>
        <c:axId val="165119488"/>
      </c:barChart>
      <c:catAx>
        <c:axId val="165117952"/>
        <c:scaling>
          <c:orientation val="minMax"/>
        </c:scaling>
        <c:axPos val="b"/>
        <c:numFmt formatCode="General" sourceLinked="1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165119488"/>
        <c:crosses val="autoZero"/>
        <c:auto val="1"/>
        <c:lblAlgn val="ctr"/>
        <c:lblOffset val="100"/>
        <c:noMultiLvlLbl val="1"/>
      </c:catAx>
      <c:valAx>
        <c:axId val="165119488"/>
        <c:scaling>
          <c:orientation val="minMax"/>
        </c:scaling>
        <c:axPos val="l"/>
        <c:majorGridlines>
          <c:spPr>
            <a:ln w="12700" cap="flat">
              <a:solidFill>
                <a:srgbClr val="E8E6E1"/>
              </a:solidFill>
              <a:prstDash val="solid"/>
              <a:round/>
            </a:ln>
          </c:spPr>
        </c:majorGridlines>
        <c:numFmt formatCode="0.0" sourceLinked="0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16511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</c:legend>
    <c:plotVisOnly val="1"/>
    <c:dispBlanksAs val="span"/>
  </c:chart>
  <c:spPr>
    <a:noFill/>
    <a:ln>
      <a:noFill/>
    </a:ln>
    <a:effectLst/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 sz="1300" b="0" i="0" u="none" strike="noStrike">
                <a:solidFill>
                  <a:srgbClr val="1C1C1C"/>
                </a:solidFill>
                <a:latin typeface="Arial"/>
              </a:defRPr>
            </a:pPr>
            <a:r>
              <a:rPr lang="ru-RU" sz="1300" b="0" i="0" u="none" strike="noStrike">
                <a:solidFill>
                  <a:srgbClr val="1C1C1C"/>
                </a:solidFill>
                <a:latin typeface="Arial"/>
              </a:rPr>
              <a:t>Объём работы по подразделениям, случаев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Случаи</c:v>
                </c:pt>
              </c:strCache>
            </c:strRef>
          </c:tx>
          <c:spPr>
            <a:solidFill>
              <a:srgbClr val="1B5E4B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100" b="0" i="0" u="none" strike="noStrike">
                    <a:solidFill>
                      <a:srgbClr val="1C1C1C"/>
                    </a:solidFill>
                    <a:latin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ХТ дневной стационар (ДС)</c:v>
                </c:pt>
                <c:pt idx="1">
                  <c:v>ЦАОП (ДС)</c:v>
                </c:pt>
                <c:pt idx="2">
                  <c:v>ХТ отд. №1+№2 (КС)</c:v>
                </c:pt>
                <c:pt idx="3">
                  <c:v>Онкохирургия (КС)</c:v>
                </c:pt>
                <c:pt idx="4">
                  <c:v>Онкохирургия + ЛТ (ВМП)</c:v>
                </c:pt>
                <c:pt idx="5">
                  <c:v>Радиотерапия (КС)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3700</c:v>
                </c:pt>
                <c:pt idx="1">
                  <c:v>7069</c:v>
                </c:pt>
                <c:pt idx="2">
                  <c:v>2499</c:v>
                </c:pt>
                <c:pt idx="3">
                  <c:v>3260</c:v>
                </c:pt>
                <c:pt idx="4">
                  <c:v>241</c:v>
                </c:pt>
                <c:pt idx="5">
                  <c:v>139</c:v>
                </c:pt>
              </c:numCache>
            </c:numRef>
          </c:val>
        </c:ser>
        <c:dLbls>
          <c:showVal val="1"/>
        </c:dLbls>
        <c:gapWidth val="100"/>
        <c:axId val="165955072"/>
        <c:axId val="165956608"/>
      </c:barChart>
      <c:catAx>
        <c:axId val="165955072"/>
        <c:scaling>
          <c:orientation val="minMax"/>
        </c:scaling>
        <c:axPos val="l"/>
        <c:majorGridlines>
          <c:spPr>
            <a:ln w="12700" cap="flat">
              <a:solidFill>
                <a:srgbClr val="E8E6E1"/>
              </a:solidFill>
              <a:prstDash val="solid"/>
              <a:round/>
            </a:ln>
          </c:spPr>
        </c:majorGridlines>
        <c:numFmt formatCode="General" sourceLinked="1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165956608"/>
        <c:crosses val="autoZero"/>
        <c:auto val="1"/>
        <c:lblAlgn val="ctr"/>
        <c:lblOffset val="100"/>
        <c:noMultiLvlLbl val="1"/>
      </c:catAx>
      <c:valAx>
        <c:axId val="165956608"/>
        <c:scaling>
          <c:orientation val="minMax"/>
        </c:scaling>
        <c:axPos val="b"/>
        <c:numFmt formatCode="General" sourceLinked="0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16595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title>
      <c:tx>
        <c:rich>
          <a:bodyPr/>
          <a:lstStyle/>
          <a:p>
            <a:pPr>
              <a:defRPr sz="1300" b="0" i="0" u="none" strike="noStrike">
                <a:solidFill>
                  <a:srgbClr val="1C1C1C"/>
                </a:solidFill>
                <a:latin typeface="Arial"/>
              </a:defRPr>
            </a:pPr>
            <a:r>
              <a:rPr lang="ru-RU" sz="1300" b="0" i="0" u="none" strike="noStrike">
                <a:solidFill>
                  <a:srgbClr val="1C1C1C"/>
                </a:solidFill>
                <a:latin typeface="Arial"/>
              </a:rPr>
              <a:t>Госпитализации по онкохирургическим отделениям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КС</c:v>
                </c:pt>
              </c:strCache>
            </c:strRef>
          </c:tx>
          <c:spPr>
            <a:solidFill>
              <a:srgbClr val="1B5E4B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100" b="0" i="0" u="none" strike="noStrike">
                    <a:solidFill>
                      <a:srgbClr val="1C1C1C"/>
                    </a:solidFill>
                    <a:latin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Sheet1!$A$2:$A$7</c:f>
              <c:strCache>
                <c:ptCount val="6"/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786</c:v>
                </c:pt>
                <c:pt idx="1">
                  <c:v>492</c:v>
                </c:pt>
                <c:pt idx="2">
                  <c:v>588</c:v>
                </c:pt>
                <c:pt idx="3">
                  <c:v>428</c:v>
                </c:pt>
                <c:pt idx="4">
                  <c:v>403</c:v>
                </c:pt>
                <c:pt idx="5">
                  <c:v>563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ВМП</c:v>
                </c:pt>
              </c:strCache>
            </c:strRef>
          </c:tx>
          <c:spPr>
            <a:solidFill>
              <a:srgbClr val="C8922A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100" b="0" i="0" u="none" strike="noStrike">
                    <a:solidFill>
                      <a:srgbClr val="1C1C1C"/>
                    </a:solidFill>
                    <a:latin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Sheet1!$A$2:$A$7</c:f>
              <c:strCache>
                <c:ptCount val="6"/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39</c:v>
                </c:pt>
                <c:pt idx="1">
                  <c:v>31</c:v>
                </c:pt>
                <c:pt idx="2">
                  <c:v>39</c:v>
                </c:pt>
                <c:pt idx="3">
                  <c:v>41</c:v>
                </c:pt>
                <c:pt idx="4">
                  <c:v>57</c:v>
                </c:pt>
                <c:pt idx="5">
                  <c:v>32</c:v>
                </c:pt>
              </c:numCache>
            </c:numRef>
          </c:val>
        </c:ser>
        <c:dLbls>
          <c:showVal val="1"/>
        </c:dLbls>
        <c:gapWidth val="100"/>
        <c:axId val="157251456"/>
        <c:axId val="157252992"/>
      </c:barChart>
      <c:catAx>
        <c:axId val="157251456"/>
        <c:scaling>
          <c:orientation val="minMax"/>
        </c:scaling>
        <c:axPos val="l"/>
        <c:majorGridlines>
          <c:spPr>
            <a:ln w="12700" cap="flat">
              <a:solidFill>
                <a:srgbClr val="E8E6E1"/>
              </a:solidFill>
              <a:prstDash val="solid"/>
              <a:round/>
            </a:ln>
          </c:spPr>
        </c:majorGridlines>
        <c:numFmt formatCode="General" sourceLinked="1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157252992"/>
        <c:crosses val="autoZero"/>
        <c:auto val="1"/>
        <c:lblAlgn val="ctr"/>
        <c:lblOffset val="100"/>
        <c:noMultiLvlLbl val="1"/>
      </c:catAx>
      <c:valAx>
        <c:axId val="157252992"/>
        <c:scaling>
          <c:orientation val="minMax"/>
        </c:scaling>
        <c:axPos val="b"/>
        <c:numFmt formatCode="General" sourceLinked="0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15725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</c:legend>
    <c:plotVisOnly val="1"/>
    <c:dispBlanksAs val="span"/>
  </c:chart>
  <c:spPr>
    <a:noFill/>
    <a:ln>
      <a:noFill/>
    </a:ln>
    <a:effectLst/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1.jpe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1.jpe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1.jpeg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idtsgeix2x5l2/mnt/agents/output/converted_template/images/imag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Image 1" descr="https://kimi-img.moonshot.cn/pub/slides/okc/idtsgeix2x5l2/mnt/agents/output/converted_template/images/image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4" name="Image 2" descr="https://kimi-img.moonshot.cn/pub/slides/okc/idtsgeix2x5l2/mnt/agents/output/converted_template/images/image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000" y="1524000"/>
            <a:ext cx="9144000" cy="20320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1270000" y="3556000"/>
            <a:ext cx="137160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4000" dirty="0">
                <a:solidFill>
                  <a:srgbClr val="47A36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Реализация федерального проекта</a:t>
            </a:r>
            <a:endParaRPr lang="en-US" sz="4000" dirty="0"/>
          </a:p>
          <a:p>
            <a:pPr algn="ctr">
              <a:lnSpc>
                <a:spcPct val="130000"/>
              </a:lnSpc>
            </a:pPr>
            <a:r>
              <a:rPr lang="en-US" sz="4000" dirty="0">
                <a:solidFill>
                  <a:srgbClr val="47A36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«Борьба с онкологическими заболеваниями»</a:t>
            </a:r>
            <a:endParaRPr lang="en-US" sz="4000" dirty="0"/>
          </a:p>
        </p:txBody>
      </p:sp>
      <p:sp>
        <p:nvSpPr>
          <p:cNvPr id="6" name="Text 1"/>
          <p:cNvSpPr/>
          <p:nvPr/>
        </p:nvSpPr>
        <p:spPr>
          <a:xfrm>
            <a:off x="1270000" y="5080000"/>
            <a:ext cx="13716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в Ленинградской области — аналитический обзор ключевых показателей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hape 2"/>
          <p:cNvSpPr/>
          <p:nvPr/>
        </p:nvSpPr>
        <p:spPr>
          <a:xfrm>
            <a:off x="6350000" y="6350000"/>
            <a:ext cx="3556000" cy="38100"/>
          </a:xfrm>
          <a:prstGeom prst="rect">
            <a:avLst/>
          </a:prstGeom>
          <a:solidFill>
            <a:srgbClr val="C8922A"/>
          </a:solidFill>
          <a:ln/>
        </p:spPr>
      </p:sp>
      <p:sp>
        <p:nvSpPr>
          <p:cNvPr id="8" name="Text 3"/>
          <p:cNvSpPr/>
          <p:nvPr/>
        </p:nvSpPr>
        <p:spPr>
          <a:xfrm>
            <a:off x="1270000" y="6096000"/>
            <a:ext cx="137160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endParaRPr lang="ru-RU" sz="1800" b="1" dirty="0" smtClean="0">
              <a:solidFill>
                <a:srgbClr val="4F4B4B"/>
              </a:solidFill>
              <a:latin typeface="Liter" pitchFamily="34" charset="0"/>
              <a:ea typeface="Liter" pitchFamily="34" charset="-122"/>
              <a:cs typeface="Liter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Лебединец Андрей Александрович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Главный</a:t>
            </a:r>
            <a:r>
              <a:rPr lang="en-US" sz="2000" dirty="0" smtClean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</a:t>
            </a:r>
            <a:r>
              <a:rPr lang="en-US" sz="2000" dirty="0" err="1" smtClean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внештатный</a:t>
            </a:r>
            <a:r>
              <a:rPr lang="en-US" sz="2000" dirty="0" smtClean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</a:t>
            </a:r>
            <a:r>
              <a:rPr lang="en-US" sz="2000" dirty="0" err="1" smtClean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специалист-онколог</a:t>
            </a:r>
            <a:r>
              <a:rPr lang="en-US" sz="2000" dirty="0" smtClean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</a:t>
            </a:r>
            <a:r>
              <a:rPr lang="en-US" sz="2000" dirty="0" err="1" smtClean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Комитета</a:t>
            </a:r>
            <a:r>
              <a:rPr lang="en-US" sz="2000" dirty="0" smtClean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</a:t>
            </a:r>
            <a:r>
              <a:rPr lang="en-US" sz="2000" dirty="0" err="1" smtClean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</a:t>
            </a:r>
            <a:r>
              <a:rPr lang="en-US" sz="2000" dirty="0" smtClean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</a:t>
            </a:r>
            <a:r>
              <a:rPr lang="en-US" sz="2000" dirty="0" err="1" smtClean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здравоохранению</a:t>
            </a:r>
            <a:r>
              <a:rPr lang="en-US" sz="2000" dirty="0" smtClean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</a:t>
            </a:r>
            <a:r>
              <a:rPr lang="en-US" sz="2000" dirty="0" smtClean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ЛО</a:t>
            </a:r>
            <a:endParaRPr lang="ru-RU" sz="2000" dirty="0" smtClean="0">
              <a:solidFill>
                <a:srgbClr val="4F4B4B"/>
              </a:solidFill>
              <a:latin typeface="Liter" pitchFamily="34" charset="0"/>
              <a:ea typeface="Liter" pitchFamily="34" charset="-122"/>
              <a:cs typeface="Liter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4F4B4B"/>
                </a:solidFill>
                <a:latin typeface="Liter" pitchFamily="34" charset="0"/>
              </a:rPr>
              <a:t>к.м.н., заведующий отделением химиотерапии дневного стационара</a:t>
            </a:r>
            <a:endParaRPr lang="en-US" sz="2000" dirty="0" smtClean="0"/>
          </a:p>
          <a:p>
            <a:pPr algn="ctr">
              <a:lnSpc>
                <a:spcPct val="150000"/>
              </a:lnSpc>
            </a:pPr>
            <a:endParaRPr lang="ru-RU" sz="1800" dirty="0" smtClean="0">
              <a:solidFill>
                <a:srgbClr val="4F4B4B"/>
              </a:solidFill>
              <a:latin typeface="Liter" pitchFamily="34" charset="0"/>
              <a:ea typeface="Liter" pitchFamily="34" charset="-122"/>
              <a:cs typeface="Liter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en-US" sz="1800" dirty="0" smtClean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ГБУЗ </a:t>
            </a:r>
            <a:r>
              <a:rPr lang="en-US" sz="1800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«Ленинградская областная клиническая больница»</a:t>
            </a:r>
            <a:endParaRPr lang="en-US" sz="1800" dirty="0"/>
          </a:p>
        </p:txBody>
      </p:sp>
      <p:sp>
        <p:nvSpPr>
          <p:cNvPr id="9" name="Shape 4"/>
          <p:cNvSpPr/>
          <p:nvPr/>
        </p:nvSpPr>
        <p:spPr>
          <a:xfrm>
            <a:off x="6350000" y="7874000"/>
            <a:ext cx="3556000" cy="38100"/>
          </a:xfrm>
          <a:prstGeom prst="rect">
            <a:avLst/>
          </a:prstGeom>
          <a:solidFill>
            <a:srgbClr val="C8922A"/>
          </a:solidFill>
          <a:ln/>
        </p:spPr>
      </p:sp>
      <p:pic>
        <p:nvPicPr>
          <p:cNvPr id="10" name="Image 3" descr="https://kimi-img.moonshot.cn/pub/slides/okc/idtsgeix2x5l2/mnt/agents/output/converted_template/images/image_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81200" y="3810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idtsgeix2x5l2/mnt/agents/output/converted_template/images/imag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Image 1" descr="https://kimi-img.moonshot.cn/pub/slides/okc/idtsgeix2x5l2/mnt/agents/output/converted_template/images/image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0" y="0"/>
            <a:ext cx="16256000" cy="508000"/>
          </a:xfrm>
          <a:prstGeom prst="rect">
            <a:avLst/>
          </a:prstGeom>
          <a:solidFill>
            <a:srgbClr val="1B5E4B"/>
          </a:solidFill>
          <a:ln/>
        </p:spPr>
      </p:sp>
      <p:sp>
        <p:nvSpPr>
          <p:cNvPr id="5" name="Text 1"/>
          <p:cNvSpPr/>
          <p:nvPr/>
        </p:nvSpPr>
        <p:spPr>
          <a:xfrm>
            <a:off x="762000" y="0"/>
            <a:ext cx="13335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ГБУЗ ЛОКБ  —  01.01.26 – 15.06.26</a:t>
            </a:r>
            <a:endParaRPr lang="en-US" sz="1400" dirty="0"/>
          </a:p>
        </p:txBody>
      </p:sp>
      <p:pic>
        <p:nvPicPr>
          <p:cNvPr id="6" name="Image 2" descr="https://kimi-img.moonshot.cn/pub/slides/okc/idtsgeix2x5l2/mnt/agents/output/converted_template/images/image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4600" y="25400"/>
            <a:ext cx="609600" cy="609600"/>
          </a:xfrm>
          <a:prstGeom prst="rect">
            <a:avLst/>
          </a:prstGeom>
        </p:spPr>
      </p:pic>
      <p:pic>
        <p:nvPicPr>
          <p:cNvPr id="7" name="Image 3" descr="https://kimi-img.moonshot.cn/pub/slides/okc/idtsgeix2x5l2/mnt/agents/output/converted_template/images/image_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8800" y="38100"/>
            <a:ext cx="520700" cy="660400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762000" y="571500"/>
            <a:ext cx="13335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47A36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Онкохирургия: 3 260 КС + 241 ВМП = 3 501 случай, 334 млн руб.</a:t>
            </a:r>
            <a:endParaRPr lang="en-US" sz="2400" dirty="0"/>
          </a:p>
        </p:txBody>
      </p:sp>
      <p:sp>
        <p:nvSpPr>
          <p:cNvPr id="9" name="Shape 3"/>
          <p:cNvSpPr/>
          <p:nvPr/>
        </p:nvSpPr>
        <p:spPr>
          <a:xfrm>
            <a:off x="762000" y="1270000"/>
            <a:ext cx="1270000" cy="38100"/>
          </a:xfrm>
          <a:prstGeom prst="rect">
            <a:avLst/>
          </a:prstGeom>
          <a:solidFill>
            <a:srgbClr val="C8922A"/>
          </a:solidFill>
          <a:ln/>
        </p:spPr>
      </p:sp>
      <p:sp>
        <p:nvSpPr>
          <p:cNvPr id="10" name="Shape 4"/>
          <p:cNvSpPr/>
          <p:nvPr/>
        </p:nvSpPr>
        <p:spPr>
          <a:xfrm>
            <a:off x="762000" y="1460500"/>
            <a:ext cx="3556000" cy="1016000"/>
          </a:xfrm>
          <a:prstGeom prst="rect">
            <a:avLst/>
          </a:prstGeom>
          <a:solidFill>
            <a:srgbClr val="1B5E4B"/>
          </a:solidFill>
          <a:ln/>
          <a:effectLst>
            <a:outerShdw blurRad="76200" dist="25400" dir="60000" algn="bl" rotWithShape="0">
              <a:srgbClr val="000000">
                <a:alpha val="7843"/>
              </a:srgbClr>
            </a:outerShdw>
          </a:effectLst>
        </p:spPr>
      </p:sp>
      <p:sp>
        <p:nvSpPr>
          <p:cNvPr id="11" name="Text 5"/>
          <p:cNvSpPr/>
          <p:nvPr/>
        </p:nvSpPr>
        <p:spPr>
          <a:xfrm>
            <a:off x="952500" y="1524000"/>
            <a:ext cx="3175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2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3 260</a:t>
            </a:r>
            <a:endParaRPr lang="en-US" sz="3200" dirty="0"/>
          </a:p>
        </p:txBody>
      </p:sp>
      <p:sp>
        <p:nvSpPr>
          <p:cNvPr id="12" name="Text 6"/>
          <p:cNvSpPr/>
          <p:nvPr/>
        </p:nvSpPr>
        <p:spPr>
          <a:xfrm>
            <a:off x="952500" y="2057400"/>
            <a:ext cx="3175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случаев КС (круглосуточный стационар)</a:t>
            </a:r>
            <a:endParaRPr lang="en-US" sz="1100" dirty="0"/>
          </a:p>
        </p:txBody>
      </p:sp>
      <p:sp>
        <p:nvSpPr>
          <p:cNvPr id="13" name="Shape 7"/>
          <p:cNvSpPr/>
          <p:nvPr/>
        </p:nvSpPr>
        <p:spPr>
          <a:xfrm>
            <a:off x="4508500" y="1460500"/>
            <a:ext cx="3556000" cy="1016000"/>
          </a:xfrm>
          <a:prstGeom prst="rect">
            <a:avLst/>
          </a:prstGeom>
          <a:solidFill>
            <a:srgbClr val="163D32"/>
          </a:solidFill>
          <a:ln/>
          <a:effectLst>
            <a:outerShdw blurRad="76200" dist="25400" dir="60000" algn="bl" rotWithShape="0">
              <a:srgbClr val="000000">
                <a:alpha val="7843"/>
              </a:srgbClr>
            </a:outerShdw>
          </a:effectLst>
        </p:spPr>
      </p:sp>
      <p:sp>
        <p:nvSpPr>
          <p:cNvPr id="14" name="Text 8"/>
          <p:cNvSpPr/>
          <p:nvPr/>
        </p:nvSpPr>
        <p:spPr>
          <a:xfrm>
            <a:off x="4699000" y="1524000"/>
            <a:ext cx="3175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2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240</a:t>
            </a:r>
            <a:endParaRPr lang="en-US" sz="3200" dirty="0"/>
          </a:p>
        </p:txBody>
      </p:sp>
      <p:sp>
        <p:nvSpPr>
          <p:cNvPr id="15" name="Text 9"/>
          <p:cNvSpPr/>
          <p:nvPr/>
        </p:nvSpPr>
        <p:spPr>
          <a:xfrm>
            <a:off x="4699000" y="2057400"/>
            <a:ext cx="3175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ВМП (высокотехнологичная помощь)</a:t>
            </a:r>
            <a:endParaRPr lang="en-US" sz="1100" dirty="0"/>
          </a:p>
        </p:txBody>
      </p:sp>
      <p:sp>
        <p:nvSpPr>
          <p:cNvPr id="16" name="Shape 10"/>
          <p:cNvSpPr/>
          <p:nvPr/>
        </p:nvSpPr>
        <p:spPr>
          <a:xfrm>
            <a:off x="8255000" y="1460500"/>
            <a:ext cx="3556000" cy="1016000"/>
          </a:xfrm>
          <a:prstGeom prst="rect">
            <a:avLst/>
          </a:prstGeom>
          <a:solidFill>
            <a:srgbClr val="163D32"/>
          </a:solidFill>
          <a:ln/>
          <a:effectLst>
            <a:outerShdw blurRad="76200" dist="25400" dir="60000" algn="bl" rotWithShape="0">
              <a:srgbClr val="000000">
                <a:alpha val="7843"/>
              </a:srgbClr>
            </a:outerShdw>
          </a:effectLst>
        </p:spPr>
      </p:sp>
      <p:sp>
        <p:nvSpPr>
          <p:cNvPr id="17" name="Text 11"/>
          <p:cNvSpPr/>
          <p:nvPr/>
        </p:nvSpPr>
        <p:spPr>
          <a:xfrm>
            <a:off x="8445500" y="1524000"/>
            <a:ext cx="3175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334 млн</a:t>
            </a:r>
            <a:endParaRPr lang="en-US" sz="2800" dirty="0"/>
          </a:p>
        </p:txBody>
      </p:sp>
      <p:sp>
        <p:nvSpPr>
          <p:cNvPr id="18" name="Text 12"/>
          <p:cNvSpPr/>
          <p:nvPr/>
        </p:nvSpPr>
        <p:spPr>
          <a:xfrm>
            <a:off x="8445500" y="2057400"/>
            <a:ext cx="3175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руб. выставлено к оплате</a:t>
            </a:r>
            <a:endParaRPr lang="en-US" sz="1100" dirty="0"/>
          </a:p>
        </p:txBody>
      </p:sp>
      <p:sp>
        <p:nvSpPr>
          <p:cNvPr id="19" name="Shape 13"/>
          <p:cNvSpPr/>
          <p:nvPr/>
        </p:nvSpPr>
        <p:spPr>
          <a:xfrm>
            <a:off x="12001500" y="1460500"/>
            <a:ext cx="3492500" cy="1016000"/>
          </a:xfrm>
          <a:prstGeom prst="rect">
            <a:avLst/>
          </a:prstGeom>
          <a:solidFill>
            <a:srgbClr val="1B5E4B"/>
          </a:solidFill>
          <a:ln/>
          <a:effectLst>
            <a:outerShdw blurRad="76200" dist="25400" dir="60000" algn="bl" rotWithShape="0">
              <a:srgbClr val="000000">
                <a:alpha val="7843"/>
              </a:srgbClr>
            </a:outerShdw>
          </a:effectLst>
        </p:spPr>
      </p:sp>
      <p:sp>
        <p:nvSpPr>
          <p:cNvPr id="20" name="Text 14"/>
          <p:cNvSpPr/>
          <p:nvPr/>
        </p:nvSpPr>
        <p:spPr>
          <a:xfrm>
            <a:off x="12192000" y="1524000"/>
            <a:ext cx="31115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2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6,9%</a:t>
            </a:r>
            <a:endParaRPr lang="en-US" sz="3200" dirty="0"/>
          </a:p>
        </p:txBody>
      </p:sp>
      <p:sp>
        <p:nvSpPr>
          <p:cNvPr id="21" name="Text 15"/>
          <p:cNvSpPr/>
          <p:nvPr/>
        </p:nvSpPr>
        <p:spPr>
          <a:xfrm>
            <a:off x="12192000" y="2057400"/>
            <a:ext cx="31115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доля ВМП в общем объёме КС</a:t>
            </a:r>
            <a:endParaRPr lang="en-US" sz="1100" dirty="0"/>
          </a:p>
        </p:txBody>
      </p:sp>
      <p:graphicFrame>
        <p:nvGraphicFramePr>
          <p:cNvPr id="22" name="Chart 0"/>
          <p:cNvGraphicFramePr/>
          <p:nvPr/>
        </p:nvGraphicFramePr>
        <p:xfrm>
          <a:off x="762000" y="2667000"/>
          <a:ext cx="8128000" cy="4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Table 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9011935"/>
              </p:ext>
            </p:extLst>
          </p:nvPr>
        </p:nvGraphicFramePr>
        <p:xfrm>
          <a:off x="9144000" y="2667000"/>
          <a:ext cx="6350000" cy="4446333"/>
        </p:xfrm>
        <a:graphic>
          <a:graphicData uri="http://schemas.openxmlformats.org/drawingml/2006/table">
            <a:tbl>
              <a:tblPr/>
              <a:tblGrid>
                <a:gridCol w="2794000"/>
                <a:gridCol w="1143000"/>
                <a:gridCol w="1143000"/>
                <a:gridCol w="1270000"/>
              </a:tblGrid>
              <a:tr h="50095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Отделение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КС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ВМП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Сумма, млн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</a:tr>
              <a:tr h="5636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Онкоурология (№4)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786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40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65,3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36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Онкогинекология (№5)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492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31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53,5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</a:tr>
              <a:tr h="5636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Абдоминальный (№1)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588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39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85,1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36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Голова и шея (№3)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428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41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35,6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</a:tr>
              <a:tr h="5636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Молочная (№2)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403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57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51,4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36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Торакальный (№6)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563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32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43,1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</a:tr>
              <a:tr h="56362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ИТОГО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3 260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240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334,0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" name="Text 16"/>
          <p:cNvSpPr/>
          <p:nvPr/>
        </p:nvSpPr>
        <p:spPr>
          <a:xfrm>
            <a:off x="762000" y="8636000"/>
            <a:ext cx="114300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6B7B7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Источник: МИС «Ариадна», обновлённые данные ГБУЗ ЛОКБ, 01.01.26 – 15.06.26</a:t>
            </a:r>
            <a:endParaRPr lang="en-US" sz="11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idtsgeix2x5l2/mnt/agents/output/converted_template/images/imag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Image 1" descr="https://kimi-img.moonshot.cn/pub/slides/okc/idtsgeix2x5l2/mnt/agents/output/converted_template/images/image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0" y="0"/>
            <a:ext cx="16256000" cy="508000"/>
          </a:xfrm>
          <a:prstGeom prst="rect">
            <a:avLst/>
          </a:prstGeom>
          <a:solidFill>
            <a:srgbClr val="1B5E4B"/>
          </a:solidFill>
          <a:ln/>
        </p:spPr>
      </p:sp>
      <p:sp>
        <p:nvSpPr>
          <p:cNvPr id="5" name="Text 1"/>
          <p:cNvSpPr/>
          <p:nvPr/>
        </p:nvSpPr>
        <p:spPr>
          <a:xfrm>
            <a:off x="762000" y="0"/>
            <a:ext cx="13335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ГБУЗ ЛОКБ  —  01.01.26 – 15.06.26</a:t>
            </a:r>
            <a:endParaRPr lang="en-US" sz="1400" dirty="0"/>
          </a:p>
        </p:txBody>
      </p:sp>
      <p:pic>
        <p:nvPicPr>
          <p:cNvPr id="6" name="Image 2" descr="https://kimi-img.moonshot.cn/pub/slides/okc/idtsgeix2x5l2/mnt/agents/output/converted_template/images/image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4600" y="25400"/>
            <a:ext cx="609600" cy="609600"/>
          </a:xfrm>
          <a:prstGeom prst="rect">
            <a:avLst/>
          </a:prstGeom>
        </p:spPr>
      </p:pic>
      <p:pic>
        <p:nvPicPr>
          <p:cNvPr id="7" name="Image 3" descr="https://kimi-img.moonshot.cn/pub/slides/okc/idtsgeix2x5l2/mnt/agents/output/converted_template/images/image_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8800" y="38100"/>
            <a:ext cx="520700" cy="660400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762000" y="571500"/>
            <a:ext cx="13335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47A36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Химиотерапия: 2 499 КС + 3 700 ДС = 6 199 курсов, 540 млн руб.</a:t>
            </a:r>
            <a:endParaRPr lang="en-US" sz="2400" dirty="0"/>
          </a:p>
        </p:txBody>
      </p:sp>
      <p:sp>
        <p:nvSpPr>
          <p:cNvPr id="9" name="Shape 3"/>
          <p:cNvSpPr/>
          <p:nvPr/>
        </p:nvSpPr>
        <p:spPr>
          <a:xfrm>
            <a:off x="762000" y="1270000"/>
            <a:ext cx="1270000" cy="38100"/>
          </a:xfrm>
          <a:prstGeom prst="rect">
            <a:avLst/>
          </a:prstGeom>
          <a:solidFill>
            <a:srgbClr val="C8922A"/>
          </a:solidFill>
          <a:ln/>
        </p:spPr>
      </p:sp>
      <p:sp>
        <p:nvSpPr>
          <p:cNvPr id="10" name="Shape 4"/>
          <p:cNvSpPr/>
          <p:nvPr/>
        </p:nvSpPr>
        <p:spPr>
          <a:xfrm>
            <a:off x="762000" y="1460500"/>
            <a:ext cx="3492500" cy="1016000"/>
          </a:xfrm>
          <a:prstGeom prst="rect">
            <a:avLst/>
          </a:prstGeom>
          <a:solidFill>
            <a:srgbClr val="1B5E4B"/>
          </a:solidFill>
          <a:ln/>
          <a:effectLst>
            <a:outerShdw blurRad="76200" dist="25400" dir="60000" algn="bl" rotWithShape="0">
              <a:srgbClr val="000000">
                <a:alpha val="7843"/>
              </a:srgbClr>
            </a:outerShdw>
          </a:effectLst>
        </p:spPr>
      </p:sp>
      <p:sp>
        <p:nvSpPr>
          <p:cNvPr id="11" name="Text 5"/>
          <p:cNvSpPr/>
          <p:nvPr/>
        </p:nvSpPr>
        <p:spPr>
          <a:xfrm>
            <a:off x="952500" y="1524000"/>
            <a:ext cx="31115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2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2 499</a:t>
            </a:r>
            <a:endParaRPr lang="en-US" sz="3200" dirty="0"/>
          </a:p>
        </p:txBody>
      </p:sp>
      <p:sp>
        <p:nvSpPr>
          <p:cNvPr id="12" name="Text 6"/>
          <p:cNvSpPr/>
          <p:nvPr/>
        </p:nvSpPr>
        <p:spPr>
          <a:xfrm>
            <a:off x="952500" y="2057400"/>
            <a:ext cx="31115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круглосуточный стационар (№1+№2)</a:t>
            </a:r>
            <a:endParaRPr lang="en-US" sz="1100" dirty="0"/>
          </a:p>
        </p:txBody>
      </p:sp>
      <p:sp>
        <p:nvSpPr>
          <p:cNvPr id="13" name="Shape 7"/>
          <p:cNvSpPr/>
          <p:nvPr/>
        </p:nvSpPr>
        <p:spPr>
          <a:xfrm>
            <a:off x="4508500" y="1460500"/>
            <a:ext cx="3492500" cy="1016000"/>
          </a:xfrm>
          <a:prstGeom prst="rect">
            <a:avLst/>
          </a:prstGeom>
          <a:solidFill>
            <a:srgbClr val="163D32"/>
          </a:solidFill>
          <a:ln/>
          <a:effectLst>
            <a:outerShdw blurRad="76200" dist="25400" dir="60000" algn="bl" rotWithShape="0">
              <a:srgbClr val="000000">
                <a:alpha val="7843"/>
              </a:srgbClr>
            </a:outerShdw>
          </a:effectLst>
        </p:spPr>
      </p:sp>
      <p:sp>
        <p:nvSpPr>
          <p:cNvPr id="14" name="Text 8"/>
          <p:cNvSpPr/>
          <p:nvPr/>
        </p:nvSpPr>
        <p:spPr>
          <a:xfrm>
            <a:off x="4699000" y="1524000"/>
            <a:ext cx="31115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2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3 700</a:t>
            </a:r>
            <a:endParaRPr lang="en-US" sz="3200" dirty="0"/>
          </a:p>
        </p:txBody>
      </p:sp>
      <p:sp>
        <p:nvSpPr>
          <p:cNvPr id="15" name="Text 9"/>
          <p:cNvSpPr/>
          <p:nvPr/>
        </p:nvSpPr>
        <p:spPr>
          <a:xfrm>
            <a:off x="4699000" y="2057400"/>
            <a:ext cx="31115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дневной стационар химиотерапии</a:t>
            </a:r>
            <a:endParaRPr lang="en-US" sz="1100" dirty="0"/>
          </a:p>
        </p:txBody>
      </p:sp>
      <p:sp>
        <p:nvSpPr>
          <p:cNvPr id="16" name="Shape 10"/>
          <p:cNvSpPr/>
          <p:nvPr/>
        </p:nvSpPr>
        <p:spPr>
          <a:xfrm>
            <a:off x="8255000" y="1460500"/>
            <a:ext cx="3492500" cy="1016000"/>
          </a:xfrm>
          <a:prstGeom prst="rect">
            <a:avLst/>
          </a:prstGeom>
          <a:solidFill>
            <a:srgbClr val="163D32"/>
          </a:solidFill>
          <a:ln/>
          <a:effectLst>
            <a:outerShdw blurRad="76200" dist="25400" dir="60000" algn="bl" rotWithShape="0">
              <a:srgbClr val="000000">
                <a:alpha val="7843"/>
              </a:srgbClr>
            </a:outerShdw>
          </a:effectLst>
        </p:spPr>
      </p:sp>
      <p:sp>
        <p:nvSpPr>
          <p:cNvPr id="17" name="Text 11"/>
          <p:cNvSpPr/>
          <p:nvPr/>
        </p:nvSpPr>
        <p:spPr>
          <a:xfrm>
            <a:off x="8445500" y="1524000"/>
            <a:ext cx="31115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540 млн</a:t>
            </a:r>
            <a:endParaRPr lang="en-US" sz="2800" dirty="0"/>
          </a:p>
        </p:txBody>
      </p:sp>
      <p:sp>
        <p:nvSpPr>
          <p:cNvPr id="18" name="Text 12"/>
          <p:cNvSpPr/>
          <p:nvPr/>
        </p:nvSpPr>
        <p:spPr>
          <a:xfrm>
            <a:off x="8445500" y="2057400"/>
            <a:ext cx="31115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руб. выставлено к оплате</a:t>
            </a:r>
            <a:endParaRPr lang="en-US" sz="1100" dirty="0"/>
          </a:p>
        </p:txBody>
      </p:sp>
      <p:sp>
        <p:nvSpPr>
          <p:cNvPr id="19" name="Shape 13"/>
          <p:cNvSpPr/>
          <p:nvPr/>
        </p:nvSpPr>
        <p:spPr>
          <a:xfrm>
            <a:off x="12001500" y="1460500"/>
            <a:ext cx="3492500" cy="1016000"/>
          </a:xfrm>
          <a:prstGeom prst="rect">
            <a:avLst/>
          </a:prstGeom>
          <a:solidFill>
            <a:srgbClr val="1B5E4B"/>
          </a:solidFill>
          <a:ln/>
          <a:effectLst>
            <a:outerShdw blurRad="76200" dist="25400" dir="60000" algn="bl" rotWithShape="0">
              <a:srgbClr val="000000">
                <a:alpha val="7843"/>
              </a:srgbClr>
            </a:outerShdw>
          </a:effectLst>
        </p:spPr>
      </p:sp>
      <p:sp>
        <p:nvSpPr>
          <p:cNvPr id="20" name="Text 14"/>
          <p:cNvSpPr/>
          <p:nvPr/>
        </p:nvSpPr>
        <p:spPr>
          <a:xfrm>
            <a:off x="12192000" y="1524000"/>
            <a:ext cx="31115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2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59,7%</a:t>
            </a:r>
            <a:endParaRPr lang="en-US" sz="3200" dirty="0"/>
          </a:p>
        </p:txBody>
      </p:sp>
      <p:sp>
        <p:nvSpPr>
          <p:cNvPr id="21" name="Text 15"/>
          <p:cNvSpPr/>
          <p:nvPr/>
        </p:nvSpPr>
        <p:spPr>
          <a:xfrm>
            <a:off x="12192000" y="2057400"/>
            <a:ext cx="31115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ДС в общем объёме химиотерапии</a:t>
            </a:r>
            <a:endParaRPr lang="en-US" sz="1100" dirty="0"/>
          </a:p>
        </p:txBody>
      </p:sp>
      <p:graphicFrame>
        <p:nvGraphicFramePr>
          <p:cNvPr id="22" name="Chart 0"/>
          <p:cNvGraphicFramePr/>
          <p:nvPr/>
        </p:nvGraphicFramePr>
        <p:xfrm>
          <a:off x="762000" y="2667000"/>
          <a:ext cx="762000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Table 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9011935"/>
              </p:ext>
            </p:extLst>
          </p:nvPr>
        </p:nvGraphicFramePr>
        <p:xfrm>
          <a:off x="8636000" y="2667000"/>
          <a:ext cx="6858000" cy="2159216"/>
        </p:xfrm>
        <a:graphic>
          <a:graphicData uri="http://schemas.openxmlformats.org/drawingml/2006/table">
            <a:tbl>
              <a:tblPr/>
              <a:tblGrid>
                <a:gridCol w="2743200"/>
                <a:gridCol w="1371600"/>
                <a:gridCol w="1371600"/>
                <a:gridCol w="1371600"/>
              </a:tblGrid>
              <a:tr h="488798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Показатель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ХТ №1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ХТ №2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ХТ ДС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</a:tr>
              <a:tr h="55680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Случаев КС/ДС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1 280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1 219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3 700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680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Сумма, млн руб.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97,8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92,1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349,9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</a:tr>
              <a:tr h="55680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Средняя стоимость, тыс.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76,4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75,6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94,6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" name="Shape 16"/>
          <p:cNvSpPr/>
          <p:nvPr/>
        </p:nvSpPr>
        <p:spPr>
          <a:xfrm>
            <a:off x="762000" y="6477000"/>
            <a:ext cx="14732000" cy="20320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60000" algn="bl" rotWithShape="0">
              <a:srgbClr val="000000">
                <a:alpha val="6275"/>
              </a:srgbClr>
            </a:outerShdw>
          </a:effectLst>
        </p:spPr>
      </p:sp>
      <p:sp>
        <p:nvSpPr>
          <p:cNvPr id="25" name="Text 17"/>
          <p:cNvSpPr/>
          <p:nvPr/>
        </p:nvSpPr>
        <p:spPr>
          <a:xfrm>
            <a:off x="1016000" y="6578600"/>
            <a:ext cx="381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600" dirty="0">
                <a:solidFill>
                  <a:srgbClr val="6B7B7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Аналитические выводы</a:t>
            </a:r>
            <a:endParaRPr lang="en-US" sz="1600" dirty="0"/>
          </a:p>
        </p:txBody>
      </p:sp>
      <p:sp>
        <p:nvSpPr>
          <p:cNvPr id="26" name="Shape 18"/>
          <p:cNvSpPr/>
          <p:nvPr/>
        </p:nvSpPr>
        <p:spPr>
          <a:xfrm>
            <a:off x="1016000" y="6959600"/>
            <a:ext cx="762000" cy="25400"/>
          </a:xfrm>
          <a:prstGeom prst="rect">
            <a:avLst/>
          </a:prstGeom>
          <a:solidFill>
            <a:srgbClr val="C8922A"/>
          </a:solidFill>
          <a:ln/>
        </p:spPr>
      </p:sp>
      <p:sp>
        <p:nvSpPr>
          <p:cNvPr id="27" name="Text 19"/>
          <p:cNvSpPr/>
          <p:nvPr/>
        </p:nvSpPr>
        <p:spPr>
          <a:xfrm>
            <a:off x="1016000" y="7061200"/>
            <a:ext cx="14224000" cy="133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5000"/>
              </a:lnSpc>
            </a:pPr>
            <a:r>
              <a:rPr lang="en-US" sz="14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</a:t>
            </a:r>
            <a:r>
              <a:rPr lang="en-US" sz="1400" dirty="0">
                <a:solidFill>
                  <a:srgbClr val="1C1C1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Химиотерапия — </a:t>
            </a:r>
            <a:r>
              <a:rPr lang="en-US" sz="1400" b="1" dirty="0">
                <a:solidFill>
                  <a:srgbClr val="1C1C1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крупнейшее направление</a:t>
            </a:r>
            <a:r>
              <a:rPr lang="en-US" sz="1400" dirty="0">
                <a:solidFill>
                  <a:srgbClr val="1C1C1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ЛОКБ по выставленным счетам (540 млн руб., 48% от всей онкослужбы)</a:t>
            </a:r>
            <a:endParaRPr lang="en-US" sz="1400" dirty="0"/>
          </a:p>
          <a:p>
            <a:pPr algn="l">
              <a:lnSpc>
                <a:spcPct val="145000"/>
              </a:lnSpc>
              <a:spcBef>
                <a:spcPts val="400"/>
              </a:spcBef>
            </a:pPr>
            <a:r>
              <a:rPr lang="en-US" sz="14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</a:t>
            </a:r>
            <a:r>
              <a:rPr lang="en-US" sz="1400" dirty="0">
                <a:solidFill>
                  <a:srgbClr val="1C1C1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Дневной стационар преобладает: </a:t>
            </a:r>
            <a:r>
              <a:rPr lang="en-US" sz="1400" b="1" dirty="0">
                <a:solidFill>
                  <a:srgbClr val="1C1C1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59,7% курсов</a:t>
            </a:r>
            <a:r>
              <a:rPr lang="en-US" sz="1400" dirty="0">
                <a:solidFill>
                  <a:srgbClr val="1C1C1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, средняя стоимость случая выше на 24%</a:t>
            </a:r>
            <a:endParaRPr lang="en-US" sz="1400" dirty="0"/>
          </a:p>
        </p:txBody>
      </p:sp>
      <p:sp>
        <p:nvSpPr>
          <p:cNvPr id="28" name="Text 20"/>
          <p:cNvSpPr/>
          <p:nvPr/>
        </p:nvSpPr>
        <p:spPr>
          <a:xfrm>
            <a:off x="762000" y="8636000"/>
            <a:ext cx="114300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6B7B7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Источник: МИС «Ариадна», обновлённые данные ГБУЗ ЛОКБ, 01.01.26 – 15.06.26</a:t>
            </a:r>
            <a:endParaRPr lang="en-US" sz="1100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idtsgeix2x5l2/mnt/agents/output/converted_template/images/imag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Image 1" descr="https://kimi-img.moonshot.cn/pub/slides/okc/idtsgeix2x5l2/mnt/agents/output/converted_template/images/image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0" y="0"/>
            <a:ext cx="16256000" cy="508000"/>
          </a:xfrm>
          <a:prstGeom prst="rect">
            <a:avLst/>
          </a:prstGeom>
          <a:solidFill>
            <a:srgbClr val="1B5E4B"/>
          </a:solidFill>
          <a:ln/>
        </p:spPr>
      </p:sp>
      <p:sp>
        <p:nvSpPr>
          <p:cNvPr id="5" name="Text 1"/>
          <p:cNvSpPr/>
          <p:nvPr/>
        </p:nvSpPr>
        <p:spPr>
          <a:xfrm>
            <a:off x="762000" y="0"/>
            <a:ext cx="13335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ГБУЗ ЛОКБ  —  Структура КСГ  —  01.01.26 – 15.06.26</a:t>
            </a:r>
            <a:endParaRPr lang="en-US" sz="1400" dirty="0"/>
          </a:p>
        </p:txBody>
      </p:sp>
      <p:pic>
        <p:nvPicPr>
          <p:cNvPr id="6" name="Image 2" descr="https://kimi-img.moonshot.cn/pub/slides/okc/idtsgeix2x5l2/mnt/agents/output/converted_template/images/image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4600" y="25400"/>
            <a:ext cx="609600" cy="609600"/>
          </a:xfrm>
          <a:prstGeom prst="rect">
            <a:avLst/>
          </a:prstGeom>
        </p:spPr>
      </p:pic>
      <p:pic>
        <p:nvPicPr>
          <p:cNvPr id="7" name="Image 3" descr="https://kimi-img.moonshot.cn/pub/slides/okc/idtsgeix2x5l2/mnt/agents/output/converted_template/images/image_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8800" y="38100"/>
            <a:ext cx="520700" cy="660400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762000" y="571500"/>
            <a:ext cx="13335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600" dirty="0">
                <a:solidFill>
                  <a:srgbClr val="47A36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Структура КСГ: химиотерапия дневного стационара</a:t>
            </a:r>
            <a:endParaRPr lang="en-US" sz="2600" dirty="0"/>
          </a:p>
        </p:txBody>
      </p:sp>
      <p:sp>
        <p:nvSpPr>
          <p:cNvPr id="9" name="Shape 3"/>
          <p:cNvSpPr/>
          <p:nvPr/>
        </p:nvSpPr>
        <p:spPr>
          <a:xfrm>
            <a:off x="762000" y="1270000"/>
            <a:ext cx="1270000" cy="38100"/>
          </a:xfrm>
          <a:prstGeom prst="rect">
            <a:avLst/>
          </a:prstGeom>
          <a:solidFill>
            <a:srgbClr val="C8922A"/>
          </a:solidFill>
          <a:ln/>
        </p:spPr>
      </p:sp>
      <p:graphicFrame>
        <p:nvGraphicFramePr>
          <p:cNvPr id="10" name="Chart 0"/>
          <p:cNvGraphicFramePr/>
          <p:nvPr/>
        </p:nvGraphicFramePr>
        <p:xfrm>
          <a:off x="762000" y="1460500"/>
          <a:ext cx="8890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Chart 1"/>
          <p:cNvGraphicFramePr/>
          <p:nvPr/>
        </p:nvGraphicFramePr>
        <p:xfrm>
          <a:off x="9906000" y="1460500"/>
          <a:ext cx="5588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Table 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9011935"/>
              </p:ext>
            </p:extLst>
          </p:nvPr>
        </p:nvGraphicFramePr>
        <p:xfrm>
          <a:off x="1524000" y="5461000"/>
          <a:ext cx="13206678" cy="1905000"/>
        </p:xfrm>
        <a:graphic>
          <a:graphicData uri="http://schemas.openxmlformats.org/drawingml/2006/table">
            <a:tbl>
              <a:tblPr/>
              <a:tblGrid>
                <a:gridCol w="3543706"/>
                <a:gridCol w="2093468"/>
                <a:gridCol w="2093468"/>
                <a:gridCol w="2738018"/>
                <a:gridCol w="2738018"/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Группа уровней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Случаи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Доля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Сумма, млн ₽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Средняя стоимость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Базовые (1–2)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1 611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41,9%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16,6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10 325 ₽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Средние (3–6)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817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21,2%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35,7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43 657 ₽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Высокие (7–10)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137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3,6%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18,4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134 406 ₽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Сложные (11–18)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1 261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32,8%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293,8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232 987 ₽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</a:tr>
            </a:tbl>
          </a:graphicData>
        </a:graphic>
      </p:graphicFrame>
      <p:sp>
        <p:nvSpPr>
          <p:cNvPr id="12" name="Text 4"/>
          <p:cNvSpPr/>
          <p:nvPr/>
        </p:nvSpPr>
        <p:spPr>
          <a:xfrm>
            <a:off x="762000" y="8636000"/>
            <a:ext cx="114300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6B7B7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Источник: МИС «Ариадна», ХТ дневного стационара ГБУЗ ЛОКБ, 01.01.26 – 15.06.26</a:t>
            </a:r>
            <a:endParaRPr lang="en-US" sz="11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idtsgeix2x5l2/mnt/agents/output/converted_template/images/imag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Image 1" descr="https://kimi-img.moonshot.cn/pub/slides/okc/idtsgeix2x5l2/mnt/agents/output/converted_template/images/image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0" y="0"/>
            <a:ext cx="16256000" cy="508000"/>
          </a:xfrm>
          <a:prstGeom prst="rect">
            <a:avLst/>
          </a:prstGeom>
          <a:solidFill>
            <a:srgbClr val="1B5E4B"/>
          </a:solidFill>
          <a:ln/>
        </p:spPr>
      </p:sp>
      <p:sp>
        <p:nvSpPr>
          <p:cNvPr id="5" name="Text 1"/>
          <p:cNvSpPr/>
          <p:nvPr/>
        </p:nvSpPr>
        <p:spPr>
          <a:xfrm>
            <a:off x="762000" y="0"/>
            <a:ext cx="13335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ГБУЗ ЛОКБ  —  Структура КСГ  —  01.01.26 – 15.06.26</a:t>
            </a:r>
            <a:endParaRPr lang="en-US" sz="1400" dirty="0"/>
          </a:p>
        </p:txBody>
      </p:sp>
      <p:pic>
        <p:nvPicPr>
          <p:cNvPr id="6" name="Image 2" descr="https://kimi-img.moonshot.cn/pub/slides/okc/idtsgeix2x5l2/mnt/agents/output/converted_template/images/image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4600" y="25400"/>
            <a:ext cx="609600" cy="609600"/>
          </a:xfrm>
          <a:prstGeom prst="rect">
            <a:avLst/>
          </a:prstGeom>
        </p:spPr>
      </p:pic>
      <p:pic>
        <p:nvPicPr>
          <p:cNvPr id="7" name="Image 3" descr="https://kimi-img.moonshot.cn/pub/slides/okc/idtsgeix2x5l2/mnt/agents/output/converted_template/images/image_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8800" y="38100"/>
            <a:ext cx="520700" cy="660400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762000" y="571500"/>
            <a:ext cx="13335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600" dirty="0">
                <a:solidFill>
                  <a:srgbClr val="47A36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Структура КСГ: химиотерапия №1 и №2</a:t>
            </a:r>
            <a:endParaRPr lang="en-US" sz="2600" dirty="0"/>
          </a:p>
        </p:txBody>
      </p:sp>
      <p:sp>
        <p:nvSpPr>
          <p:cNvPr id="9" name="Shape 3"/>
          <p:cNvSpPr/>
          <p:nvPr/>
        </p:nvSpPr>
        <p:spPr>
          <a:xfrm>
            <a:off x="762000" y="1270000"/>
            <a:ext cx="1270000" cy="38100"/>
          </a:xfrm>
          <a:prstGeom prst="rect">
            <a:avLst/>
          </a:prstGeom>
          <a:solidFill>
            <a:srgbClr val="C8922A"/>
          </a:solidFill>
          <a:ln/>
        </p:spPr>
      </p:sp>
      <p:graphicFrame>
        <p:nvGraphicFramePr>
          <p:cNvPr id="10" name="Chart 0"/>
          <p:cNvGraphicFramePr/>
          <p:nvPr/>
        </p:nvGraphicFramePr>
        <p:xfrm>
          <a:off x="762000" y="1460500"/>
          <a:ext cx="8890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Chart 1"/>
          <p:cNvGraphicFramePr/>
          <p:nvPr/>
        </p:nvGraphicFramePr>
        <p:xfrm>
          <a:off x="9906000" y="1460500"/>
          <a:ext cx="5588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Table 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9011935"/>
              </p:ext>
            </p:extLst>
          </p:nvPr>
        </p:nvGraphicFramePr>
        <p:xfrm>
          <a:off x="1524000" y="5461000"/>
          <a:ext cx="13206678" cy="1905000"/>
        </p:xfrm>
        <a:graphic>
          <a:graphicData uri="http://schemas.openxmlformats.org/drawingml/2006/table">
            <a:tbl>
              <a:tblPr/>
              <a:tblGrid>
                <a:gridCol w="3543706"/>
                <a:gridCol w="2093468"/>
                <a:gridCol w="2093468"/>
                <a:gridCol w="2738018"/>
                <a:gridCol w="2738018"/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Группа уровней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Случаи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Доля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Сумма, млн ₽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Средняя стоимость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Базовые (1–2)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914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36,5%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15,8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17 305 ₽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Средние (3–6)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739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29,5%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36,1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48 896 ₽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Высокие (7–10)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349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13,9%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50,5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144 774 ₽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Сложные (11–15)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392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15,6%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83,6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213 259 ₽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</a:tr>
            </a:tbl>
          </a:graphicData>
        </a:graphic>
      </p:graphicFrame>
      <p:sp>
        <p:nvSpPr>
          <p:cNvPr id="13" name="Text 4"/>
          <p:cNvSpPr/>
          <p:nvPr/>
        </p:nvSpPr>
        <p:spPr>
          <a:xfrm>
            <a:off x="762000" y="8636000"/>
            <a:ext cx="114300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6B7B7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Источник: МИС «Ариадна», ХТ №1+№2 ГБУЗ ЛОКБ, 01.01.26 – 15.06.26</a:t>
            </a:r>
            <a:endParaRPr lang="en-US" sz="1100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idtsgeix2x5l2/mnt/agents/output/converted_template/images/imag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Image 1" descr="https://kimi-img.moonshot.cn/pub/slides/okc/idtsgeix2x5l2/mnt/agents/output/converted_template/images/image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0" y="0"/>
            <a:ext cx="16256000" cy="508000"/>
          </a:xfrm>
          <a:prstGeom prst="rect">
            <a:avLst/>
          </a:prstGeom>
          <a:solidFill>
            <a:srgbClr val="1B5E4B"/>
          </a:solidFill>
          <a:ln/>
        </p:spPr>
      </p:sp>
      <p:sp>
        <p:nvSpPr>
          <p:cNvPr id="5" name="Text 1"/>
          <p:cNvSpPr/>
          <p:nvPr/>
        </p:nvSpPr>
        <p:spPr>
          <a:xfrm>
            <a:off x="762000" y="0"/>
            <a:ext cx="13335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ГБУЗ ЛОКБ  —  Структура КСГ  —  01.01.26 – 15.06.26</a:t>
            </a:r>
            <a:endParaRPr lang="en-US" sz="1400" dirty="0"/>
          </a:p>
        </p:txBody>
      </p:sp>
      <p:pic>
        <p:nvPicPr>
          <p:cNvPr id="6" name="Image 2" descr="https://kimi-img.moonshot.cn/pub/slides/okc/idtsgeix2x5l2/mnt/agents/output/converted_template/images/image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4600" y="25400"/>
            <a:ext cx="609600" cy="609600"/>
          </a:xfrm>
          <a:prstGeom prst="rect">
            <a:avLst/>
          </a:prstGeom>
        </p:spPr>
      </p:pic>
      <p:pic>
        <p:nvPicPr>
          <p:cNvPr id="7" name="Image 3" descr="https://kimi-img.moonshot.cn/pub/slides/okc/idtsgeix2x5l2/mnt/agents/output/converted_template/images/image_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8800" y="38100"/>
            <a:ext cx="520700" cy="660400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762000" y="571500"/>
            <a:ext cx="13335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600" dirty="0">
                <a:solidFill>
                  <a:srgbClr val="47A36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Структура КСГ: ЦАОП ДС (все центры)</a:t>
            </a:r>
            <a:endParaRPr lang="en-US" sz="2600" dirty="0"/>
          </a:p>
        </p:txBody>
      </p:sp>
      <p:sp>
        <p:nvSpPr>
          <p:cNvPr id="9" name="Shape 3"/>
          <p:cNvSpPr/>
          <p:nvPr/>
        </p:nvSpPr>
        <p:spPr>
          <a:xfrm>
            <a:off x="762000" y="1270000"/>
            <a:ext cx="1270000" cy="38100"/>
          </a:xfrm>
          <a:prstGeom prst="rect">
            <a:avLst/>
          </a:prstGeom>
          <a:solidFill>
            <a:srgbClr val="C8922A"/>
          </a:solidFill>
          <a:ln/>
        </p:spPr>
      </p:sp>
      <p:graphicFrame>
        <p:nvGraphicFramePr>
          <p:cNvPr id="10" name="Chart 0"/>
          <p:cNvGraphicFramePr/>
          <p:nvPr/>
        </p:nvGraphicFramePr>
        <p:xfrm>
          <a:off x="762000" y="1460500"/>
          <a:ext cx="8890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Chart 1"/>
          <p:cNvGraphicFramePr/>
          <p:nvPr/>
        </p:nvGraphicFramePr>
        <p:xfrm>
          <a:off x="9906000" y="1460500"/>
          <a:ext cx="5588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Table 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9011935"/>
              </p:ext>
            </p:extLst>
          </p:nvPr>
        </p:nvGraphicFramePr>
        <p:xfrm>
          <a:off x="1524000" y="5461000"/>
          <a:ext cx="13206678" cy="1905000"/>
        </p:xfrm>
        <a:graphic>
          <a:graphicData uri="http://schemas.openxmlformats.org/drawingml/2006/table">
            <a:tbl>
              <a:tblPr/>
              <a:tblGrid>
                <a:gridCol w="3543706"/>
                <a:gridCol w="2093468"/>
                <a:gridCol w="2093468"/>
                <a:gridCol w="2738018"/>
                <a:gridCol w="2738018"/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Группа уровней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Случаи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Доля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Сумма, млн ₽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Средняя стоимость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Базовые (1–2)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5 261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70,6%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50,6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9 615 ₽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Средние (3–6)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1 772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23,8%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85,8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48 423 ₽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Высокие (7–10)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274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3,7%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35,0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127 579 ₽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Сложные (15)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101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1,4%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33,5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331 940 ₽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</a:tr>
            </a:tbl>
          </a:graphicData>
        </a:graphic>
      </p:graphicFrame>
      <p:sp>
        <p:nvSpPr>
          <p:cNvPr id="13" name="Text 4"/>
          <p:cNvSpPr/>
          <p:nvPr/>
        </p:nvSpPr>
        <p:spPr>
          <a:xfrm>
            <a:off x="762000" y="8636000"/>
            <a:ext cx="114300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6B7B7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Источник: МИС «Ариадна», ЦАОП ГБУЗ ЛОКБ (4 центра), 01.01.26 – 15.06.26</a:t>
            </a:r>
            <a:endParaRPr lang="en-US" sz="1100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idtsgeix2x5l2/mnt/agents/output/converted_template/images/imag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Image 1" descr="https://kimi-img.moonshot.cn/pub/slides/okc/idtsgeix2x5l2/mnt/agents/output/converted_template/images/image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0" y="0"/>
            <a:ext cx="16256000" cy="508000"/>
          </a:xfrm>
          <a:prstGeom prst="rect">
            <a:avLst/>
          </a:prstGeom>
          <a:solidFill>
            <a:srgbClr val="1B5E4B"/>
          </a:solidFill>
          <a:ln/>
        </p:spPr>
      </p:sp>
      <p:sp>
        <p:nvSpPr>
          <p:cNvPr id="5" name="Text 1"/>
          <p:cNvSpPr/>
          <p:nvPr/>
        </p:nvSpPr>
        <p:spPr>
          <a:xfrm>
            <a:off x="762000" y="0"/>
            <a:ext cx="13335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ГБУЗ ЛОКБ  —  ЦАОП  —  01.01.26 – 15.06.26</a:t>
            </a:r>
            <a:endParaRPr lang="en-US" sz="1400" dirty="0"/>
          </a:p>
        </p:txBody>
      </p:sp>
      <p:pic>
        <p:nvPicPr>
          <p:cNvPr id="6" name="Image 2" descr="https://kimi-img.moonshot.cn/pub/slides/okc/idtsgeix2x5l2/mnt/agents/output/converted_template/images/image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4600" y="25400"/>
            <a:ext cx="609600" cy="609600"/>
          </a:xfrm>
          <a:prstGeom prst="rect">
            <a:avLst/>
          </a:prstGeom>
        </p:spPr>
      </p:pic>
      <p:pic>
        <p:nvPicPr>
          <p:cNvPr id="7" name="Image 3" descr="https://kimi-img.moonshot.cn/pub/slides/okc/idtsgeix2x5l2/mnt/agents/output/converted_template/images/image_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8800" y="38100"/>
            <a:ext cx="520700" cy="660400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762000" y="571500"/>
            <a:ext cx="13335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600" dirty="0">
                <a:solidFill>
                  <a:srgbClr val="47A36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ЦАОП: полный спектр услуг — ДС, эндоскопия, консультации</a:t>
            </a:r>
            <a:endParaRPr lang="en-US" sz="2600" dirty="0"/>
          </a:p>
        </p:txBody>
      </p:sp>
      <p:sp>
        <p:nvSpPr>
          <p:cNvPr id="9" name="Shape 3"/>
          <p:cNvSpPr/>
          <p:nvPr/>
        </p:nvSpPr>
        <p:spPr>
          <a:xfrm>
            <a:off x="762000" y="1270000"/>
            <a:ext cx="1270000" cy="38100"/>
          </a:xfrm>
          <a:prstGeom prst="rect">
            <a:avLst/>
          </a:prstGeom>
          <a:solidFill>
            <a:srgbClr val="C8922A"/>
          </a:solidFill>
          <a:ln/>
        </p:spPr>
      </p:sp>
      <p:graphicFrame>
        <p:nvGraphicFramePr>
          <p:cNvPr id="10" name="Chart 0"/>
          <p:cNvGraphicFramePr/>
          <p:nvPr/>
        </p:nvGraphicFramePr>
        <p:xfrm>
          <a:off x="762000" y="1460500"/>
          <a:ext cx="812800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Shape 4"/>
          <p:cNvSpPr/>
          <p:nvPr/>
        </p:nvSpPr>
        <p:spPr>
          <a:xfrm>
            <a:off x="9144000" y="1460500"/>
            <a:ext cx="6350000" cy="35560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60000" algn="bl" rotWithShape="0">
              <a:srgbClr val="000000">
                <a:alpha val="6275"/>
              </a:srgbClr>
            </a:outerShdw>
          </a:effectLst>
        </p:spPr>
      </p:sp>
      <p:sp>
        <p:nvSpPr>
          <p:cNvPr id="12" name="Text 5"/>
          <p:cNvSpPr/>
          <p:nvPr/>
        </p:nvSpPr>
        <p:spPr>
          <a:xfrm>
            <a:off x="9398000" y="1587500"/>
            <a:ext cx="381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600" dirty="0">
                <a:solidFill>
                  <a:srgbClr val="6B7B7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Ключевые показатели ЦАОП</a:t>
            </a:r>
            <a:endParaRPr lang="en-US" sz="1600" dirty="0"/>
          </a:p>
        </p:txBody>
      </p:sp>
      <p:sp>
        <p:nvSpPr>
          <p:cNvPr id="13" name="Shape 6"/>
          <p:cNvSpPr/>
          <p:nvPr/>
        </p:nvSpPr>
        <p:spPr>
          <a:xfrm>
            <a:off x="9398000" y="1968500"/>
            <a:ext cx="762000" cy="25400"/>
          </a:xfrm>
          <a:prstGeom prst="rect">
            <a:avLst/>
          </a:prstGeom>
          <a:solidFill>
            <a:srgbClr val="C8922A"/>
          </a:solidFill>
          <a:ln/>
        </p:spPr>
      </p:sp>
      <p:sp>
        <p:nvSpPr>
          <p:cNvPr id="14" name="Text 7"/>
          <p:cNvSpPr/>
          <p:nvPr/>
        </p:nvSpPr>
        <p:spPr>
          <a:xfrm>
            <a:off x="9398000" y="2095500"/>
            <a:ext cx="5842000" cy="27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4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</a:t>
            </a:r>
            <a:r>
              <a:rPr lang="en-US" sz="1400" b="1" dirty="0">
                <a:solidFill>
                  <a:srgbClr val="1C1C1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7 450</a:t>
            </a:r>
            <a:r>
              <a:rPr lang="en-US" sz="1400" dirty="0">
                <a:solidFill>
                  <a:srgbClr val="1C1C1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случаев ДС (химиотерапия)</a:t>
            </a:r>
            <a:endParaRPr lang="en-US" sz="1400" dirty="0"/>
          </a:p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en-US" sz="14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</a:t>
            </a:r>
            <a:r>
              <a:rPr lang="en-US" sz="1400" b="1" dirty="0">
                <a:solidFill>
                  <a:srgbClr val="1C1C1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1 397</a:t>
            </a:r>
            <a:r>
              <a:rPr lang="en-US" sz="1400" dirty="0">
                <a:solidFill>
                  <a:srgbClr val="1C1C1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эндоскопических исследований</a:t>
            </a:r>
            <a:endParaRPr lang="en-US" sz="1400" dirty="0"/>
          </a:p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en-US" sz="14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</a:t>
            </a:r>
            <a:r>
              <a:rPr lang="en-US" sz="1400" b="1" dirty="0">
                <a:solidFill>
                  <a:srgbClr val="1C1C1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4 445</a:t>
            </a:r>
            <a:r>
              <a:rPr lang="en-US" sz="1400" dirty="0">
                <a:solidFill>
                  <a:srgbClr val="1C1C1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посещений (консультации)</a:t>
            </a:r>
            <a:endParaRPr lang="en-US" sz="1400" dirty="0"/>
          </a:p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en-US" sz="14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</a:t>
            </a:r>
            <a:r>
              <a:rPr lang="en-US" sz="1400" b="1" dirty="0">
                <a:solidFill>
                  <a:srgbClr val="1C1C1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13 292</a:t>
            </a:r>
            <a:r>
              <a:rPr lang="en-US" sz="1400" dirty="0">
                <a:solidFill>
                  <a:srgbClr val="1C1C1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услуги всего по ЦАОПам</a:t>
            </a:r>
            <a:endParaRPr lang="en-US" sz="1400" dirty="0"/>
          </a:p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en-US" sz="14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</a:t>
            </a:r>
            <a:r>
              <a:rPr lang="en-US" sz="1400" dirty="0">
                <a:solidFill>
                  <a:srgbClr val="1C1C1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Выставлено счетов ЦАОП: </a:t>
            </a:r>
            <a:r>
              <a:rPr lang="en-US" sz="1400" b="1" dirty="0">
                <a:solidFill>
                  <a:srgbClr val="1C1C1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205,1 млн руб.</a:t>
            </a:r>
            <a:endParaRPr lang="en-US" sz="1400" dirty="0"/>
          </a:p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en-US" sz="14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</a:t>
            </a:r>
            <a:r>
              <a:rPr lang="en-US" sz="1400" dirty="0">
                <a:solidFill>
                  <a:srgbClr val="1C1C1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Средняя стоимость случая ЦАОП ДС: </a:t>
            </a:r>
            <a:r>
              <a:rPr lang="en-US" sz="1400" b="1" dirty="0">
                <a:solidFill>
                  <a:srgbClr val="1C1C1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27 500 руб.</a:t>
            </a:r>
            <a:endParaRPr lang="en-US" sz="1400" dirty="0"/>
          </a:p>
        </p:txBody>
      </p:sp>
      <p:graphicFrame>
        <p:nvGraphicFramePr>
          <p:cNvPr id="16" name="Table 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9011935"/>
              </p:ext>
            </p:extLst>
          </p:nvPr>
        </p:nvGraphicFramePr>
        <p:xfrm>
          <a:off x="762000" y="5207000"/>
          <a:ext cx="14732000" cy="3302000"/>
        </p:xfrm>
        <a:graphic>
          <a:graphicData uri="http://schemas.openxmlformats.org/drawingml/2006/table">
            <a:tbl>
              <a:tblPr/>
              <a:tblGrid>
                <a:gridCol w="4124960"/>
                <a:gridCol w="2209800"/>
                <a:gridCol w="2209800"/>
                <a:gridCol w="2062480"/>
                <a:gridCol w="2062480"/>
                <a:gridCol w="2062480"/>
              </a:tblGrid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ЦАОП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ДС (хим.)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Эндоскопия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Посещения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Всего услуг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Сумма, млн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Гатчина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2 787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143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2 107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5 037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72,2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Тихвин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1 876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515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1 266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3 657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52,0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Кингисепп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1 398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451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507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2 356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39,3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Выборг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1 297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161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565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2 023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37,3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</a:tr>
            </a:tbl>
          </a:graphicData>
        </a:graphic>
      </p:graphicFrame>
      <p:sp>
        <p:nvSpPr>
          <p:cNvPr id="15" name="Text 8"/>
          <p:cNvSpPr/>
          <p:nvPr/>
        </p:nvSpPr>
        <p:spPr>
          <a:xfrm>
            <a:off x="762000" y="8636000"/>
            <a:ext cx="114300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6B7B7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Источник: МИС «Ариадна», ЦАОП ГБУЗ ЛОКБ, 01.01.26 – 15.06.26</a:t>
            </a:r>
            <a:endParaRPr lang="en-US" sz="1100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idtsgeix2x5l2/mnt/agents/output/converted_template/images/imag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Image 1" descr="https://kimi-img.moonshot.cn/pub/slides/okc/idtsgeix2x5l2/mnt/agents/output/converted_template/images/image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0" y="0"/>
            <a:ext cx="16256000" cy="508000"/>
          </a:xfrm>
          <a:prstGeom prst="rect">
            <a:avLst/>
          </a:prstGeom>
          <a:solidFill>
            <a:srgbClr val="1B5E4B"/>
          </a:solidFill>
          <a:ln/>
        </p:spPr>
      </p:sp>
      <p:sp>
        <p:nvSpPr>
          <p:cNvPr id="5" name="Text 1"/>
          <p:cNvSpPr/>
          <p:nvPr/>
        </p:nvSpPr>
        <p:spPr>
          <a:xfrm>
            <a:off x="762000" y="0"/>
            <a:ext cx="13335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ГБУЗ ЛОКБ  —  Аналитика и выводы  —  01.01.26 – 15.06.26</a:t>
            </a:r>
            <a:endParaRPr lang="en-US" sz="1400" dirty="0"/>
          </a:p>
        </p:txBody>
      </p:sp>
      <p:pic>
        <p:nvPicPr>
          <p:cNvPr id="6" name="Image 2" descr="https://kimi-img.moonshot.cn/pub/slides/okc/idtsgeix2x5l2/mnt/agents/output/converted_template/images/image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4600" y="25400"/>
            <a:ext cx="609600" cy="609600"/>
          </a:xfrm>
          <a:prstGeom prst="rect">
            <a:avLst/>
          </a:prstGeom>
        </p:spPr>
      </p:pic>
      <p:pic>
        <p:nvPicPr>
          <p:cNvPr id="7" name="Image 3" descr="https://kimi-img.moonshot.cn/pub/slides/okc/idtsgeix2x5l2/mnt/agents/output/converted_template/images/image_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8800" y="38100"/>
            <a:ext cx="520700" cy="660400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762000" y="571500"/>
            <a:ext cx="13335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600" dirty="0">
                <a:solidFill>
                  <a:srgbClr val="47A36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Вклад ЛОКБ в достижение показателей федерального проекта</a:t>
            </a:r>
            <a:endParaRPr lang="en-US" sz="2600" dirty="0"/>
          </a:p>
        </p:txBody>
      </p:sp>
      <p:sp>
        <p:nvSpPr>
          <p:cNvPr id="9" name="Shape 3"/>
          <p:cNvSpPr/>
          <p:nvPr/>
        </p:nvSpPr>
        <p:spPr>
          <a:xfrm>
            <a:off x="762000" y="1270000"/>
            <a:ext cx="1270000" cy="38100"/>
          </a:xfrm>
          <a:prstGeom prst="rect">
            <a:avLst/>
          </a:prstGeom>
          <a:solidFill>
            <a:srgbClr val="C8922A"/>
          </a:solidFill>
          <a:ln/>
        </p:spPr>
      </p:sp>
      <p:sp>
        <p:nvSpPr>
          <p:cNvPr id="10" name="Shape 4"/>
          <p:cNvSpPr/>
          <p:nvPr/>
        </p:nvSpPr>
        <p:spPr>
          <a:xfrm>
            <a:off x="762000" y="1460500"/>
            <a:ext cx="7239000" cy="3683000"/>
          </a:xfrm>
          <a:prstGeom prst="rect">
            <a:avLst/>
          </a:prstGeom>
          <a:solidFill>
            <a:srgbClr val="1B5E4B"/>
          </a:solidFill>
          <a:ln/>
          <a:effectLst>
            <a:outerShdw blurRad="76200" dist="25400" dir="60000" algn="bl" rotWithShape="0">
              <a:srgbClr val="000000">
                <a:alpha val="7843"/>
              </a:srgbClr>
            </a:outerShdw>
          </a:effectLst>
        </p:spPr>
      </p:sp>
      <p:sp>
        <p:nvSpPr>
          <p:cNvPr id="11" name="Text 5"/>
          <p:cNvSpPr/>
          <p:nvPr/>
        </p:nvSpPr>
        <p:spPr>
          <a:xfrm>
            <a:off x="1016000" y="1587500"/>
            <a:ext cx="508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6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Аналитика онкослужбы ЛОКБ (5,5 мес.)</a:t>
            </a:r>
            <a:endParaRPr lang="en-US" sz="1600" dirty="0"/>
          </a:p>
        </p:txBody>
      </p:sp>
      <p:sp>
        <p:nvSpPr>
          <p:cNvPr id="12" name="Shape 6"/>
          <p:cNvSpPr/>
          <p:nvPr/>
        </p:nvSpPr>
        <p:spPr>
          <a:xfrm>
            <a:off x="1016000" y="1968500"/>
            <a:ext cx="762000" cy="25400"/>
          </a:xfrm>
          <a:prstGeom prst="rect">
            <a:avLst/>
          </a:prstGeom>
          <a:solidFill>
            <a:srgbClr val="C8922A"/>
          </a:solidFill>
          <a:ln/>
        </p:spPr>
      </p:sp>
      <p:sp>
        <p:nvSpPr>
          <p:cNvPr id="13" name="Text 7"/>
          <p:cNvSpPr/>
          <p:nvPr/>
        </p:nvSpPr>
        <p:spPr>
          <a:xfrm>
            <a:off x="1016000" y="2095500"/>
            <a:ext cx="21590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26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20 666</a:t>
            </a:r>
            <a:endParaRPr lang="en-US" sz="2600" dirty="0"/>
          </a:p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всего случаев лечения</a:t>
            </a:r>
            <a:endParaRPr lang="en-US" sz="2600" dirty="0"/>
          </a:p>
        </p:txBody>
      </p:sp>
      <p:sp>
        <p:nvSpPr>
          <p:cNvPr id="14" name="Text 8"/>
          <p:cNvSpPr/>
          <p:nvPr/>
        </p:nvSpPr>
        <p:spPr>
          <a:xfrm>
            <a:off x="3302000" y="2095500"/>
            <a:ext cx="21590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26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241</a:t>
            </a:r>
            <a:endParaRPr lang="en-US" sz="2600" dirty="0"/>
          </a:p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ВМП случаев</a:t>
            </a:r>
            <a:endParaRPr lang="en-US" sz="2600" dirty="0"/>
          </a:p>
        </p:txBody>
      </p:sp>
      <p:sp>
        <p:nvSpPr>
          <p:cNvPr id="15" name="Text 9"/>
          <p:cNvSpPr/>
          <p:nvPr/>
        </p:nvSpPr>
        <p:spPr>
          <a:xfrm>
            <a:off x="5588000" y="2095500"/>
            <a:ext cx="21590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26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6,9%</a:t>
            </a:r>
            <a:endParaRPr lang="en-US" sz="2600" dirty="0"/>
          </a:p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доля ВМП в хирургии</a:t>
            </a:r>
            <a:endParaRPr lang="en-US" sz="2600" dirty="0"/>
          </a:p>
        </p:txBody>
      </p:sp>
      <p:sp>
        <p:nvSpPr>
          <p:cNvPr id="16" name="Text 10"/>
          <p:cNvSpPr/>
          <p:nvPr/>
        </p:nvSpPr>
        <p:spPr>
          <a:xfrm>
            <a:off x="1016000" y="2857500"/>
            <a:ext cx="21590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26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59,7%</a:t>
            </a:r>
            <a:endParaRPr lang="en-US" sz="2600" dirty="0"/>
          </a:p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доля ДС в химиотерапии</a:t>
            </a:r>
            <a:endParaRPr lang="en-US" sz="2600" dirty="0"/>
          </a:p>
        </p:txBody>
      </p:sp>
      <p:sp>
        <p:nvSpPr>
          <p:cNvPr id="17" name="Text 11"/>
          <p:cNvSpPr/>
          <p:nvPr/>
        </p:nvSpPr>
        <p:spPr>
          <a:xfrm>
            <a:off x="3302000" y="2857500"/>
            <a:ext cx="21590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26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13 292</a:t>
            </a:r>
            <a:endParaRPr lang="en-US" sz="2600" dirty="0"/>
          </a:p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услуг ЦАОП (все виды)</a:t>
            </a:r>
            <a:endParaRPr lang="en-US" sz="2600" dirty="0"/>
          </a:p>
        </p:txBody>
      </p:sp>
      <p:sp>
        <p:nvSpPr>
          <p:cNvPr id="18" name="Text 12"/>
          <p:cNvSpPr/>
          <p:nvPr/>
        </p:nvSpPr>
        <p:spPr>
          <a:xfrm>
            <a:off x="1016000" y="3683000"/>
            <a:ext cx="6731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ЛОКБ обеспечивает полный цикл онкологической помощи</a:t>
            </a:r>
            <a:endParaRPr lang="en-US" sz="1200" dirty="0"/>
          </a:p>
        </p:txBody>
      </p:sp>
      <p:sp>
        <p:nvSpPr>
          <p:cNvPr id="19" name="Shape 13"/>
          <p:cNvSpPr/>
          <p:nvPr/>
        </p:nvSpPr>
        <p:spPr>
          <a:xfrm>
            <a:off x="8255000" y="1460500"/>
            <a:ext cx="7239000" cy="36830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60000" algn="bl" rotWithShape="0">
              <a:srgbClr val="000000">
                <a:alpha val="6275"/>
              </a:srgbClr>
            </a:outerShdw>
          </a:effectLst>
        </p:spPr>
      </p:sp>
      <p:sp>
        <p:nvSpPr>
          <p:cNvPr id="20" name="Text 14"/>
          <p:cNvSpPr/>
          <p:nvPr/>
        </p:nvSpPr>
        <p:spPr>
          <a:xfrm>
            <a:off x="8509000" y="1587500"/>
            <a:ext cx="508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600" dirty="0">
                <a:solidFill>
                  <a:srgbClr val="6B7B7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Связь с показателями федерального проекта</a:t>
            </a:r>
            <a:endParaRPr lang="en-US" sz="1600" dirty="0"/>
          </a:p>
        </p:txBody>
      </p:sp>
      <p:sp>
        <p:nvSpPr>
          <p:cNvPr id="21" name="Shape 15"/>
          <p:cNvSpPr/>
          <p:nvPr/>
        </p:nvSpPr>
        <p:spPr>
          <a:xfrm>
            <a:off x="8509000" y="1968500"/>
            <a:ext cx="762000" cy="25400"/>
          </a:xfrm>
          <a:prstGeom prst="rect">
            <a:avLst/>
          </a:prstGeom>
          <a:solidFill>
            <a:srgbClr val="C8922A"/>
          </a:solidFill>
          <a:ln/>
        </p:spPr>
      </p:sp>
      <p:sp>
        <p:nvSpPr>
          <p:cNvPr id="22" name="Text 16"/>
          <p:cNvSpPr/>
          <p:nvPr/>
        </p:nvSpPr>
        <p:spPr>
          <a:xfrm>
            <a:off x="8509000" y="2095500"/>
            <a:ext cx="6731000" cy="292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1.</a:t>
            </a:r>
            <a:r>
              <a:rPr lang="en-US" sz="14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</a:t>
            </a:r>
            <a:r>
              <a:rPr lang="en-US" sz="1400" b="1" dirty="0">
                <a:solidFill>
                  <a:srgbClr val="1C1C1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5-летняя выживаемость (цель 67%)</a:t>
            </a:r>
            <a:r>
              <a:rPr lang="en-US" sz="1400" dirty="0">
                <a:solidFill>
                  <a:srgbClr val="1C1C1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— 6 основных направлений онкохирургии</a:t>
            </a:r>
            <a:endParaRPr lang="en-US" sz="1400" dirty="0"/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2.</a:t>
            </a:r>
            <a:r>
              <a:rPr lang="en-US" sz="14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</a:t>
            </a:r>
            <a:r>
              <a:rPr lang="en-US" sz="1400" b="1" dirty="0">
                <a:solidFill>
                  <a:srgbClr val="1C1C1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 стадия визуальных локализаций (цель 57%)</a:t>
            </a:r>
            <a:r>
              <a:rPr lang="en-US" sz="1400" dirty="0">
                <a:solidFill>
                  <a:srgbClr val="1C1C1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— работа ЦАОП + поликлиники</a:t>
            </a:r>
            <a:endParaRPr lang="en-US" sz="1400" dirty="0"/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3.</a:t>
            </a:r>
            <a:r>
              <a:rPr lang="en-US" sz="14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</a:t>
            </a:r>
            <a:r>
              <a:rPr lang="en-US" sz="1400" b="1" dirty="0">
                <a:solidFill>
                  <a:srgbClr val="1C1C1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Одногодичная летальность (цель 16%)</a:t>
            </a:r>
            <a:r>
              <a:rPr lang="en-US" sz="1400" dirty="0">
                <a:solidFill>
                  <a:srgbClr val="1C1C1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— 59,7% пациентов получают химиотерапию в ДС, что снижает риск осложнений</a:t>
            </a:r>
            <a:endParaRPr lang="en-US" sz="1400" dirty="0"/>
          </a:p>
        </p:txBody>
      </p:sp>
      <p:sp>
        <p:nvSpPr>
          <p:cNvPr id="23" name="Shape 17"/>
          <p:cNvSpPr/>
          <p:nvPr/>
        </p:nvSpPr>
        <p:spPr>
          <a:xfrm>
            <a:off x="762000" y="5334000"/>
            <a:ext cx="14732000" cy="3175000"/>
          </a:xfrm>
          <a:prstGeom prst="rect">
            <a:avLst/>
          </a:prstGeom>
          <a:solidFill>
            <a:srgbClr val="163D32"/>
          </a:solidFill>
          <a:ln/>
          <a:effectLst>
            <a:outerShdw blurRad="76200" dist="25400" dir="60000" algn="bl" rotWithShape="0">
              <a:srgbClr val="000000">
                <a:alpha val="7843"/>
              </a:srgbClr>
            </a:outerShdw>
          </a:effectLst>
        </p:spPr>
      </p:sp>
      <p:sp>
        <p:nvSpPr>
          <p:cNvPr id="24" name="Text 18"/>
          <p:cNvSpPr/>
          <p:nvPr/>
        </p:nvSpPr>
        <p:spPr>
          <a:xfrm>
            <a:off x="1016000" y="5461000"/>
            <a:ext cx="889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6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Выводы: как работа ЛОКБ улучшает региональные показатели</a:t>
            </a:r>
            <a:endParaRPr lang="en-US" sz="1600" dirty="0"/>
          </a:p>
        </p:txBody>
      </p:sp>
      <p:sp>
        <p:nvSpPr>
          <p:cNvPr id="25" name="Shape 19"/>
          <p:cNvSpPr/>
          <p:nvPr/>
        </p:nvSpPr>
        <p:spPr>
          <a:xfrm>
            <a:off x="1016000" y="5842000"/>
            <a:ext cx="762000" cy="25400"/>
          </a:xfrm>
          <a:prstGeom prst="rect">
            <a:avLst/>
          </a:prstGeom>
          <a:solidFill>
            <a:srgbClr val="C8922A"/>
          </a:solidFill>
          <a:ln/>
        </p:spPr>
      </p:sp>
      <p:sp>
        <p:nvSpPr>
          <p:cNvPr id="26" name="Text 20"/>
          <p:cNvSpPr/>
          <p:nvPr/>
        </p:nvSpPr>
        <p:spPr>
          <a:xfrm>
            <a:off x="1016000" y="5969000"/>
            <a:ext cx="14224000" cy="24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5000"/>
              </a:lnSpc>
            </a:pPr>
            <a:r>
              <a:rPr lang="en-US" sz="13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</a:t>
            </a:r>
            <a:r>
              <a:rPr lang="en-US" sz="13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Высокий уровень оперативной активности</a:t>
            </a:r>
            <a:r>
              <a:rPr lang="en-US" sz="13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(3 260 КС + 241 ВМП за 5,5 мес., проекция на год — 7 000+ операций) — обеспечивает доступность радикального лечения в регионе</a:t>
            </a:r>
            <a:endParaRPr lang="en-US" sz="1300" dirty="0"/>
          </a:p>
          <a:p>
            <a:pPr algn="l">
              <a:lnSpc>
                <a:spcPct val="145000"/>
              </a:lnSpc>
              <a:spcBef>
                <a:spcPts val="400"/>
              </a:spcBef>
            </a:pPr>
            <a:r>
              <a:rPr lang="en-US" sz="13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</a:t>
            </a:r>
            <a:r>
              <a:rPr lang="en-US" sz="13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Сеть ЦАОП</a:t>
            </a:r>
            <a:r>
              <a:rPr lang="en-US" sz="13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(4 центра, 13 292 услуги) — вынос диагностики и химиотерапии в районы сокращает время от установления диагноза до начала лечения</a:t>
            </a:r>
            <a:endParaRPr lang="en-US" sz="1300" dirty="0"/>
          </a:p>
          <a:p>
            <a:pPr algn="l">
              <a:lnSpc>
                <a:spcPct val="145000"/>
              </a:lnSpc>
              <a:spcBef>
                <a:spcPts val="400"/>
              </a:spcBef>
            </a:pPr>
            <a:r>
              <a:rPr lang="en-US" sz="13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</a:t>
            </a:r>
            <a:r>
              <a:rPr lang="en-US" sz="13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Преобладание химиотерапии в ДС</a:t>
            </a:r>
            <a:r>
              <a:rPr lang="en-US" sz="13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(59,7%) — стационарзамещающие технологии снижают риски осложнений, улучшает качество жизни, способствует снижению летальности</a:t>
            </a:r>
            <a:endParaRPr lang="en-US" sz="1300" dirty="0"/>
          </a:p>
          <a:p>
            <a:pPr algn="l">
              <a:lnSpc>
                <a:spcPct val="145000"/>
              </a:lnSpc>
              <a:spcBef>
                <a:spcPts val="400"/>
              </a:spcBef>
            </a:pPr>
            <a:r>
              <a:rPr lang="en-US" sz="13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 </a:t>
            </a:r>
            <a:r>
              <a:rPr lang="en-US" sz="13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Высокая доля сложных онкоКСГ</a:t>
            </a:r>
            <a:r>
              <a:rPr lang="en-US" sz="13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(34–43%) — ЛОКБ концентрирует пациентов, требующих высокозатратной специализированной помощи</a:t>
            </a:r>
            <a:endParaRPr lang="en-US" sz="1300" dirty="0"/>
          </a:p>
        </p:txBody>
      </p:sp>
      <p:sp>
        <p:nvSpPr>
          <p:cNvPr id="27" name="Text 21"/>
          <p:cNvSpPr/>
          <p:nvPr/>
        </p:nvSpPr>
        <p:spPr>
          <a:xfrm>
            <a:off x="762000" y="8636000"/>
            <a:ext cx="114300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6B7B7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Источник: МИС «Ариадна» + Региональная программа ЛО, 01.01.26 – 15.06.26</a:t>
            </a:r>
            <a:endParaRPr lang="en-US" sz="1100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idtsgeix2x5l2/mnt/agents/output/converted_template/images/imag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Image 1" descr="https://kimi-img.moonshot.cn/pub/slides/okc/idtsgeix2x5l2/mnt/agents/output/converted_template/images/image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4" name="Image 2" descr="https://kimi-img.moonshot.cn/pub/slides/okc/idtsgeix2x5l2/mnt/agents/output/converted_template/images/image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0100" y="1016000"/>
            <a:ext cx="1943100" cy="19431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1270000" y="3302000"/>
            <a:ext cx="13716000" cy="1016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5200" dirty="0">
                <a:solidFill>
                  <a:srgbClr val="47A36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Спасибо за внимание</a:t>
            </a:r>
            <a:endParaRPr lang="en-US" sz="5200" dirty="0"/>
          </a:p>
        </p:txBody>
      </p:sp>
      <p:sp>
        <p:nvSpPr>
          <p:cNvPr id="6" name="Shape 1"/>
          <p:cNvSpPr/>
          <p:nvPr/>
        </p:nvSpPr>
        <p:spPr>
          <a:xfrm>
            <a:off x="6350000" y="4445000"/>
            <a:ext cx="3556000" cy="38100"/>
          </a:xfrm>
          <a:prstGeom prst="rect">
            <a:avLst/>
          </a:prstGeom>
          <a:solidFill>
            <a:srgbClr val="C8922A"/>
          </a:solidFill>
          <a:ln/>
        </p:spPr>
      </p:sp>
      <p:sp>
        <p:nvSpPr>
          <p:cNvPr id="7" name="Text 2"/>
          <p:cNvSpPr/>
          <p:nvPr/>
        </p:nvSpPr>
        <p:spPr>
          <a:xfrm>
            <a:off x="1270000" y="4699000"/>
            <a:ext cx="137160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Федеральный проект «Борьба с онкологическими заболеваниями»</a:t>
            </a:r>
            <a:endParaRPr lang="en-US" sz="1800" dirty="0"/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успешно реализуется в Ленинградской области</a:t>
            </a:r>
            <a:endParaRPr lang="en-US" sz="1800" dirty="0"/>
          </a:p>
        </p:txBody>
      </p:sp>
      <p:sp>
        <p:nvSpPr>
          <p:cNvPr id="8" name="Shape 3"/>
          <p:cNvSpPr/>
          <p:nvPr/>
        </p:nvSpPr>
        <p:spPr>
          <a:xfrm>
            <a:off x="6350000" y="5842000"/>
            <a:ext cx="3556000" cy="38100"/>
          </a:xfrm>
          <a:prstGeom prst="rect">
            <a:avLst/>
          </a:prstGeom>
          <a:solidFill>
            <a:srgbClr val="C8922A"/>
          </a:solidFill>
          <a:ln/>
        </p:spPr>
      </p:sp>
      <p:sp>
        <p:nvSpPr>
          <p:cNvPr id="9" name="Text 4"/>
          <p:cNvSpPr/>
          <p:nvPr/>
        </p:nvSpPr>
        <p:spPr>
          <a:xfrm>
            <a:off x="1270000" y="6096000"/>
            <a:ext cx="13716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Регион демонстрирует позитивную динамику по ключевым онкологическим показателям</a:t>
            </a:r>
            <a:endParaRPr lang="en-US" sz="1600" dirty="0"/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 вносит значимый вклад в достижение национальных целей</a:t>
            </a:r>
            <a:endParaRPr lang="en-US" sz="1600" dirty="0"/>
          </a:p>
        </p:txBody>
      </p:sp>
      <p:sp>
        <p:nvSpPr>
          <p:cNvPr id="10" name="Text 5"/>
          <p:cNvSpPr/>
          <p:nvPr/>
        </p:nvSpPr>
        <p:spPr>
          <a:xfrm>
            <a:off x="1270000" y="7366000"/>
            <a:ext cx="137160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ГБУЗ «Ленинградская областная клиническая больница»</a:t>
            </a:r>
            <a:endParaRPr lang="en-US" sz="1400" dirty="0"/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Главный внештатный специалист-онколог Комитета по здравоохранению ЛО</a:t>
            </a:r>
            <a:endParaRPr lang="en-US" sz="14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idtsgeix2x5l2/mnt/agents/output/converted_template/images/imag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Image 1" descr="https://kimi-img.moonshot.cn/pub/slides/okc/idtsgeix2x5l2/mnt/agents/output/converted_template/images/image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0" y="0"/>
            <a:ext cx="16256000" cy="508000"/>
          </a:xfrm>
          <a:prstGeom prst="rect">
            <a:avLst/>
          </a:prstGeom>
          <a:solidFill>
            <a:srgbClr val="1B5E4B"/>
          </a:solidFill>
          <a:ln/>
        </p:spPr>
      </p:sp>
      <p:sp>
        <p:nvSpPr>
          <p:cNvPr id="5" name="Text 1"/>
          <p:cNvSpPr/>
          <p:nvPr/>
        </p:nvSpPr>
        <p:spPr>
          <a:xfrm>
            <a:off x="762000" y="0"/>
            <a:ext cx="1016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01  —  Цели и ключевые показатели федерального проекта</a:t>
            </a:r>
            <a:endParaRPr lang="en-US" sz="1400" dirty="0"/>
          </a:p>
        </p:txBody>
      </p:sp>
      <p:pic>
        <p:nvPicPr>
          <p:cNvPr id="6" name="Image 2" descr="https://kimi-img.moonshot.cn/pub/slides/okc/idtsgeix2x5l2/mnt/agents/output/converted_template/images/image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4600" y="25400"/>
            <a:ext cx="609600" cy="609600"/>
          </a:xfrm>
          <a:prstGeom prst="rect">
            <a:avLst/>
          </a:prstGeom>
        </p:spPr>
      </p:pic>
      <p:pic>
        <p:nvPicPr>
          <p:cNvPr id="7" name="Image 3" descr="https://kimi-img.moonshot.cn/pub/slides/okc/idtsgeix2x5l2/mnt/agents/output/converted_template/images/image_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8800" y="38100"/>
            <a:ext cx="520700" cy="660400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762000" y="571500"/>
            <a:ext cx="13335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rgbClr val="47A36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Целевые показатели федерального проекта к 2030 году</a:t>
            </a:r>
            <a:endParaRPr lang="en-US" sz="2800" dirty="0"/>
          </a:p>
        </p:txBody>
      </p:sp>
      <p:sp>
        <p:nvSpPr>
          <p:cNvPr id="9" name="Shape 3"/>
          <p:cNvSpPr/>
          <p:nvPr/>
        </p:nvSpPr>
        <p:spPr>
          <a:xfrm>
            <a:off x="762000" y="1270000"/>
            <a:ext cx="1270000" cy="38100"/>
          </a:xfrm>
          <a:prstGeom prst="rect">
            <a:avLst/>
          </a:prstGeom>
          <a:solidFill>
            <a:srgbClr val="C8922A"/>
          </a:solidFill>
          <a:ln/>
        </p:spPr>
      </p:sp>
      <p:sp>
        <p:nvSpPr>
          <p:cNvPr id="10" name="Shape 4"/>
          <p:cNvSpPr/>
          <p:nvPr/>
        </p:nvSpPr>
        <p:spPr>
          <a:xfrm>
            <a:off x="762000" y="1460500"/>
            <a:ext cx="3492500" cy="1270000"/>
          </a:xfrm>
          <a:prstGeom prst="rect">
            <a:avLst/>
          </a:prstGeom>
          <a:solidFill>
            <a:srgbClr val="1B5E4B"/>
          </a:solidFill>
          <a:ln/>
          <a:effectLst>
            <a:outerShdw blurRad="76200" dist="25400" dir="60000" algn="bl" rotWithShape="0">
              <a:srgbClr val="000000">
                <a:alpha val="7843"/>
              </a:srgbClr>
            </a:outerShdw>
          </a:effectLst>
        </p:spPr>
      </p:sp>
      <p:sp>
        <p:nvSpPr>
          <p:cNvPr id="11" name="Text 5"/>
          <p:cNvSpPr/>
          <p:nvPr/>
        </p:nvSpPr>
        <p:spPr>
          <a:xfrm>
            <a:off x="952500" y="1524000"/>
            <a:ext cx="31115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2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5-летняя выживаемость</a:t>
            </a:r>
            <a:endParaRPr lang="en-US" sz="1200" dirty="0"/>
          </a:p>
        </p:txBody>
      </p:sp>
      <p:sp>
        <p:nvSpPr>
          <p:cNvPr id="12" name="Text 6"/>
          <p:cNvSpPr/>
          <p:nvPr/>
        </p:nvSpPr>
        <p:spPr>
          <a:xfrm>
            <a:off x="952500" y="1841500"/>
            <a:ext cx="31115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2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67,0</a:t>
            </a:r>
            <a:r>
              <a:rPr lang="en-US" sz="18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%</a:t>
            </a:r>
            <a:endParaRPr lang="en-US" sz="3200" dirty="0"/>
          </a:p>
        </p:txBody>
      </p:sp>
      <p:sp>
        <p:nvSpPr>
          <p:cNvPr id="13" name="Text 7"/>
          <p:cNvSpPr/>
          <p:nvPr/>
        </p:nvSpPr>
        <p:spPr>
          <a:xfrm>
            <a:off x="952500" y="2387600"/>
            <a:ext cx="3111500" cy="254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Текущее: </a:t>
            </a:r>
            <a:r>
              <a:rPr lang="en-US" sz="11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62,6%</a:t>
            </a:r>
            <a:r>
              <a:rPr lang="en-US" sz="11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(2023)</a:t>
            </a:r>
            <a:endParaRPr lang="en-US" sz="1100" dirty="0"/>
          </a:p>
        </p:txBody>
      </p:sp>
      <p:sp>
        <p:nvSpPr>
          <p:cNvPr id="14" name="Shape 8"/>
          <p:cNvSpPr/>
          <p:nvPr/>
        </p:nvSpPr>
        <p:spPr>
          <a:xfrm>
            <a:off x="4508500" y="1460500"/>
            <a:ext cx="3492500" cy="1270000"/>
          </a:xfrm>
          <a:prstGeom prst="rect">
            <a:avLst/>
          </a:prstGeom>
          <a:solidFill>
            <a:srgbClr val="1B5E4B"/>
          </a:solidFill>
          <a:ln/>
          <a:effectLst>
            <a:outerShdw blurRad="76200" dist="25400" dir="60000" algn="bl" rotWithShape="0">
              <a:srgbClr val="000000">
                <a:alpha val="7843"/>
              </a:srgbClr>
            </a:outerShdw>
          </a:effectLst>
        </p:spPr>
      </p:sp>
      <p:sp>
        <p:nvSpPr>
          <p:cNvPr id="15" name="Text 9"/>
          <p:cNvSpPr/>
          <p:nvPr/>
        </p:nvSpPr>
        <p:spPr>
          <a:xfrm>
            <a:off x="4699000" y="1524000"/>
            <a:ext cx="31115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2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 стадия визуальных</a:t>
            </a:r>
            <a:endParaRPr lang="en-US" sz="1200" dirty="0"/>
          </a:p>
        </p:txBody>
      </p:sp>
      <p:sp>
        <p:nvSpPr>
          <p:cNvPr id="16" name="Text 10"/>
          <p:cNvSpPr/>
          <p:nvPr/>
        </p:nvSpPr>
        <p:spPr>
          <a:xfrm>
            <a:off x="4699000" y="1841500"/>
            <a:ext cx="31115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2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57,0</a:t>
            </a:r>
            <a:r>
              <a:rPr lang="en-US" sz="18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%</a:t>
            </a:r>
            <a:endParaRPr lang="en-US" sz="3200" dirty="0"/>
          </a:p>
        </p:txBody>
      </p:sp>
      <p:sp>
        <p:nvSpPr>
          <p:cNvPr id="17" name="Text 11"/>
          <p:cNvSpPr/>
          <p:nvPr/>
        </p:nvSpPr>
        <p:spPr>
          <a:xfrm>
            <a:off x="4699000" y="2387600"/>
            <a:ext cx="3111500" cy="254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Текущее: </a:t>
            </a:r>
            <a:r>
              <a:rPr lang="en-US" sz="11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52,1%</a:t>
            </a:r>
            <a:r>
              <a:rPr lang="en-US" sz="11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(2023)</a:t>
            </a:r>
            <a:endParaRPr lang="en-US" sz="1100" dirty="0"/>
          </a:p>
        </p:txBody>
      </p:sp>
      <p:sp>
        <p:nvSpPr>
          <p:cNvPr id="18" name="Shape 12"/>
          <p:cNvSpPr/>
          <p:nvPr/>
        </p:nvSpPr>
        <p:spPr>
          <a:xfrm>
            <a:off x="8255000" y="1460500"/>
            <a:ext cx="3492500" cy="1270000"/>
          </a:xfrm>
          <a:prstGeom prst="rect">
            <a:avLst/>
          </a:prstGeom>
          <a:solidFill>
            <a:srgbClr val="163D32"/>
          </a:solidFill>
          <a:ln/>
          <a:effectLst>
            <a:outerShdw blurRad="76200" dist="25400" dir="60000" algn="bl" rotWithShape="0">
              <a:srgbClr val="000000">
                <a:alpha val="7843"/>
              </a:srgbClr>
            </a:outerShdw>
          </a:effectLst>
        </p:spPr>
      </p:sp>
      <p:sp>
        <p:nvSpPr>
          <p:cNvPr id="19" name="Text 13"/>
          <p:cNvSpPr/>
          <p:nvPr/>
        </p:nvSpPr>
        <p:spPr>
          <a:xfrm>
            <a:off x="8445500" y="1524000"/>
            <a:ext cx="31115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2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Обследование по инд. плану</a:t>
            </a:r>
            <a:endParaRPr lang="en-US" sz="1200" dirty="0"/>
          </a:p>
        </p:txBody>
      </p:sp>
      <p:sp>
        <p:nvSpPr>
          <p:cNvPr id="20" name="Text 14"/>
          <p:cNvSpPr/>
          <p:nvPr/>
        </p:nvSpPr>
        <p:spPr>
          <a:xfrm>
            <a:off x="8445500" y="1841500"/>
            <a:ext cx="31115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2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90,0</a:t>
            </a:r>
            <a:r>
              <a:rPr lang="en-US" sz="18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%</a:t>
            </a:r>
            <a:endParaRPr lang="en-US" sz="3200" dirty="0"/>
          </a:p>
        </p:txBody>
      </p:sp>
      <p:sp>
        <p:nvSpPr>
          <p:cNvPr id="21" name="Text 15"/>
          <p:cNvSpPr/>
          <p:nvPr/>
        </p:nvSpPr>
        <p:spPr>
          <a:xfrm>
            <a:off x="8445500" y="2387600"/>
            <a:ext cx="3111500" cy="254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Текущее: </a:t>
            </a:r>
            <a:r>
              <a:rPr lang="en-US" sz="11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0%</a:t>
            </a:r>
            <a:r>
              <a:rPr lang="en-US" sz="11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(2023)</a:t>
            </a:r>
            <a:endParaRPr lang="en-US" sz="1100" dirty="0"/>
          </a:p>
        </p:txBody>
      </p:sp>
      <p:sp>
        <p:nvSpPr>
          <p:cNvPr id="22" name="Shape 16"/>
          <p:cNvSpPr/>
          <p:nvPr/>
        </p:nvSpPr>
        <p:spPr>
          <a:xfrm>
            <a:off x="12001500" y="1460500"/>
            <a:ext cx="3492500" cy="1270000"/>
          </a:xfrm>
          <a:prstGeom prst="rect">
            <a:avLst/>
          </a:prstGeom>
          <a:solidFill>
            <a:srgbClr val="163D32"/>
          </a:solidFill>
          <a:ln/>
          <a:effectLst>
            <a:outerShdw blurRad="76200" dist="25400" dir="60000" algn="bl" rotWithShape="0">
              <a:srgbClr val="000000">
                <a:alpha val="7843"/>
              </a:srgbClr>
            </a:outerShdw>
          </a:effectLst>
        </p:spPr>
      </p:sp>
      <p:sp>
        <p:nvSpPr>
          <p:cNvPr id="23" name="Text 17"/>
          <p:cNvSpPr/>
          <p:nvPr/>
        </p:nvSpPr>
        <p:spPr>
          <a:xfrm>
            <a:off x="12192000" y="1524000"/>
            <a:ext cx="31115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2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Одногодичная летальность</a:t>
            </a:r>
            <a:endParaRPr lang="en-US" sz="1200" dirty="0"/>
          </a:p>
        </p:txBody>
      </p:sp>
      <p:sp>
        <p:nvSpPr>
          <p:cNvPr id="24" name="Text 18"/>
          <p:cNvSpPr/>
          <p:nvPr/>
        </p:nvSpPr>
        <p:spPr>
          <a:xfrm>
            <a:off x="12192000" y="1841500"/>
            <a:ext cx="31115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2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16,0</a:t>
            </a:r>
            <a:r>
              <a:rPr lang="en-US" sz="18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%</a:t>
            </a:r>
            <a:endParaRPr lang="en-US" sz="3200" dirty="0"/>
          </a:p>
        </p:txBody>
      </p:sp>
      <p:sp>
        <p:nvSpPr>
          <p:cNvPr id="25" name="Text 19"/>
          <p:cNvSpPr/>
          <p:nvPr/>
        </p:nvSpPr>
        <p:spPr>
          <a:xfrm>
            <a:off x="12192000" y="2387600"/>
            <a:ext cx="3111500" cy="254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Текущее: </a:t>
            </a:r>
            <a:r>
              <a:rPr lang="en-US" sz="11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18,3%</a:t>
            </a:r>
            <a:r>
              <a:rPr lang="en-US" sz="11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(2023)</a:t>
            </a:r>
            <a:endParaRPr lang="en-US" sz="1100" dirty="0"/>
          </a:p>
        </p:txBody>
      </p:sp>
      <p:graphicFrame>
        <p:nvGraphicFramePr>
          <p:cNvPr id="26" name="Chart 0"/>
          <p:cNvGraphicFramePr/>
          <p:nvPr/>
        </p:nvGraphicFramePr>
        <p:xfrm>
          <a:off x="762000" y="2921000"/>
          <a:ext cx="14732000" cy="55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" name="Text 20"/>
          <p:cNvSpPr/>
          <p:nvPr/>
        </p:nvSpPr>
        <p:spPr>
          <a:xfrm>
            <a:off x="762000" y="8636000"/>
            <a:ext cx="114300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6B7B7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Источник: Федеральный проект «Борьба с онкологическими заболеваниями», 2024</a:t>
            </a:r>
            <a:endParaRPr lang="en-US" sz="11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idtsgeix2x5l2/mnt/agents/output/converted_template/images/imag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Image 1" descr="https://kimi-img.moonshot.cn/pub/slides/okc/idtsgeix2x5l2/mnt/agents/output/converted_template/images/image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0" y="0"/>
            <a:ext cx="16256000" cy="508000"/>
          </a:xfrm>
          <a:prstGeom prst="rect">
            <a:avLst/>
          </a:prstGeom>
          <a:solidFill>
            <a:srgbClr val="1B5E4B"/>
          </a:solidFill>
          <a:ln/>
        </p:spPr>
      </p:sp>
      <p:sp>
        <p:nvSpPr>
          <p:cNvPr id="5" name="Text 1"/>
          <p:cNvSpPr/>
          <p:nvPr/>
        </p:nvSpPr>
        <p:spPr>
          <a:xfrm>
            <a:off x="762000" y="0"/>
            <a:ext cx="1143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02  —  Динамика заболеваемости и стадийная структура</a:t>
            </a:r>
            <a:endParaRPr lang="en-US" sz="1400" dirty="0"/>
          </a:p>
        </p:txBody>
      </p:sp>
      <p:pic>
        <p:nvPicPr>
          <p:cNvPr id="6" name="Image 2" descr="https://kimi-img.moonshot.cn/pub/slides/okc/idtsgeix2x5l2/mnt/agents/output/converted_template/images/image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4600" y="25400"/>
            <a:ext cx="609600" cy="609600"/>
          </a:xfrm>
          <a:prstGeom prst="rect">
            <a:avLst/>
          </a:prstGeom>
        </p:spPr>
      </p:pic>
      <p:pic>
        <p:nvPicPr>
          <p:cNvPr id="7" name="Image 3" descr="https://kimi-img.moonshot.cn/pub/slides/okc/idtsgeix2x5l2/mnt/agents/output/converted_template/images/image_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8800" y="38100"/>
            <a:ext cx="520700" cy="660400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762000" y="571500"/>
            <a:ext cx="13335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rgbClr val="47A36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Заболеваемость ЗНО растет — улучшается выявляемость</a:t>
            </a:r>
            <a:endParaRPr lang="en-US" sz="2800" dirty="0"/>
          </a:p>
        </p:txBody>
      </p:sp>
      <p:sp>
        <p:nvSpPr>
          <p:cNvPr id="9" name="Shape 3"/>
          <p:cNvSpPr/>
          <p:nvPr/>
        </p:nvSpPr>
        <p:spPr>
          <a:xfrm>
            <a:off x="762000" y="1270000"/>
            <a:ext cx="1270000" cy="38100"/>
          </a:xfrm>
          <a:prstGeom prst="rect">
            <a:avLst/>
          </a:prstGeom>
          <a:solidFill>
            <a:srgbClr val="C8922A"/>
          </a:solidFill>
          <a:ln/>
        </p:spPr>
      </p:sp>
      <p:sp>
        <p:nvSpPr>
          <p:cNvPr id="10" name="Shape 4"/>
          <p:cNvSpPr/>
          <p:nvPr/>
        </p:nvSpPr>
        <p:spPr>
          <a:xfrm>
            <a:off x="762000" y="1460500"/>
            <a:ext cx="4699000" cy="1016000"/>
          </a:xfrm>
          <a:prstGeom prst="rect">
            <a:avLst/>
          </a:prstGeom>
          <a:solidFill>
            <a:srgbClr val="1B5E4B"/>
          </a:solidFill>
          <a:ln/>
          <a:effectLst>
            <a:outerShdw blurRad="76200" dist="25400" dir="60000" algn="bl" rotWithShape="0">
              <a:srgbClr val="000000">
                <a:alpha val="7843"/>
              </a:srgbClr>
            </a:outerShdw>
          </a:effectLst>
        </p:spPr>
      </p:sp>
      <p:sp>
        <p:nvSpPr>
          <p:cNvPr id="11" name="Text 5"/>
          <p:cNvSpPr/>
          <p:nvPr/>
        </p:nvSpPr>
        <p:spPr>
          <a:xfrm>
            <a:off x="952500" y="1498600"/>
            <a:ext cx="2540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6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6 503</a:t>
            </a:r>
            <a:endParaRPr lang="en-US" sz="3600" dirty="0"/>
          </a:p>
        </p:txBody>
      </p:sp>
      <p:sp>
        <p:nvSpPr>
          <p:cNvPr id="12" name="Text 6"/>
          <p:cNvSpPr/>
          <p:nvPr/>
        </p:nvSpPr>
        <p:spPr>
          <a:xfrm>
            <a:off x="952500" y="2070100"/>
            <a:ext cx="4318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2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выявлено случаев ЗНО в 2025 году</a:t>
            </a:r>
            <a:endParaRPr lang="en-US" sz="1200" dirty="0"/>
          </a:p>
        </p:txBody>
      </p:sp>
      <p:sp>
        <p:nvSpPr>
          <p:cNvPr id="13" name="Shape 7"/>
          <p:cNvSpPr/>
          <p:nvPr/>
        </p:nvSpPr>
        <p:spPr>
          <a:xfrm>
            <a:off x="5715000" y="1460500"/>
            <a:ext cx="4699000" cy="1016000"/>
          </a:xfrm>
          <a:prstGeom prst="rect">
            <a:avLst/>
          </a:prstGeom>
          <a:solidFill>
            <a:srgbClr val="1B5E4B"/>
          </a:solidFill>
          <a:ln/>
          <a:effectLst>
            <a:outerShdw blurRad="76200" dist="25400" dir="60000" algn="bl" rotWithShape="0">
              <a:srgbClr val="000000">
                <a:alpha val="7843"/>
              </a:srgbClr>
            </a:outerShdw>
          </a:effectLst>
        </p:spPr>
      </p:sp>
      <p:sp>
        <p:nvSpPr>
          <p:cNvPr id="14" name="Text 8"/>
          <p:cNvSpPr/>
          <p:nvPr/>
        </p:nvSpPr>
        <p:spPr>
          <a:xfrm>
            <a:off x="5905500" y="1498600"/>
            <a:ext cx="2540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6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339,4</a:t>
            </a:r>
            <a:endParaRPr lang="en-US" sz="3600" dirty="0"/>
          </a:p>
        </p:txBody>
      </p:sp>
      <p:sp>
        <p:nvSpPr>
          <p:cNvPr id="15" name="Text 9"/>
          <p:cNvSpPr/>
          <p:nvPr/>
        </p:nvSpPr>
        <p:spPr>
          <a:xfrm>
            <a:off x="5905500" y="2070100"/>
            <a:ext cx="4318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2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грубый показатель на 100 тыс. (2025)</a:t>
            </a:r>
            <a:endParaRPr lang="en-US" sz="1200" dirty="0"/>
          </a:p>
        </p:txBody>
      </p:sp>
      <p:sp>
        <p:nvSpPr>
          <p:cNvPr id="16" name="Shape 10"/>
          <p:cNvSpPr/>
          <p:nvPr/>
        </p:nvSpPr>
        <p:spPr>
          <a:xfrm>
            <a:off x="10668000" y="1460500"/>
            <a:ext cx="4826000" cy="1016000"/>
          </a:xfrm>
          <a:prstGeom prst="rect">
            <a:avLst/>
          </a:prstGeom>
          <a:solidFill>
            <a:srgbClr val="163D32"/>
          </a:solidFill>
          <a:ln/>
          <a:effectLst>
            <a:outerShdw blurRad="76200" dist="25400" dir="60000" algn="bl" rotWithShape="0">
              <a:srgbClr val="000000">
                <a:alpha val="7843"/>
              </a:srgbClr>
            </a:outerShdw>
          </a:effectLst>
        </p:spPr>
      </p:sp>
      <p:sp>
        <p:nvSpPr>
          <p:cNvPr id="17" name="Text 11"/>
          <p:cNvSpPr/>
          <p:nvPr/>
        </p:nvSpPr>
        <p:spPr>
          <a:xfrm>
            <a:off x="10858500" y="1498600"/>
            <a:ext cx="2540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6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+53,6%</a:t>
            </a:r>
            <a:endParaRPr lang="en-US" sz="3600" dirty="0"/>
          </a:p>
        </p:txBody>
      </p:sp>
      <p:sp>
        <p:nvSpPr>
          <p:cNvPr id="18" name="Text 12"/>
          <p:cNvSpPr/>
          <p:nvPr/>
        </p:nvSpPr>
        <p:spPr>
          <a:xfrm>
            <a:off x="10858500" y="2070100"/>
            <a:ext cx="4445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2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рост показателя с 2021 года</a:t>
            </a:r>
            <a:endParaRPr lang="en-US" sz="1200" dirty="0"/>
          </a:p>
        </p:txBody>
      </p:sp>
      <p:graphicFrame>
        <p:nvGraphicFramePr>
          <p:cNvPr id="19" name="Chart 0"/>
          <p:cNvGraphicFramePr/>
          <p:nvPr/>
        </p:nvGraphicFramePr>
        <p:xfrm>
          <a:off x="762000" y="2667000"/>
          <a:ext cx="14732000" cy="584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Text 13"/>
          <p:cNvSpPr/>
          <p:nvPr/>
        </p:nvSpPr>
        <p:spPr>
          <a:xfrm>
            <a:off x="762000" y="8636000"/>
            <a:ext cx="114300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6B7B7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Источник: Региональная программа Ленинградской области, Таблица 1</a:t>
            </a:r>
            <a:endParaRPr lang="en-US" sz="11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idtsgeix2x5l2/mnt/agents/output/converted_template/images/imag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Image 1" descr="https://kimi-img.moonshot.cn/pub/slides/okc/idtsgeix2x5l2/mnt/agents/output/converted_template/images/image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0" y="0"/>
            <a:ext cx="16256000" cy="508000"/>
          </a:xfrm>
          <a:prstGeom prst="rect">
            <a:avLst/>
          </a:prstGeom>
          <a:solidFill>
            <a:srgbClr val="1B5E4B"/>
          </a:solidFill>
          <a:ln/>
        </p:spPr>
      </p:sp>
      <p:sp>
        <p:nvSpPr>
          <p:cNvPr id="5" name="Text 1"/>
          <p:cNvSpPr/>
          <p:nvPr/>
        </p:nvSpPr>
        <p:spPr>
          <a:xfrm>
            <a:off x="762000" y="0"/>
            <a:ext cx="1143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02  —  Динамика заболеваемости и стадийная структура</a:t>
            </a:r>
            <a:endParaRPr lang="en-US" sz="1400" dirty="0"/>
          </a:p>
        </p:txBody>
      </p:sp>
      <p:pic>
        <p:nvPicPr>
          <p:cNvPr id="6" name="Image 2" descr="https://kimi-img.moonshot.cn/pub/slides/okc/idtsgeix2x5l2/mnt/agents/output/converted_template/images/image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4600" y="25400"/>
            <a:ext cx="609600" cy="609600"/>
          </a:xfrm>
          <a:prstGeom prst="rect">
            <a:avLst/>
          </a:prstGeom>
        </p:spPr>
      </p:pic>
      <p:pic>
        <p:nvPicPr>
          <p:cNvPr id="7" name="Image 3" descr="https://kimi-img.moonshot.cn/pub/slides/okc/idtsgeix2x5l2/mnt/agents/output/converted_template/images/image_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8800" y="38100"/>
            <a:ext cx="520700" cy="660400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762000" y="571500"/>
            <a:ext cx="13335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rgbClr val="47A36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Доля выявления на ранних стадиях выросла до 56,7%</a:t>
            </a:r>
            <a:endParaRPr lang="en-US" sz="2800" dirty="0"/>
          </a:p>
        </p:txBody>
      </p:sp>
      <p:sp>
        <p:nvSpPr>
          <p:cNvPr id="9" name="Shape 3"/>
          <p:cNvSpPr/>
          <p:nvPr/>
        </p:nvSpPr>
        <p:spPr>
          <a:xfrm>
            <a:off x="762000" y="1270000"/>
            <a:ext cx="1270000" cy="38100"/>
          </a:xfrm>
          <a:prstGeom prst="rect">
            <a:avLst/>
          </a:prstGeom>
          <a:solidFill>
            <a:srgbClr val="C8922A"/>
          </a:solidFill>
          <a:ln/>
        </p:spPr>
      </p:sp>
      <p:graphicFrame>
        <p:nvGraphicFramePr>
          <p:cNvPr id="10" name="Chart 0"/>
          <p:cNvGraphicFramePr/>
          <p:nvPr/>
        </p:nvGraphicFramePr>
        <p:xfrm>
          <a:off x="762000" y="1460500"/>
          <a:ext cx="711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Chart 1"/>
          <p:cNvGraphicFramePr/>
          <p:nvPr/>
        </p:nvGraphicFramePr>
        <p:xfrm>
          <a:off x="762000" y="5016500"/>
          <a:ext cx="711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Shape 4"/>
          <p:cNvSpPr/>
          <p:nvPr/>
        </p:nvSpPr>
        <p:spPr>
          <a:xfrm>
            <a:off x="8128000" y="1460500"/>
            <a:ext cx="7366000" cy="69850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60000" algn="bl" rotWithShape="0">
              <a:srgbClr val="000000">
                <a:alpha val="6275"/>
              </a:srgbClr>
            </a:outerShdw>
          </a:effectLst>
        </p:spPr>
      </p:sp>
      <p:sp>
        <p:nvSpPr>
          <p:cNvPr id="13" name="Text 5"/>
          <p:cNvSpPr/>
          <p:nvPr/>
        </p:nvSpPr>
        <p:spPr>
          <a:xfrm>
            <a:off x="8382000" y="1587500"/>
            <a:ext cx="6858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F17373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Ключевые выводы</a:t>
            </a:r>
            <a:endParaRPr lang="en-US" sz="1800" dirty="0"/>
          </a:p>
        </p:txBody>
      </p:sp>
      <p:sp>
        <p:nvSpPr>
          <p:cNvPr id="14" name="Shape 6"/>
          <p:cNvSpPr/>
          <p:nvPr/>
        </p:nvSpPr>
        <p:spPr>
          <a:xfrm>
            <a:off x="8382000" y="2006600"/>
            <a:ext cx="762000" cy="25400"/>
          </a:xfrm>
          <a:prstGeom prst="rect">
            <a:avLst/>
          </a:prstGeom>
          <a:solidFill>
            <a:srgbClr val="C8922A"/>
          </a:solidFill>
          <a:ln/>
        </p:spPr>
      </p:sp>
      <p:sp>
        <p:nvSpPr>
          <p:cNvPr id="15" name="Text 7"/>
          <p:cNvSpPr/>
          <p:nvPr/>
        </p:nvSpPr>
        <p:spPr>
          <a:xfrm>
            <a:off x="8382000" y="2133600"/>
            <a:ext cx="6858000" cy="6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500" b="1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 + II стадии = 56,7%</a:t>
            </a:r>
            <a:r>
              <a:rPr lang="en-US" sz="1500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— доля раннего выявления в 2025 году</a:t>
            </a:r>
            <a:endParaRPr lang="en-US" sz="1500" dirty="0"/>
          </a:p>
          <a:p>
            <a:pPr algn="l">
              <a:lnSpc>
                <a:spcPct val="150000"/>
              </a:lnSpc>
              <a:spcBef>
                <a:spcPts val="800"/>
              </a:spcBef>
            </a:pPr>
            <a:r>
              <a:rPr lang="en-US" sz="1500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Доля I стадии выросла с </a:t>
            </a:r>
            <a:r>
              <a:rPr lang="en-US" sz="1500" b="1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28,1%</a:t>
            </a:r>
            <a:r>
              <a:rPr lang="en-US" sz="1500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(2016) до </a:t>
            </a:r>
            <a:r>
              <a:rPr lang="en-US" sz="1500" b="1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36,1%</a:t>
            </a:r>
            <a:r>
              <a:rPr lang="en-US" sz="1500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(2025) — прирост +8,0 п.п.</a:t>
            </a:r>
            <a:endParaRPr lang="en-US" sz="1500" dirty="0"/>
          </a:p>
          <a:p>
            <a:pPr algn="l">
              <a:lnSpc>
                <a:spcPct val="150000"/>
              </a:lnSpc>
              <a:spcBef>
                <a:spcPts val="800"/>
              </a:spcBef>
            </a:pPr>
            <a:r>
              <a:rPr lang="en-US" sz="1500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Запущенность (III–IV стадии) снизилась с </a:t>
            </a:r>
            <a:r>
              <a:rPr lang="en-US" sz="1500" b="1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31,3%</a:t>
            </a:r>
            <a:r>
              <a:rPr lang="en-US" sz="1500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(2016) до </a:t>
            </a:r>
            <a:r>
              <a:rPr lang="en-US" sz="1500" b="1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26,7%</a:t>
            </a:r>
            <a:r>
              <a:rPr lang="en-US" sz="1500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(2025)</a:t>
            </a:r>
            <a:endParaRPr lang="en-US" sz="1500" dirty="0"/>
          </a:p>
          <a:p>
            <a:pPr algn="l">
              <a:lnSpc>
                <a:spcPct val="150000"/>
              </a:lnSpc>
              <a:spcBef>
                <a:spcPts val="800"/>
              </a:spcBef>
            </a:pPr>
            <a:r>
              <a:rPr lang="en-US" sz="1500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Улучшение связано с:</a:t>
            </a:r>
            <a:endParaRPr lang="en-US" sz="1500" dirty="0"/>
          </a:p>
          <a:p>
            <a:pPr marL="238125" indent="-238125" algn="l">
              <a:lnSpc>
                <a:spcPct val="150000"/>
              </a:lnSpc>
              <a:spcBef>
                <a:spcPts val="10"/>
              </a:spcBef>
              <a:buSzPct val="100000"/>
              <a:buChar char="•"/>
            </a:pPr>
            <a:r>
              <a:rPr lang="en-US" sz="1500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расширением скрининговых программ</a:t>
            </a:r>
            <a:endParaRPr lang="en-US" sz="1500" dirty="0"/>
          </a:p>
          <a:p>
            <a:pPr marL="238125" indent="-238125" algn="l">
              <a:lnSpc>
                <a:spcPct val="150000"/>
              </a:lnSpc>
              <a:spcBef>
                <a:spcPts val="10"/>
              </a:spcBef>
              <a:buSzPct val="100000"/>
              <a:buChar char="•"/>
            </a:pPr>
            <a:r>
              <a:rPr lang="en-US" sz="1500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внедрением маршрутизации пациентов</a:t>
            </a:r>
            <a:endParaRPr lang="en-US" sz="1500" dirty="0"/>
          </a:p>
          <a:p>
            <a:pPr marL="238125" indent="-238125" algn="l">
              <a:lnSpc>
                <a:spcPct val="150000"/>
              </a:lnSpc>
              <a:spcBef>
                <a:spcPts val="10"/>
              </a:spcBef>
              <a:buSzPct val="100000"/>
              <a:buChar char="•"/>
            </a:pPr>
            <a:r>
              <a:rPr lang="en-US" sz="1500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переоснащением МРТ, КТ</a:t>
            </a:r>
            <a:endParaRPr lang="en-US" sz="1500" dirty="0"/>
          </a:p>
          <a:p>
            <a:pPr marL="238125" indent="-238125" algn="l">
              <a:lnSpc>
                <a:spcPct val="150000"/>
              </a:lnSpc>
              <a:spcBef>
                <a:spcPts val="10"/>
              </a:spcBef>
              <a:buSzPct val="100000"/>
              <a:buChar char="•"/>
            </a:pPr>
            <a:r>
              <a:rPr lang="en-US" sz="1500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обучением медицинского персонала</a:t>
            </a:r>
            <a:endParaRPr lang="en-US" sz="1500" dirty="0"/>
          </a:p>
          <a:p>
            <a:pPr algn="l">
              <a:lnSpc>
                <a:spcPct val="150000"/>
              </a:lnSpc>
              <a:spcBef>
                <a:spcPts val="800"/>
              </a:spcBef>
            </a:pPr>
            <a:r>
              <a:rPr lang="en-US" sz="1500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Смертность от ЗНО — </a:t>
            </a:r>
            <a:r>
              <a:rPr lang="en-US" sz="1500" b="1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167,6</a:t>
            </a:r>
            <a:r>
              <a:rPr lang="en-US" sz="1500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на 100 тыс. населения</a:t>
            </a:r>
            <a:endParaRPr lang="en-US" sz="1500" dirty="0"/>
          </a:p>
        </p:txBody>
      </p:sp>
      <p:sp>
        <p:nvSpPr>
          <p:cNvPr id="16" name="Text 8"/>
          <p:cNvSpPr/>
          <p:nvPr/>
        </p:nvSpPr>
        <p:spPr>
          <a:xfrm>
            <a:off x="762000" y="8636000"/>
            <a:ext cx="114300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6B7B7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Источник: Региональная программа ЛО, Таблицы 4, 14</a:t>
            </a:r>
            <a:endParaRPr lang="en-US" sz="11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idtsgeix2x5l2/mnt/agents/output/converted_template/images/imag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Image 1" descr="https://kimi-img.moonshot.cn/pub/slides/okc/idtsgeix2x5l2/mnt/agents/output/converted_template/images/image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0" y="0"/>
            <a:ext cx="16256000" cy="508000"/>
          </a:xfrm>
          <a:prstGeom prst="rect">
            <a:avLst/>
          </a:prstGeom>
          <a:solidFill>
            <a:srgbClr val="1B5E4B"/>
          </a:solidFill>
          <a:ln/>
        </p:spPr>
      </p:sp>
      <p:sp>
        <p:nvSpPr>
          <p:cNvPr id="5" name="Text 1"/>
          <p:cNvSpPr/>
          <p:nvPr/>
        </p:nvSpPr>
        <p:spPr>
          <a:xfrm>
            <a:off x="762000" y="0"/>
            <a:ext cx="13462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04  —  Качество диагностики и диспансерное наблюдение</a:t>
            </a:r>
            <a:endParaRPr lang="en-US" sz="1400" dirty="0"/>
          </a:p>
        </p:txBody>
      </p:sp>
      <p:pic>
        <p:nvPicPr>
          <p:cNvPr id="6" name="Image 2" descr="https://kimi-img.moonshot.cn/pub/slides/okc/idtsgeix2x5l2/mnt/agents/output/converted_template/images/image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4600" y="25400"/>
            <a:ext cx="609600" cy="609600"/>
          </a:xfrm>
          <a:prstGeom prst="rect">
            <a:avLst/>
          </a:prstGeom>
        </p:spPr>
      </p:pic>
      <p:pic>
        <p:nvPicPr>
          <p:cNvPr id="7" name="Image 3" descr="https://kimi-img.moonshot.cn/pub/slides/okc/idtsgeix2x5l2/mnt/agents/output/converted_template/images/image_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8800" y="38100"/>
            <a:ext cx="520700" cy="660400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762000" y="571500"/>
            <a:ext cx="13335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600" dirty="0">
                <a:solidFill>
                  <a:srgbClr val="47A36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Морфологическая верификация 90,4%, диспансерное наблюдение растет</a:t>
            </a:r>
            <a:endParaRPr lang="en-US" sz="2600" dirty="0"/>
          </a:p>
        </p:txBody>
      </p:sp>
      <p:sp>
        <p:nvSpPr>
          <p:cNvPr id="9" name="Shape 3"/>
          <p:cNvSpPr/>
          <p:nvPr/>
        </p:nvSpPr>
        <p:spPr>
          <a:xfrm>
            <a:off x="762000" y="1270000"/>
            <a:ext cx="1270000" cy="38100"/>
          </a:xfrm>
          <a:prstGeom prst="rect">
            <a:avLst/>
          </a:prstGeom>
          <a:solidFill>
            <a:srgbClr val="C8922A"/>
          </a:solidFill>
          <a:ln/>
        </p:spPr>
      </p:sp>
      <p:sp>
        <p:nvSpPr>
          <p:cNvPr id="10" name="Shape 4"/>
          <p:cNvSpPr/>
          <p:nvPr/>
        </p:nvSpPr>
        <p:spPr>
          <a:xfrm>
            <a:off x="762000" y="1460500"/>
            <a:ext cx="4699000" cy="1016000"/>
          </a:xfrm>
          <a:prstGeom prst="rect">
            <a:avLst/>
          </a:prstGeom>
          <a:solidFill>
            <a:srgbClr val="1B5E4B"/>
          </a:solidFill>
          <a:ln/>
          <a:effectLst>
            <a:outerShdw blurRad="76200" dist="25400" dir="60000" algn="bl" rotWithShape="0">
              <a:srgbClr val="000000">
                <a:alpha val="7843"/>
              </a:srgbClr>
            </a:outerShdw>
          </a:effectLst>
        </p:spPr>
      </p:sp>
      <p:sp>
        <p:nvSpPr>
          <p:cNvPr id="11" name="Text 5"/>
          <p:cNvSpPr/>
          <p:nvPr/>
        </p:nvSpPr>
        <p:spPr>
          <a:xfrm>
            <a:off x="952500" y="1524000"/>
            <a:ext cx="254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90,4%</a:t>
            </a:r>
            <a:endParaRPr lang="en-US" sz="3400" dirty="0"/>
          </a:p>
        </p:txBody>
      </p:sp>
      <p:sp>
        <p:nvSpPr>
          <p:cNvPr id="12" name="Text 6"/>
          <p:cNvSpPr/>
          <p:nvPr/>
        </p:nvSpPr>
        <p:spPr>
          <a:xfrm>
            <a:off x="952500" y="2057400"/>
            <a:ext cx="4318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2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морфологическая верификация (2025)</a:t>
            </a:r>
            <a:endParaRPr lang="en-US" sz="1200" dirty="0"/>
          </a:p>
        </p:txBody>
      </p:sp>
      <p:sp>
        <p:nvSpPr>
          <p:cNvPr id="13" name="Shape 7"/>
          <p:cNvSpPr/>
          <p:nvPr/>
        </p:nvSpPr>
        <p:spPr>
          <a:xfrm>
            <a:off x="5715000" y="1460500"/>
            <a:ext cx="4699000" cy="1016000"/>
          </a:xfrm>
          <a:prstGeom prst="rect">
            <a:avLst/>
          </a:prstGeom>
          <a:solidFill>
            <a:srgbClr val="1B5E4B"/>
          </a:solidFill>
          <a:ln/>
          <a:effectLst>
            <a:outerShdw blurRad="76200" dist="25400" dir="60000" algn="bl" rotWithShape="0">
              <a:srgbClr val="000000">
                <a:alpha val="7843"/>
              </a:srgbClr>
            </a:outerShdw>
          </a:effectLst>
        </p:spPr>
      </p:sp>
      <p:sp>
        <p:nvSpPr>
          <p:cNvPr id="14" name="Text 8"/>
          <p:cNvSpPr/>
          <p:nvPr/>
        </p:nvSpPr>
        <p:spPr>
          <a:xfrm>
            <a:off x="5905500" y="1524000"/>
            <a:ext cx="254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62,6%</a:t>
            </a:r>
            <a:endParaRPr lang="en-US" sz="3400" dirty="0"/>
          </a:p>
        </p:txBody>
      </p:sp>
      <p:sp>
        <p:nvSpPr>
          <p:cNvPr id="15" name="Text 9"/>
          <p:cNvSpPr/>
          <p:nvPr/>
        </p:nvSpPr>
        <p:spPr>
          <a:xfrm>
            <a:off x="5905500" y="2057400"/>
            <a:ext cx="4318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2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диспансерное наблюдение 5+ лет (2025)</a:t>
            </a:r>
            <a:endParaRPr lang="en-US" sz="1200" dirty="0"/>
          </a:p>
        </p:txBody>
      </p:sp>
      <p:sp>
        <p:nvSpPr>
          <p:cNvPr id="16" name="Shape 10"/>
          <p:cNvSpPr/>
          <p:nvPr/>
        </p:nvSpPr>
        <p:spPr>
          <a:xfrm>
            <a:off x="10668000" y="1460500"/>
            <a:ext cx="4826000" cy="1016000"/>
          </a:xfrm>
          <a:prstGeom prst="rect">
            <a:avLst/>
          </a:prstGeom>
          <a:solidFill>
            <a:srgbClr val="163D32"/>
          </a:solidFill>
          <a:ln/>
          <a:effectLst>
            <a:outerShdw blurRad="76200" dist="25400" dir="60000" algn="bl" rotWithShape="0">
              <a:srgbClr val="000000">
                <a:alpha val="7843"/>
              </a:srgbClr>
            </a:outerShdw>
          </a:effectLst>
        </p:spPr>
      </p:sp>
      <p:sp>
        <p:nvSpPr>
          <p:cNvPr id="17" name="Text 11"/>
          <p:cNvSpPr/>
          <p:nvPr/>
        </p:nvSpPr>
        <p:spPr>
          <a:xfrm>
            <a:off x="10858500" y="1524000"/>
            <a:ext cx="254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167,6</a:t>
            </a:r>
            <a:endParaRPr lang="en-US" sz="3400" dirty="0"/>
          </a:p>
        </p:txBody>
      </p:sp>
      <p:sp>
        <p:nvSpPr>
          <p:cNvPr id="18" name="Text 12"/>
          <p:cNvSpPr/>
          <p:nvPr/>
        </p:nvSpPr>
        <p:spPr>
          <a:xfrm>
            <a:off x="10858500" y="2057400"/>
            <a:ext cx="4445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2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смертность на 100 тыс. населения (2025)</a:t>
            </a:r>
            <a:endParaRPr lang="en-US" sz="1200" dirty="0"/>
          </a:p>
        </p:txBody>
      </p:sp>
      <p:graphicFrame>
        <p:nvGraphicFramePr>
          <p:cNvPr id="19" name="Chart 0"/>
          <p:cNvGraphicFramePr/>
          <p:nvPr/>
        </p:nvGraphicFramePr>
        <p:xfrm>
          <a:off x="762000" y="2667000"/>
          <a:ext cx="7112000" cy="4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Table 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9011935"/>
              </p:ext>
            </p:extLst>
          </p:nvPr>
        </p:nvGraphicFramePr>
        <p:xfrm>
          <a:off x="8128000" y="2667000"/>
          <a:ext cx="7366000" cy="4445000"/>
        </p:xfrm>
        <a:graphic>
          <a:graphicData uri="http://schemas.openxmlformats.org/drawingml/2006/table">
            <a:tbl>
              <a:tblPr/>
              <a:tblGrid>
                <a:gridCol w="2578100"/>
                <a:gridCol w="1473200"/>
                <a:gridCol w="1473200"/>
                <a:gridCol w="1841500"/>
              </a:tblGrid>
              <a:tr h="55562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Локализация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Выявлено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I стадия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ДН 5+ лет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Молочная железа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921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34,2%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22,0%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Тело матки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318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65,2%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7,2%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Щитовидная железа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195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76,0%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6,4%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Ободочная кишка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466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20,4%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6,4%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Предстательная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701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24,0%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6,2%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Шейка матки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165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41,4%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4,9%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Всего ЗНО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6 503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36,1%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62,6%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" name="Text 13"/>
          <p:cNvSpPr/>
          <p:nvPr/>
        </p:nvSpPr>
        <p:spPr>
          <a:xfrm>
            <a:off x="762000" y="8636000"/>
            <a:ext cx="114300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6B7B7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Источник: Региональная программа ЛО, Таблицы 8, 9, 11</a:t>
            </a:r>
            <a:endParaRPr lang="en-US" sz="11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idtsgeix2x5l2/mnt/agents/output/converted_template/images/imag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Image 1" descr="https://kimi-img.moonshot.cn/pub/slides/okc/idtsgeix2x5l2/mnt/agents/output/converted_template/images/image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0" y="0"/>
            <a:ext cx="16256000" cy="508000"/>
          </a:xfrm>
          <a:prstGeom prst="rect">
            <a:avLst/>
          </a:prstGeom>
          <a:solidFill>
            <a:srgbClr val="1B5E4B"/>
          </a:solidFill>
          <a:ln/>
        </p:spPr>
      </p:sp>
      <p:sp>
        <p:nvSpPr>
          <p:cNvPr id="5" name="Text 1"/>
          <p:cNvSpPr/>
          <p:nvPr/>
        </p:nvSpPr>
        <p:spPr>
          <a:xfrm>
            <a:off x="762000" y="0"/>
            <a:ext cx="1143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03  —  Раннее выявление и скрининг</a:t>
            </a:r>
            <a:endParaRPr lang="en-US" sz="1400" dirty="0"/>
          </a:p>
        </p:txBody>
      </p:sp>
      <p:pic>
        <p:nvPicPr>
          <p:cNvPr id="6" name="Image 2" descr="https://kimi-img.moonshot.cn/pub/slides/okc/idtsgeix2x5l2/mnt/agents/output/converted_template/images/image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4600" y="25400"/>
            <a:ext cx="609600" cy="609600"/>
          </a:xfrm>
          <a:prstGeom prst="rect">
            <a:avLst/>
          </a:prstGeom>
        </p:spPr>
      </p:pic>
      <p:pic>
        <p:nvPicPr>
          <p:cNvPr id="7" name="Image 3" descr="https://kimi-img.moonshot.cn/pub/slides/okc/idtsgeix2x5l2/mnt/agents/output/converted_template/images/image_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8800" y="38100"/>
            <a:ext cx="520700" cy="660400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762000" y="571500"/>
            <a:ext cx="13335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600" dirty="0">
                <a:solidFill>
                  <a:srgbClr val="47A36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Лидеры заболеваемости и динамика скрининговых показателей</a:t>
            </a:r>
            <a:endParaRPr lang="en-US" sz="2600" dirty="0"/>
          </a:p>
        </p:txBody>
      </p:sp>
      <p:sp>
        <p:nvSpPr>
          <p:cNvPr id="9" name="Shape 3"/>
          <p:cNvSpPr/>
          <p:nvPr/>
        </p:nvSpPr>
        <p:spPr>
          <a:xfrm>
            <a:off x="762000" y="1270000"/>
            <a:ext cx="1270000" cy="38100"/>
          </a:xfrm>
          <a:prstGeom prst="rect">
            <a:avLst/>
          </a:prstGeom>
          <a:solidFill>
            <a:srgbClr val="C8922A"/>
          </a:solidFill>
          <a:ln/>
        </p:spPr>
      </p:sp>
      <p:graphicFrame>
        <p:nvGraphicFramePr>
          <p:cNvPr id="10" name="Chart 0"/>
          <p:cNvGraphicFramePr/>
          <p:nvPr/>
        </p:nvGraphicFramePr>
        <p:xfrm>
          <a:off x="762000" y="1460500"/>
          <a:ext cx="1473200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Table 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9011935"/>
              </p:ext>
            </p:extLst>
          </p:nvPr>
        </p:nvGraphicFramePr>
        <p:xfrm>
          <a:off x="762000" y="5207000"/>
          <a:ext cx="14732001" cy="3302000"/>
        </p:xfrm>
        <a:graphic>
          <a:graphicData uri="http://schemas.openxmlformats.org/drawingml/2006/table">
            <a:tbl>
              <a:tblPr/>
              <a:tblGrid>
                <a:gridCol w="1636889"/>
                <a:gridCol w="1636889"/>
                <a:gridCol w="1636889"/>
                <a:gridCol w="1636889"/>
                <a:gridCol w="1636889"/>
                <a:gridCol w="1636889"/>
                <a:gridCol w="1636889"/>
                <a:gridCol w="1636889"/>
                <a:gridCol w="1636889"/>
              </a:tblGrid>
              <a:tr h="8255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In situ / локализация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МКБ-10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2016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2019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2021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2022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2023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2024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2025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Карцинома in situ молочной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D05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0,22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0,31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0,41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0,31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0,39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0,42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0,47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Карцинома in situ шейки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D06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0,21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0,19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0,22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0,21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0,25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0,25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0,29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Меланома in situ кожи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D03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0,06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0,07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0,08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0,08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0,09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0,10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0,03</a:t>
                      </a:r>
                      <a:endParaRPr lang="en-US" sz="13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Text 4"/>
          <p:cNvSpPr/>
          <p:nvPr/>
        </p:nvSpPr>
        <p:spPr>
          <a:xfrm>
            <a:off x="762000" y="8636000"/>
            <a:ext cx="114300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6B7B7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Источник: Региональная программа ЛО, Таблицы 3, 5, 7</a:t>
            </a:r>
            <a:endParaRPr lang="en-US" sz="11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idtsgeix2x5l2/mnt/agents/output/converted_template/images/imag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Image 1" descr="https://kimi-img.moonshot.cn/pub/slides/okc/idtsgeix2x5l2/mnt/agents/output/converted_template/images/image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0" y="0"/>
            <a:ext cx="16256000" cy="508000"/>
          </a:xfrm>
          <a:prstGeom prst="rect">
            <a:avLst/>
          </a:prstGeom>
          <a:solidFill>
            <a:srgbClr val="1B5E4B"/>
          </a:solidFill>
          <a:ln/>
        </p:spPr>
      </p:sp>
      <p:sp>
        <p:nvSpPr>
          <p:cNvPr id="5" name="Text 1"/>
          <p:cNvSpPr/>
          <p:nvPr/>
        </p:nvSpPr>
        <p:spPr>
          <a:xfrm>
            <a:off x="762000" y="0"/>
            <a:ext cx="13462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05  —  Сравнение с целевыми показателями и выводы</a:t>
            </a:r>
            <a:endParaRPr lang="en-US" sz="1400" dirty="0"/>
          </a:p>
        </p:txBody>
      </p:sp>
      <p:pic>
        <p:nvPicPr>
          <p:cNvPr id="6" name="Image 2" descr="https://kimi-img.moonshot.cn/pub/slides/okc/idtsgeix2x5l2/mnt/agents/output/converted_template/images/image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4600" y="25400"/>
            <a:ext cx="609600" cy="609600"/>
          </a:xfrm>
          <a:prstGeom prst="rect">
            <a:avLst/>
          </a:prstGeom>
        </p:spPr>
      </p:pic>
      <p:pic>
        <p:nvPicPr>
          <p:cNvPr id="7" name="Image 3" descr="https://kimi-img.moonshot.cn/pub/slides/okc/idtsgeix2x5l2/mnt/agents/output/converted_template/images/image_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8800" y="38100"/>
            <a:ext cx="520700" cy="660400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762000" y="571500"/>
            <a:ext cx="13335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600" dirty="0">
                <a:solidFill>
                  <a:srgbClr val="47A36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Сравнение показателей ЛО с целями федерального проекта</a:t>
            </a:r>
            <a:endParaRPr lang="en-US" sz="2600" dirty="0"/>
          </a:p>
        </p:txBody>
      </p:sp>
      <p:sp>
        <p:nvSpPr>
          <p:cNvPr id="9" name="Shape 3"/>
          <p:cNvSpPr/>
          <p:nvPr/>
        </p:nvSpPr>
        <p:spPr>
          <a:xfrm>
            <a:off x="762000" y="1270000"/>
            <a:ext cx="1270000" cy="38100"/>
          </a:xfrm>
          <a:prstGeom prst="rect">
            <a:avLst/>
          </a:prstGeom>
          <a:solidFill>
            <a:srgbClr val="C8922A"/>
          </a:solidFill>
          <a:ln/>
        </p:spPr>
      </p:sp>
      <p:graphicFrame>
        <p:nvGraphicFramePr>
          <p:cNvPr id="10" name="Table 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9011935"/>
              </p:ext>
            </p:extLst>
          </p:nvPr>
        </p:nvGraphicFramePr>
        <p:xfrm>
          <a:off x="762000" y="1460500"/>
          <a:ext cx="14732000" cy="2667000"/>
        </p:xfrm>
        <a:graphic>
          <a:graphicData uri="http://schemas.openxmlformats.org/drawingml/2006/table">
            <a:tbl>
              <a:tblPr/>
              <a:tblGrid>
                <a:gridCol w="4419600"/>
                <a:gridCol w="2651760"/>
                <a:gridCol w="2651760"/>
                <a:gridCol w="2651760"/>
                <a:gridCol w="2357120"/>
              </a:tblGrid>
              <a:tr h="45339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Показатель</a:t>
                      </a:r>
                      <a:endParaRPr lang="en-US" sz="14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Цель к 2030</a:t>
                      </a:r>
                      <a:endParaRPr lang="en-US" sz="14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РФ (2023)</a:t>
                      </a:r>
                      <a:endParaRPr lang="en-US" sz="14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ЛО (2025)</a:t>
                      </a:r>
                      <a:endParaRPr lang="en-US" sz="14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Статус</a:t>
                      </a:r>
                      <a:endParaRPr lang="en-US" sz="14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</a:tr>
              <a:tr h="5600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Одногодичная летальность, %</a:t>
                      </a:r>
                      <a:endParaRPr lang="en-US" sz="14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16,0</a:t>
                      </a:r>
                      <a:endParaRPr lang="en-US" sz="14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18,3</a:t>
                      </a:r>
                      <a:endParaRPr lang="en-US" sz="14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1B5E4B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9,6</a:t>
                      </a:r>
                      <a:endParaRPr lang="en-US" sz="14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1B5E4B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Достигается</a:t>
                      </a:r>
                      <a:endParaRPr lang="en-US" sz="14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00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ДН 5+ лет, %</a:t>
                      </a:r>
                      <a:endParaRPr lang="en-US" sz="14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67,0</a:t>
                      </a:r>
                      <a:endParaRPr lang="en-US" sz="14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62,6</a:t>
                      </a:r>
                      <a:endParaRPr lang="en-US" sz="14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60,7</a:t>
                      </a:r>
                      <a:endParaRPr lang="en-US" sz="14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8922A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В процессе</a:t>
                      </a:r>
                      <a:endParaRPr lang="en-US" sz="14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</a:tr>
              <a:tr h="5600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Ранние стадии I+II, %</a:t>
                      </a:r>
                      <a:endParaRPr lang="en-US" sz="14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~57</a:t>
                      </a:r>
                      <a:endParaRPr lang="en-US" sz="14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—</a:t>
                      </a:r>
                      <a:endParaRPr lang="en-US" sz="14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56,7</a:t>
                      </a:r>
                      <a:endParaRPr lang="en-US" sz="14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8922A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В процессе</a:t>
                      </a:r>
                      <a:endParaRPr lang="en-US" sz="14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I стадия визуальных, %</a:t>
                      </a:r>
                      <a:endParaRPr lang="en-US" sz="14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57,0</a:t>
                      </a:r>
                      <a:endParaRPr lang="en-US" sz="14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52,1</a:t>
                      </a:r>
                      <a:endParaRPr lang="en-US" sz="14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48,9</a:t>
                      </a:r>
                      <a:endParaRPr lang="en-US" sz="14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8922A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В процессе</a:t>
                      </a:r>
                      <a:endParaRPr lang="en-US" sz="14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Chart 0"/>
          <p:cNvGraphicFramePr/>
          <p:nvPr/>
        </p:nvGraphicFramePr>
        <p:xfrm>
          <a:off x="762000" y="4318000"/>
          <a:ext cx="14732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Text 4"/>
          <p:cNvSpPr/>
          <p:nvPr/>
        </p:nvSpPr>
        <p:spPr>
          <a:xfrm>
            <a:off x="762000" y="8636000"/>
            <a:ext cx="114300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6B7B7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Источник: Федеральный проект + Региональная программа ЛО (2025)</a:t>
            </a:r>
            <a:endParaRPr lang="en-US" sz="11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idtsgeix2x5l2/mnt/agents/output/converted_template/images/imag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Image 1" descr="https://kimi-img.moonshot.cn/pub/slides/okc/idtsgeix2x5l2/mnt/agents/output/converted_template/images/image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0" y="0"/>
            <a:ext cx="16256000" cy="508000"/>
          </a:xfrm>
          <a:prstGeom prst="rect">
            <a:avLst/>
          </a:prstGeom>
          <a:solidFill>
            <a:srgbClr val="1B5E4B"/>
          </a:solidFill>
          <a:ln/>
        </p:spPr>
      </p:sp>
      <p:sp>
        <p:nvSpPr>
          <p:cNvPr id="5" name="Text 1"/>
          <p:cNvSpPr/>
          <p:nvPr/>
        </p:nvSpPr>
        <p:spPr>
          <a:xfrm>
            <a:off x="762000" y="0"/>
            <a:ext cx="13462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05  —  Сравнение с целевыми показателями и выводы</a:t>
            </a:r>
            <a:endParaRPr lang="en-US" sz="1400" dirty="0"/>
          </a:p>
        </p:txBody>
      </p:sp>
      <p:pic>
        <p:nvPicPr>
          <p:cNvPr id="6" name="Image 2" descr="https://kimi-img.moonshot.cn/pub/slides/okc/idtsgeix2x5l2/mnt/agents/output/converted_template/images/image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4600" y="25400"/>
            <a:ext cx="609600" cy="609600"/>
          </a:xfrm>
          <a:prstGeom prst="rect">
            <a:avLst/>
          </a:prstGeom>
        </p:spPr>
      </p:pic>
      <p:pic>
        <p:nvPicPr>
          <p:cNvPr id="7" name="Image 3" descr="https://kimi-img.moonshot.cn/pub/slides/okc/idtsgeix2x5l2/mnt/agents/output/converted_template/images/image_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8800" y="38100"/>
            <a:ext cx="520700" cy="660400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762000" y="571500"/>
            <a:ext cx="13335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600" dirty="0">
                <a:solidFill>
                  <a:srgbClr val="47A36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Достигнутые результаты и приоритеты развития</a:t>
            </a:r>
            <a:endParaRPr lang="en-US" sz="2600" dirty="0"/>
          </a:p>
        </p:txBody>
      </p:sp>
      <p:sp>
        <p:nvSpPr>
          <p:cNvPr id="9" name="Shape 3"/>
          <p:cNvSpPr/>
          <p:nvPr/>
        </p:nvSpPr>
        <p:spPr>
          <a:xfrm>
            <a:off x="762000" y="1270000"/>
            <a:ext cx="1270000" cy="38100"/>
          </a:xfrm>
          <a:prstGeom prst="rect">
            <a:avLst/>
          </a:prstGeom>
          <a:solidFill>
            <a:srgbClr val="C8922A"/>
          </a:solidFill>
          <a:ln/>
        </p:spPr>
      </p:sp>
      <p:sp>
        <p:nvSpPr>
          <p:cNvPr id="10" name="Shape 4"/>
          <p:cNvSpPr/>
          <p:nvPr/>
        </p:nvSpPr>
        <p:spPr>
          <a:xfrm>
            <a:off x="762000" y="1460500"/>
            <a:ext cx="7239000" cy="70485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60000" algn="bl" rotWithShape="0">
              <a:srgbClr val="000000">
                <a:alpha val="6275"/>
              </a:srgbClr>
            </a:outerShdw>
          </a:effectLst>
        </p:spPr>
      </p:sp>
      <p:sp>
        <p:nvSpPr>
          <p:cNvPr id="11" name="Text 5"/>
          <p:cNvSpPr/>
          <p:nvPr/>
        </p:nvSpPr>
        <p:spPr>
          <a:xfrm>
            <a:off x="1016000" y="1587500"/>
            <a:ext cx="2540000" cy="444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solidFill>
                  <a:srgbClr val="1B5E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Достижения</a:t>
            </a:r>
            <a:endParaRPr lang="en-US" sz="2000" dirty="0"/>
          </a:p>
        </p:txBody>
      </p:sp>
      <p:sp>
        <p:nvSpPr>
          <p:cNvPr id="12" name="Shape 6"/>
          <p:cNvSpPr/>
          <p:nvPr/>
        </p:nvSpPr>
        <p:spPr>
          <a:xfrm>
            <a:off x="1016000" y="2057400"/>
            <a:ext cx="762000" cy="25400"/>
          </a:xfrm>
          <a:prstGeom prst="rect">
            <a:avLst/>
          </a:prstGeom>
          <a:solidFill>
            <a:srgbClr val="C8922A"/>
          </a:solidFill>
          <a:ln/>
        </p:spPr>
      </p:sp>
      <p:sp>
        <p:nvSpPr>
          <p:cNvPr id="13" name="Text 7"/>
          <p:cNvSpPr/>
          <p:nvPr/>
        </p:nvSpPr>
        <p:spPr>
          <a:xfrm>
            <a:off x="1016000" y="2184400"/>
            <a:ext cx="6731000" cy="6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5000"/>
              </a:lnSpc>
            </a:pPr>
            <a:r>
              <a:rPr lang="en-US" sz="1500" b="1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1.</a:t>
            </a:r>
            <a:r>
              <a:rPr lang="en-US" sz="1500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</a:t>
            </a:r>
            <a:r>
              <a:rPr lang="en-US" sz="1500" b="1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Одногодичная летальность 9,6%</a:t>
            </a:r>
            <a:r>
              <a:rPr lang="en-US" sz="1500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— значительно ниже целевого показателя 16,0% и среднего по РФ (18,3%)</a:t>
            </a:r>
            <a:endParaRPr lang="en-US" sz="1500" dirty="0"/>
          </a:p>
          <a:p>
            <a:pPr algn="l">
              <a:lnSpc>
                <a:spcPct val="155000"/>
              </a:lnSpc>
              <a:spcBef>
                <a:spcPts val="1000"/>
              </a:spcBef>
            </a:pPr>
            <a:r>
              <a:rPr lang="en-US" sz="1500" b="1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2.</a:t>
            </a:r>
            <a:r>
              <a:rPr lang="en-US" sz="1500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</a:t>
            </a:r>
            <a:r>
              <a:rPr lang="en-US" sz="1500" b="1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Доля ранних стадий выросла до 56,7%</a:t>
            </a:r>
            <a:r>
              <a:rPr lang="en-US" sz="1500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— с 51,3% в 2016 году, приближается к целевому значению</a:t>
            </a:r>
            <a:endParaRPr lang="en-US" sz="1500" dirty="0"/>
          </a:p>
          <a:p>
            <a:pPr algn="l">
              <a:lnSpc>
                <a:spcPct val="155000"/>
              </a:lnSpc>
              <a:spcBef>
                <a:spcPts val="1000"/>
              </a:spcBef>
            </a:pPr>
            <a:r>
              <a:rPr lang="en-US" sz="1500" b="1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3.</a:t>
            </a:r>
            <a:r>
              <a:rPr lang="en-US" sz="1500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</a:t>
            </a:r>
            <a:r>
              <a:rPr lang="en-US" sz="1500" b="1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Морфологическая верификация 90,4%</a:t>
            </a:r>
            <a:r>
              <a:rPr lang="en-US" sz="1500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— высокий уровень достоверности диагнозов</a:t>
            </a:r>
            <a:endParaRPr lang="en-US" sz="1500" dirty="0"/>
          </a:p>
          <a:p>
            <a:pPr algn="l">
              <a:lnSpc>
                <a:spcPct val="155000"/>
              </a:lnSpc>
              <a:spcBef>
                <a:spcPts val="1000"/>
              </a:spcBef>
            </a:pPr>
            <a:r>
              <a:rPr lang="en-US" sz="1500" b="1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4.</a:t>
            </a:r>
            <a:r>
              <a:rPr lang="en-US" sz="1500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</a:t>
            </a:r>
            <a:r>
              <a:rPr lang="en-US" sz="1500" b="1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Диспансерное наблюдение 5+ лет — 62,6%</a:t>
            </a:r>
            <a:r>
              <a:rPr lang="en-US" sz="1500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— рост с 51,3% за 9 лет</a:t>
            </a:r>
            <a:endParaRPr lang="en-US" sz="1500" dirty="0"/>
          </a:p>
          <a:p>
            <a:pPr algn="l">
              <a:lnSpc>
                <a:spcPct val="155000"/>
              </a:lnSpc>
              <a:spcBef>
                <a:spcPts val="1000"/>
              </a:spcBef>
            </a:pPr>
            <a:r>
              <a:rPr lang="en-US" sz="1500" b="1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5.</a:t>
            </a:r>
            <a:r>
              <a:rPr lang="en-US" sz="1500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</a:t>
            </a:r>
            <a:r>
              <a:rPr lang="en-US" sz="1500" b="1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Запущенность снижена до 26,7%</a:t>
            </a:r>
            <a:r>
              <a:rPr lang="en-US" sz="1500" dirty="0">
                <a:solidFill>
                  <a:srgbClr val="4F4B4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— с 31,3% в 2016 году</a:t>
            </a:r>
            <a:endParaRPr lang="en-US" sz="1500" dirty="0"/>
          </a:p>
        </p:txBody>
      </p:sp>
      <p:sp>
        <p:nvSpPr>
          <p:cNvPr id="14" name="Shape 8"/>
          <p:cNvSpPr/>
          <p:nvPr/>
        </p:nvSpPr>
        <p:spPr>
          <a:xfrm>
            <a:off x="8255000" y="1460500"/>
            <a:ext cx="7239000" cy="7048500"/>
          </a:xfrm>
          <a:prstGeom prst="rect">
            <a:avLst/>
          </a:prstGeom>
          <a:solidFill>
            <a:srgbClr val="163D32"/>
          </a:solidFill>
          <a:ln/>
          <a:effectLst>
            <a:outerShdw blurRad="76200" dist="25400" dir="60000" algn="bl" rotWithShape="0">
              <a:srgbClr val="000000">
                <a:alpha val="7843"/>
              </a:srgbClr>
            </a:outerShdw>
          </a:effectLst>
        </p:spPr>
      </p:sp>
      <p:sp>
        <p:nvSpPr>
          <p:cNvPr id="15" name="Text 9"/>
          <p:cNvSpPr/>
          <p:nvPr/>
        </p:nvSpPr>
        <p:spPr>
          <a:xfrm>
            <a:off x="8509000" y="1587500"/>
            <a:ext cx="3810000" cy="444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solidFill>
                  <a:srgbClr val="C8922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Приоритеты развития</a:t>
            </a:r>
            <a:endParaRPr lang="en-US" sz="2000" dirty="0"/>
          </a:p>
        </p:txBody>
      </p:sp>
      <p:sp>
        <p:nvSpPr>
          <p:cNvPr id="16" name="Shape 10"/>
          <p:cNvSpPr/>
          <p:nvPr/>
        </p:nvSpPr>
        <p:spPr>
          <a:xfrm>
            <a:off x="8509000" y="2057400"/>
            <a:ext cx="762000" cy="25400"/>
          </a:xfrm>
          <a:prstGeom prst="rect">
            <a:avLst/>
          </a:prstGeom>
          <a:solidFill>
            <a:srgbClr val="C8922A"/>
          </a:solidFill>
          <a:ln/>
        </p:spPr>
      </p:sp>
      <p:sp>
        <p:nvSpPr>
          <p:cNvPr id="17" name="Text 11"/>
          <p:cNvSpPr/>
          <p:nvPr/>
        </p:nvSpPr>
        <p:spPr>
          <a:xfrm>
            <a:off x="8509000" y="2184400"/>
            <a:ext cx="6731000" cy="6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5000"/>
              </a:lnSpc>
            </a:pPr>
            <a:r>
              <a:rPr lang="en-US" sz="15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1.</a:t>
            </a:r>
            <a:r>
              <a:rPr lang="en-US" sz="15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Повышение доли I стадии визуальных локализаций до целевых 57%</a:t>
            </a:r>
            <a:endParaRPr lang="en-US" sz="1500" dirty="0"/>
          </a:p>
          <a:p>
            <a:pPr algn="l">
              <a:lnSpc>
                <a:spcPct val="155000"/>
              </a:lnSpc>
              <a:spcBef>
                <a:spcPts val="1000"/>
              </a:spcBef>
            </a:pPr>
            <a:r>
              <a:rPr lang="en-US" sz="15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2.</a:t>
            </a:r>
            <a:r>
              <a:rPr lang="en-US" sz="15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Расширение скрининговых программ и охват населения диспансеризацией</a:t>
            </a:r>
            <a:endParaRPr lang="en-US" sz="1500" dirty="0"/>
          </a:p>
          <a:p>
            <a:pPr algn="l">
              <a:lnSpc>
                <a:spcPct val="155000"/>
              </a:lnSpc>
              <a:spcBef>
                <a:spcPts val="1000"/>
              </a:spcBef>
            </a:pPr>
            <a:r>
              <a:rPr lang="en-US" sz="15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3.</a:t>
            </a:r>
            <a:r>
              <a:rPr lang="en-US" sz="15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Внедрение индивидуальных планов ведения пациентов (цель 90% к 2030)</a:t>
            </a:r>
            <a:endParaRPr lang="en-US" sz="1500" dirty="0"/>
          </a:p>
          <a:p>
            <a:pPr algn="l">
              <a:lnSpc>
                <a:spcPct val="155000"/>
              </a:lnSpc>
              <a:spcBef>
                <a:spcPts val="1000"/>
              </a:spcBef>
            </a:pPr>
            <a:r>
              <a:rPr lang="en-US" sz="15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4.</a:t>
            </a:r>
            <a:r>
              <a:rPr lang="en-US" sz="15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Укрепление кадрового потенциала онкологической службы</a:t>
            </a:r>
            <a:endParaRPr lang="en-US" sz="1500" dirty="0"/>
          </a:p>
          <a:p>
            <a:pPr algn="l">
              <a:lnSpc>
                <a:spcPct val="155000"/>
              </a:lnSpc>
              <a:spcBef>
                <a:spcPts val="1000"/>
              </a:spcBef>
            </a:pPr>
            <a:r>
              <a:rPr lang="en-US" sz="15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5.</a:t>
            </a:r>
            <a:r>
              <a:rPr lang="en-US" sz="15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Модернизация диагностического и лечебного оборудования</a:t>
            </a:r>
            <a:endParaRPr lang="en-US" sz="1500" dirty="0"/>
          </a:p>
        </p:txBody>
      </p:sp>
      <p:sp>
        <p:nvSpPr>
          <p:cNvPr id="18" name="Text 12"/>
          <p:cNvSpPr/>
          <p:nvPr/>
        </p:nvSpPr>
        <p:spPr>
          <a:xfrm>
            <a:off x="762000" y="8636000"/>
            <a:ext cx="114300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6B7B7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Источник: Региональная программа ЛО + Федеральный проект</a:t>
            </a:r>
            <a:endParaRPr lang="en-US" sz="11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idtsgeix2x5l2/mnt/agents/output/converted_template/images/imag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Image 1" descr="https://kimi-img.moonshot.cn/pub/slides/okc/idtsgeix2x5l2/mnt/agents/output/converted_template/images/image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0" y="0"/>
            <a:ext cx="16256000" cy="508000"/>
          </a:xfrm>
          <a:prstGeom prst="rect">
            <a:avLst/>
          </a:prstGeom>
          <a:solidFill>
            <a:srgbClr val="1B5E4B"/>
          </a:solidFill>
          <a:ln/>
        </p:spPr>
      </p:sp>
      <p:sp>
        <p:nvSpPr>
          <p:cNvPr id="5" name="Text 1"/>
          <p:cNvSpPr/>
          <p:nvPr/>
        </p:nvSpPr>
        <p:spPr>
          <a:xfrm>
            <a:off x="762000" y="0"/>
            <a:ext cx="13335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ГБУЗ ЛОКБ  —  01.01.26 – 15.06.26 (обновлённые данные)</a:t>
            </a:r>
            <a:endParaRPr lang="en-US" sz="1400" dirty="0"/>
          </a:p>
        </p:txBody>
      </p:sp>
      <p:pic>
        <p:nvPicPr>
          <p:cNvPr id="6" name="Image 2" descr="https://kimi-img.moonshot.cn/pub/slides/okc/idtsgeix2x5l2/mnt/agents/output/converted_template/images/image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4600" y="25400"/>
            <a:ext cx="609600" cy="609600"/>
          </a:xfrm>
          <a:prstGeom prst="rect">
            <a:avLst/>
          </a:prstGeom>
        </p:spPr>
      </p:pic>
      <p:pic>
        <p:nvPicPr>
          <p:cNvPr id="7" name="Image 3" descr="https://kimi-img.moonshot.cn/pub/slides/okc/idtsgeix2x5l2/mnt/agents/output/converted_template/images/image_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8800" y="38100"/>
            <a:ext cx="520700" cy="660400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762000" y="571500"/>
            <a:ext cx="13335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47A36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Онкологическая служба ЛОКБ: 5 897 КС, 241 ВМП, 1,1 млрд руб.</a:t>
            </a:r>
            <a:endParaRPr lang="en-US" sz="2400" dirty="0"/>
          </a:p>
        </p:txBody>
      </p:sp>
      <p:sp>
        <p:nvSpPr>
          <p:cNvPr id="9" name="Shape 3"/>
          <p:cNvSpPr/>
          <p:nvPr/>
        </p:nvSpPr>
        <p:spPr>
          <a:xfrm>
            <a:off x="762000" y="1270000"/>
            <a:ext cx="1270000" cy="38100"/>
          </a:xfrm>
          <a:prstGeom prst="rect">
            <a:avLst/>
          </a:prstGeom>
          <a:solidFill>
            <a:srgbClr val="C8922A"/>
          </a:solidFill>
          <a:ln/>
        </p:spPr>
      </p:sp>
      <p:sp>
        <p:nvSpPr>
          <p:cNvPr id="10" name="Shape 4"/>
          <p:cNvSpPr/>
          <p:nvPr/>
        </p:nvSpPr>
        <p:spPr>
          <a:xfrm>
            <a:off x="762000" y="1460500"/>
            <a:ext cx="3556000" cy="1016000"/>
          </a:xfrm>
          <a:prstGeom prst="rect">
            <a:avLst/>
          </a:prstGeom>
          <a:solidFill>
            <a:srgbClr val="1B5E4B"/>
          </a:solidFill>
          <a:ln/>
          <a:effectLst>
            <a:outerShdw blurRad="76200" dist="25400" dir="60000" algn="bl" rotWithShape="0">
              <a:srgbClr val="000000">
                <a:alpha val="7843"/>
              </a:srgbClr>
            </a:outerShdw>
          </a:effectLst>
        </p:spPr>
      </p:sp>
      <p:sp>
        <p:nvSpPr>
          <p:cNvPr id="11" name="Text 5"/>
          <p:cNvSpPr/>
          <p:nvPr/>
        </p:nvSpPr>
        <p:spPr>
          <a:xfrm>
            <a:off x="952500" y="1524000"/>
            <a:ext cx="3175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2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5 897</a:t>
            </a:r>
            <a:endParaRPr lang="en-US" sz="3200" dirty="0"/>
          </a:p>
        </p:txBody>
      </p:sp>
      <p:sp>
        <p:nvSpPr>
          <p:cNvPr id="12" name="Text 6"/>
          <p:cNvSpPr/>
          <p:nvPr/>
        </p:nvSpPr>
        <p:spPr>
          <a:xfrm>
            <a:off x="952500" y="2057400"/>
            <a:ext cx="3175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случаев круглосуточного стационара</a:t>
            </a:r>
            <a:endParaRPr lang="en-US" sz="1100" dirty="0"/>
          </a:p>
        </p:txBody>
      </p:sp>
      <p:sp>
        <p:nvSpPr>
          <p:cNvPr id="13" name="Shape 7"/>
          <p:cNvSpPr/>
          <p:nvPr/>
        </p:nvSpPr>
        <p:spPr>
          <a:xfrm>
            <a:off x="4508500" y="1460500"/>
            <a:ext cx="3556000" cy="1016000"/>
          </a:xfrm>
          <a:prstGeom prst="rect">
            <a:avLst/>
          </a:prstGeom>
          <a:solidFill>
            <a:srgbClr val="1B5E4B"/>
          </a:solidFill>
          <a:ln/>
          <a:effectLst>
            <a:outerShdw blurRad="76200" dist="25400" dir="60000" algn="bl" rotWithShape="0">
              <a:srgbClr val="000000">
                <a:alpha val="7843"/>
              </a:srgbClr>
            </a:outerShdw>
          </a:effectLst>
        </p:spPr>
      </p:sp>
      <p:sp>
        <p:nvSpPr>
          <p:cNvPr id="14" name="Text 8"/>
          <p:cNvSpPr/>
          <p:nvPr/>
        </p:nvSpPr>
        <p:spPr>
          <a:xfrm>
            <a:off x="4699000" y="1524000"/>
            <a:ext cx="3175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2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241</a:t>
            </a:r>
            <a:endParaRPr lang="en-US" sz="3200" dirty="0"/>
          </a:p>
        </p:txBody>
      </p:sp>
      <p:sp>
        <p:nvSpPr>
          <p:cNvPr id="15" name="Text 9"/>
          <p:cNvSpPr/>
          <p:nvPr/>
        </p:nvSpPr>
        <p:spPr>
          <a:xfrm>
            <a:off x="4699000" y="2057400"/>
            <a:ext cx="3175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ВМП (высокотехнологичная помощь)</a:t>
            </a:r>
            <a:endParaRPr lang="en-US" sz="1100" dirty="0"/>
          </a:p>
        </p:txBody>
      </p:sp>
      <p:sp>
        <p:nvSpPr>
          <p:cNvPr id="16" name="Shape 10"/>
          <p:cNvSpPr/>
          <p:nvPr/>
        </p:nvSpPr>
        <p:spPr>
          <a:xfrm>
            <a:off x="8255000" y="1460500"/>
            <a:ext cx="3556000" cy="1016000"/>
          </a:xfrm>
          <a:prstGeom prst="rect">
            <a:avLst/>
          </a:prstGeom>
          <a:solidFill>
            <a:srgbClr val="163D32"/>
          </a:solidFill>
          <a:ln/>
          <a:effectLst>
            <a:outerShdw blurRad="76200" dist="25400" dir="60000" algn="bl" rotWithShape="0">
              <a:srgbClr val="000000">
                <a:alpha val="7843"/>
              </a:srgbClr>
            </a:outerShdw>
          </a:effectLst>
        </p:spPr>
      </p:sp>
      <p:sp>
        <p:nvSpPr>
          <p:cNvPr id="17" name="Text 11"/>
          <p:cNvSpPr/>
          <p:nvPr/>
        </p:nvSpPr>
        <p:spPr>
          <a:xfrm>
            <a:off x="8445500" y="1524000"/>
            <a:ext cx="3175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2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10 769</a:t>
            </a:r>
            <a:endParaRPr lang="en-US" sz="3200" dirty="0"/>
          </a:p>
        </p:txBody>
      </p:sp>
      <p:sp>
        <p:nvSpPr>
          <p:cNvPr id="18" name="Text 12"/>
          <p:cNvSpPr/>
          <p:nvPr/>
        </p:nvSpPr>
        <p:spPr>
          <a:xfrm>
            <a:off x="8445500" y="2057400"/>
            <a:ext cx="3175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случаев дневного стационара (ХТ+ЦАОП)</a:t>
            </a:r>
            <a:endParaRPr lang="en-US" sz="1100" dirty="0"/>
          </a:p>
        </p:txBody>
      </p:sp>
      <p:sp>
        <p:nvSpPr>
          <p:cNvPr id="19" name="Shape 13"/>
          <p:cNvSpPr/>
          <p:nvPr/>
        </p:nvSpPr>
        <p:spPr>
          <a:xfrm>
            <a:off x="12001500" y="1460500"/>
            <a:ext cx="3492500" cy="1016000"/>
          </a:xfrm>
          <a:prstGeom prst="rect">
            <a:avLst/>
          </a:prstGeom>
          <a:solidFill>
            <a:srgbClr val="163D32"/>
          </a:solidFill>
          <a:ln/>
          <a:effectLst>
            <a:outerShdw blurRad="76200" dist="25400" dir="60000" algn="bl" rotWithShape="0">
              <a:srgbClr val="000000">
                <a:alpha val="7843"/>
              </a:srgbClr>
            </a:outerShdw>
          </a:effectLst>
        </p:spPr>
      </p:sp>
      <p:sp>
        <p:nvSpPr>
          <p:cNvPr id="20" name="Text 14"/>
          <p:cNvSpPr/>
          <p:nvPr/>
        </p:nvSpPr>
        <p:spPr>
          <a:xfrm>
            <a:off x="12192000" y="1524000"/>
            <a:ext cx="31115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1,12 млрд</a:t>
            </a:r>
            <a:endParaRPr lang="en-US" sz="2800" dirty="0"/>
          </a:p>
        </p:txBody>
      </p:sp>
      <p:sp>
        <p:nvSpPr>
          <p:cNvPr id="21" name="Text 15"/>
          <p:cNvSpPr/>
          <p:nvPr/>
        </p:nvSpPr>
        <p:spPr>
          <a:xfrm>
            <a:off x="12192000" y="2057400"/>
            <a:ext cx="31115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руб. выставлено к оплате</a:t>
            </a:r>
            <a:endParaRPr lang="en-US" sz="1100" dirty="0"/>
          </a:p>
        </p:txBody>
      </p:sp>
      <p:graphicFrame>
        <p:nvGraphicFramePr>
          <p:cNvPr id="22" name="Chart 0"/>
          <p:cNvGraphicFramePr/>
          <p:nvPr/>
        </p:nvGraphicFramePr>
        <p:xfrm>
          <a:off x="762000" y="2667000"/>
          <a:ext cx="8128000" cy="4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Table 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9011935"/>
              </p:ext>
            </p:extLst>
          </p:nvPr>
        </p:nvGraphicFramePr>
        <p:xfrm>
          <a:off x="9144000" y="2667000"/>
          <a:ext cx="6350000" cy="4446778"/>
        </p:xfrm>
        <a:graphic>
          <a:graphicData uri="http://schemas.openxmlformats.org/drawingml/2006/table">
            <a:tbl>
              <a:tblPr/>
              <a:tblGrid>
                <a:gridCol w="2540000"/>
                <a:gridCol w="1270000"/>
                <a:gridCol w="1270000"/>
                <a:gridCol w="1270000"/>
              </a:tblGrid>
              <a:tr h="43738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Подразделение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КС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ВМП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Сумма, млн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E4B"/>
                    </a:solidFill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Онкохирургия №1 (абд.)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588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39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85,1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Онкохирургия №2 (МЖ)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403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57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51,4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Онкохирургия №3 (ГШ)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428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41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35,6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Онкохирургия №4 (уро.)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786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40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65,3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Онкохирургия №5 (гин.)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492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31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53,5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Онкохирургия №6 (тор.)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563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32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43,1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ХТ отд. №1+№2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2 499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0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190,2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Радиотерапия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138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1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25,9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ХТ ДС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0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0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349,9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ЦАОП (ДС)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0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0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200,8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0"/>
                    </a:solidFill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ИТОГО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5 897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241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1C1C1C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1 117</a:t>
                      </a:r>
                      <a:endParaRPr lang="en-US" sz="12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3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" name="Text 16"/>
          <p:cNvSpPr/>
          <p:nvPr/>
        </p:nvSpPr>
        <p:spPr>
          <a:xfrm>
            <a:off x="762000" y="8636000"/>
            <a:ext cx="114300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00" dirty="0">
                <a:solidFill>
                  <a:srgbClr val="6B7B7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Источник: МИС «Ариадна», обновлённые данные ГБУЗ ЛОКБ, 01.01.26 – 15.06.26</a:t>
            </a:r>
            <a:endParaRPr lang="en-US" sz="11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1971</Words>
  <Application>Microsoft Office PowerPoint</Application>
  <PresentationFormat>Произвольный</PresentationFormat>
  <Paragraphs>506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Liter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Moonshot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федерального проекта «Борьба с онкологическими заболеваниями» в Ленинградской области</dc:title>
  <dc:subject>Реализация федерального проекта «Борьба с онкологическими заболеваниями» в Ленинградской области</dc:subject>
  <dc:creator>Kimi</dc:creator>
  <cp:lastModifiedBy>meliksetyan</cp:lastModifiedBy>
  <cp:revision>3</cp:revision>
  <dcterms:created xsi:type="dcterms:W3CDTF">2026-06-19T11:03:33Z</dcterms:created>
  <dcterms:modified xsi:type="dcterms:W3CDTF">2026-06-19T11:31:51Z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{"Label":"Реализация федерального проекта «Борьба с онкологическими заболеваниями» в Ленинградской области","ContentProducer":"001191110108MACG2KBH8F10000","ProduceID":"19edf8a7-d4e2-828e-8000-0000336ca38d","ReservedCode1":"","ContentPropagator":"00119111</vt:lpwstr>
  </property>
</Properties>
</file>